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67" r:id="rId19"/>
    <p:sldId id="268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8" d="100"/>
          <a:sy n="118" d="100"/>
        </p:scale>
        <p:origin x="6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567B-0FC7-FA0A-38EC-A4E9C0DD040F}"/>
              </a:ext>
            </a:extLst>
          </p:cNvPr>
          <p:cNvSpPr txBox="1"/>
          <p:nvPr/>
        </p:nvSpPr>
        <p:spPr>
          <a:xfrm>
            <a:off x="3139148" y="537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Proceedings of the VLDB Endowment (PVLDB)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9B7-4EC5-76BC-A1BE-F4C9174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773E-13A3-9693-7C0E-BE24F126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0" y="1690688"/>
            <a:ext cx="5660020" cy="4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FA8-4629-6652-7130-B21CAAF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3" y="1817091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5A82ED-48E5-43A4-9018-5C7F7ED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9" y="0"/>
            <a:ext cx="61333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6A14F-85BB-CB04-F0B7-90C1D4DF96EF}"/>
              </a:ext>
            </a:extLst>
          </p:cNvPr>
          <p:cNvSpPr/>
          <p:nvPr/>
        </p:nvSpPr>
        <p:spPr>
          <a:xfrm>
            <a:off x="3570514" y="4855029"/>
            <a:ext cx="3156857" cy="315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6C0A8-D67C-B010-F618-33AE8D4FF6BE}"/>
              </a:ext>
            </a:extLst>
          </p:cNvPr>
          <p:cNvSpPr/>
          <p:nvPr/>
        </p:nvSpPr>
        <p:spPr>
          <a:xfrm>
            <a:off x="3325585" y="1034144"/>
            <a:ext cx="5540829" cy="8654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4137-3106-B6DB-656D-5DC6F6A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20827ED-6A74-60E4-4A56-14A20472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67" y="1364706"/>
            <a:ext cx="4974771" cy="117329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944094-41CC-AB3F-6391-19F2DC384AD5}"/>
              </a:ext>
            </a:extLst>
          </p:cNvPr>
          <p:cNvSpPr/>
          <p:nvPr/>
        </p:nvSpPr>
        <p:spPr>
          <a:xfrm>
            <a:off x="2700783" y="2549643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23CD8-0A5D-022E-C9CC-0E61C6C98D87}"/>
              </a:ext>
            </a:extLst>
          </p:cNvPr>
          <p:cNvSpPr/>
          <p:nvPr/>
        </p:nvSpPr>
        <p:spPr>
          <a:xfrm>
            <a:off x="1055914" y="2549643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DAB60-7B6E-9226-8A68-A770BCF0E3C9}"/>
              </a:ext>
            </a:extLst>
          </p:cNvPr>
          <p:cNvSpPr txBox="1"/>
          <p:nvPr/>
        </p:nvSpPr>
        <p:spPr>
          <a:xfrm>
            <a:off x="4440245" y="2201326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EF857-9993-A249-DA2D-917AAB96C6E3}"/>
              </a:ext>
            </a:extLst>
          </p:cNvPr>
          <p:cNvSpPr/>
          <p:nvPr/>
        </p:nvSpPr>
        <p:spPr>
          <a:xfrm>
            <a:off x="2708666" y="2548165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4D103-DFE6-8C06-2C4F-24A4BB90D8E7}"/>
              </a:ext>
            </a:extLst>
          </p:cNvPr>
          <p:cNvSpPr txBox="1"/>
          <p:nvPr/>
        </p:nvSpPr>
        <p:spPr>
          <a:xfrm>
            <a:off x="5441303" y="277865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806D-827D-CE09-3CDB-36BF67E7B05A}"/>
              </a:ext>
            </a:extLst>
          </p:cNvPr>
          <p:cNvSpPr txBox="1"/>
          <p:nvPr/>
        </p:nvSpPr>
        <p:spPr>
          <a:xfrm>
            <a:off x="5035066" y="3435583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9FA88-A981-75F8-5A22-9B8BE1C0BDED}"/>
              </a:ext>
            </a:extLst>
          </p:cNvPr>
          <p:cNvSpPr txBox="1"/>
          <p:nvPr/>
        </p:nvSpPr>
        <p:spPr>
          <a:xfrm>
            <a:off x="1317339" y="34957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73220-5B8D-B9D0-CEE7-E627CB3C4012}"/>
              </a:ext>
            </a:extLst>
          </p:cNvPr>
          <p:cNvSpPr txBox="1"/>
          <p:nvPr/>
        </p:nvSpPr>
        <p:spPr>
          <a:xfrm>
            <a:off x="2300335" y="3477635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LB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=|S*|+1-|S|-UB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B0CB0-CC39-212C-A425-C910E1C2ED7B}"/>
              </a:ext>
            </a:extLst>
          </p:cNvPr>
          <p:cNvSpPr/>
          <p:nvPr/>
        </p:nvSpPr>
        <p:spPr>
          <a:xfrm>
            <a:off x="7083597" y="1563896"/>
            <a:ext cx="4739041" cy="276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C482A-463B-436D-E1D1-B00F2A4F008F}"/>
              </a:ext>
            </a:extLst>
          </p:cNvPr>
          <p:cNvSpPr/>
          <p:nvPr/>
        </p:nvSpPr>
        <p:spPr>
          <a:xfrm>
            <a:off x="4102788" y="2615341"/>
            <a:ext cx="337457" cy="359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/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Proof by contradiction</a:t>
                </a:r>
                <a:r>
                  <a:rPr lang="en-US" dirty="0"/>
                  <a:t>: Assume a larger k-plex can be found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blipFill>
                <a:blip r:embed="rId3"/>
                <a:stretch>
                  <a:fillRect l="-4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/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833E7D-9E09-4439-F765-1FC89A254D97}"/>
              </a:ext>
            </a:extLst>
          </p:cNvPr>
          <p:cNvSpPr txBox="1"/>
          <p:nvPr/>
        </p:nvSpPr>
        <p:spPr>
          <a:xfrm>
            <a:off x="4518997" y="6308209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Violates k-plex requirements!!</a:t>
            </a:r>
          </a:p>
        </p:txBody>
      </p:sp>
    </p:spTree>
    <p:extLst>
      <p:ext uri="{BB962C8B-B14F-4D97-AF65-F5344CB8AC3E}">
        <p14:creationId xmlns:p14="http://schemas.microsoft.com/office/powerpoint/2010/main" val="9453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995-12D4-CC17-FD6A-47A4A60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53357F-AD2B-4524-E743-227D6F00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85" y="1361508"/>
            <a:ext cx="4727121" cy="16270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A7FCB-65ED-3B05-94F9-63D960DC553D}"/>
              </a:ext>
            </a:extLst>
          </p:cNvPr>
          <p:cNvSpPr/>
          <p:nvPr/>
        </p:nvSpPr>
        <p:spPr>
          <a:xfrm>
            <a:off x="2613697" y="30391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1B259-936E-D608-CCE3-539669250845}"/>
              </a:ext>
            </a:extLst>
          </p:cNvPr>
          <p:cNvSpPr/>
          <p:nvPr/>
        </p:nvSpPr>
        <p:spPr>
          <a:xfrm>
            <a:off x="968828" y="303916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109D-62AE-0314-9274-E822DF65CDA6}"/>
              </a:ext>
            </a:extLst>
          </p:cNvPr>
          <p:cNvSpPr txBox="1"/>
          <p:nvPr/>
        </p:nvSpPr>
        <p:spPr>
          <a:xfrm>
            <a:off x="4353159" y="26908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AABB1-B006-0112-5D42-0AA0C1407E00}"/>
              </a:ext>
            </a:extLst>
          </p:cNvPr>
          <p:cNvSpPr/>
          <p:nvPr/>
        </p:nvSpPr>
        <p:spPr>
          <a:xfrm>
            <a:off x="2621580" y="30376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58700-5932-80BD-52FE-EBCDC3F07C4D}"/>
              </a:ext>
            </a:extLst>
          </p:cNvPr>
          <p:cNvSpPr txBox="1"/>
          <p:nvPr/>
        </p:nvSpPr>
        <p:spPr>
          <a:xfrm>
            <a:off x="5354217" y="3268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5D380-718B-44AF-836C-1541C252D088}"/>
              </a:ext>
            </a:extLst>
          </p:cNvPr>
          <p:cNvSpPr txBox="1"/>
          <p:nvPr/>
        </p:nvSpPr>
        <p:spPr>
          <a:xfrm>
            <a:off x="3526971" y="406037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4D8B-C9E0-9EBB-F0C1-DD6DE03D25A4}"/>
              </a:ext>
            </a:extLst>
          </p:cNvPr>
          <p:cNvSpPr txBox="1"/>
          <p:nvPr/>
        </p:nvSpPr>
        <p:spPr>
          <a:xfrm>
            <a:off x="5551714" y="4060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8A2A2-1C46-34A4-663F-AC60EF499D5E}"/>
              </a:ext>
            </a:extLst>
          </p:cNvPr>
          <p:cNvSpPr txBox="1"/>
          <p:nvPr/>
        </p:nvSpPr>
        <p:spPr>
          <a:xfrm>
            <a:off x="1736083" y="406037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|S|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FEBA-5752-402E-2FFE-E4DDA464264C}"/>
              </a:ext>
            </a:extLst>
          </p:cNvPr>
          <p:cNvSpPr txBox="1"/>
          <p:nvPr/>
        </p:nvSpPr>
        <p:spPr>
          <a:xfrm>
            <a:off x="2819399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CE0D-B359-7529-A961-E233C7ACD37E}"/>
              </a:ext>
            </a:extLst>
          </p:cNvPr>
          <p:cNvSpPr txBox="1"/>
          <p:nvPr/>
        </p:nvSpPr>
        <p:spPr>
          <a:xfrm>
            <a:off x="4907056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AE972-A0E8-903F-2313-B0F640109488}"/>
              </a:ext>
            </a:extLst>
          </p:cNvPr>
          <p:cNvSpPr txBox="1"/>
          <p:nvPr/>
        </p:nvSpPr>
        <p:spPr>
          <a:xfrm>
            <a:off x="6287141" y="4071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|S*|+1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62A7A-A401-8819-6348-1AAE4A03E41C}"/>
              </a:ext>
            </a:extLst>
          </p:cNvPr>
          <p:cNvSpPr txBox="1"/>
          <p:nvPr/>
        </p:nvSpPr>
        <p:spPr>
          <a:xfrm>
            <a:off x="3575393" y="4845674"/>
            <a:ext cx="472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|C</a:t>
            </a:r>
            <a:r>
              <a:rPr lang="en-US" baseline="-25000" dirty="0"/>
              <a:t>L</a:t>
            </a:r>
            <a:r>
              <a:rPr lang="en-US" dirty="0"/>
              <a:t>|=UB</a:t>
            </a:r>
            <a:r>
              <a:rPr lang="en-US" baseline="-25000" dirty="0"/>
              <a:t>L </a:t>
            </a:r>
            <a:r>
              <a:rPr lang="en-US" dirty="0"/>
              <a:t>implies all of C</a:t>
            </a:r>
            <a:r>
              <a:rPr lang="en-US" baseline="-25000" dirty="0"/>
              <a:t>L</a:t>
            </a:r>
            <a:r>
              <a:rPr lang="en-US" dirty="0"/>
              <a:t> should be part of H, otherwise H can’t be larger than </a:t>
            </a:r>
            <a:r>
              <a:rPr lang="en-US"/>
              <a:t>S*.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650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AC494-5ECC-FF5E-CB4F-F2567A5A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428"/>
            <a:ext cx="76073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87B2A-D340-F34E-208D-C9219A7144B9}"/>
              </a:ext>
            </a:extLst>
          </p:cNvPr>
          <p:cNvSpPr txBox="1"/>
          <p:nvPr/>
        </p:nvSpPr>
        <p:spPr>
          <a:xfrm>
            <a:off x="8643257" y="2460171"/>
            <a:ext cx="343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inc</a:t>
            </a:r>
            <a:r>
              <a:rPr lang="en-US" b="1" dirty="0"/>
              <a:t>: </a:t>
            </a:r>
            <a:r>
              <a:rPr lang="en-US" dirty="0"/>
              <a:t>increase in size in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b="1" dirty="0"/>
              <a:t>validation: </a:t>
            </a:r>
            <a:r>
              <a:rPr lang="en-US" dirty="0"/>
              <a:t>percentage of time spent in bn to make sure an even larger </a:t>
            </a:r>
            <a:r>
              <a:rPr lang="en-US" dirty="0" err="1"/>
              <a:t>kplex</a:t>
            </a:r>
            <a:r>
              <a:rPr lang="en-US" dirty="0"/>
              <a:t> is not found after finding </a:t>
            </a:r>
            <a:r>
              <a:rPr lang="en-US" dirty="0" err="1"/>
              <a:t>MkP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B87C-4223-8C4F-B1A2-3102BD452973}"/>
              </a:ext>
            </a:extLst>
          </p:cNvPr>
          <p:cNvSpPr txBox="1"/>
          <p:nvPr/>
        </p:nvSpPr>
        <p:spPr>
          <a:xfrm>
            <a:off x="3015343" y="16403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ADF32-44F9-7C73-A086-E0F1E6D84957}"/>
              </a:ext>
            </a:extLst>
          </p:cNvPr>
          <p:cNvSpPr txBox="1"/>
          <p:nvPr/>
        </p:nvSpPr>
        <p:spPr>
          <a:xfrm>
            <a:off x="4369980" y="16588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FCBE-6682-0E32-88BF-F45892B26122}"/>
              </a:ext>
            </a:extLst>
          </p:cNvPr>
          <p:cNvSpPr txBox="1"/>
          <p:nvPr/>
        </p:nvSpPr>
        <p:spPr>
          <a:xfrm>
            <a:off x="5824130" y="16445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70D45-457A-D40A-461E-1F987C992334}"/>
              </a:ext>
            </a:extLst>
          </p:cNvPr>
          <p:cNvSpPr txBox="1"/>
          <p:nvPr/>
        </p:nvSpPr>
        <p:spPr>
          <a:xfrm>
            <a:off x="7278280" y="16303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404325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01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/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blipFill>
                <a:blip r:embed="rId2"/>
                <a:stretch>
                  <a:fillRect l="-10345" r="-10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/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blipFill>
                <a:blip r:embed="rId2"/>
                <a:stretch>
                  <a:fillRect l="-9375" r="-93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/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blipFill>
                <a:blip r:embed="rId3"/>
                <a:stretch>
                  <a:fillRect l="-7576" r="-75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397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768</Words>
  <Application>Microsoft Macintosh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Experiments – Datasets </vt:lpstr>
      <vt:lpstr>Extending UMkP</vt:lpstr>
      <vt:lpstr>Extending UMkP</vt:lpstr>
      <vt:lpstr>Data Structures</vt:lpstr>
      <vt:lpstr>Adding Branching Schemes to kPEX</vt:lpstr>
      <vt:lpstr>Extending kPEX</vt:lpstr>
      <vt:lpstr>Extending kPEX</vt:lpstr>
      <vt:lpstr>Proofs</vt:lpstr>
      <vt:lpstr>Proof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7</cp:revision>
  <dcterms:created xsi:type="dcterms:W3CDTF">2025-03-31T22:36:33Z</dcterms:created>
  <dcterms:modified xsi:type="dcterms:W3CDTF">2025-04-02T03:12:33Z</dcterms:modified>
</cp:coreProperties>
</file>