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4" r:id="rId3"/>
    <p:sldId id="257" r:id="rId4"/>
    <p:sldId id="258" r:id="rId5"/>
    <p:sldId id="263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73" r:id="rId14"/>
    <p:sldId id="269" r:id="rId15"/>
    <p:sldId id="272" r:id="rId16"/>
    <p:sldId id="270" r:id="rId17"/>
    <p:sldId id="271" r:id="rId18"/>
    <p:sldId id="267" r:id="rId19"/>
    <p:sldId id="268" r:id="rId20"/>
    <p:sldId id="275" r:id="rId21"/>
    <p:sldId id="277" r:id="rId22"/>
    <p:sldId id="276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94"/>
  </p:normalViewPr>
  <p:slideViewPr>
    <p:cSldViewPr snapToGrid="0">
      <p:cViewPr>
        <p:scale>
          <a:sx n="118" d="100"/>
          <a:sy n="118" d="100"/>
        </p:scale>
        <p:origin x="6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F103D-22D3-7879-6F72-491AD0DC5B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E894D0-CEC3-7DC1-F39F-849C2D63D3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25BDF-8B8D-51B1-1471-AF8376932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60D7-ACD1-E745-82A7-D3320E3A681E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37DFA-F04B-728A-56DE-226A8EA34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B9A06-1041-DECA-BC48-F4ED25919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D89B-A835-8847-B0EC-FB70331F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65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97D65-3D5A-CE2D-FC36-C662D6F01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EC2DD1-E753-394C-AF3E-2DD373B2F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4147B-C431-0362-0094-9CF93EFE3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60D7-ACD1-E745-82A7-D3320E3A681E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2E446-99FF-9CD2-A250-D84292610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8C064-8565-CE79-041F-48D3C2CD9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D89B-A835-8847-B0EC-FB70331F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52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CEB8E0-2D2C-FC0E-99C1-94BA20FD25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B06637-3853-F0A3-BF5C-E71E178BF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6A13D-B83C-AA1A-854B-33404F497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60D7-ACD1-E745-82A7-D3320E3A681E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0B975-0A49-3466-0A57-17DB119BA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76473-0430-359B-BA46-E664404A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D89B-A835-8847-B0EC-FB70331F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87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120A2-510F-8A40-8FDC-410B0CA1B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1AF4A-9AD4-E4C5-FE09-F5303DDFA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4BB02-DCF3-1F2F-BA53-A250AFAA7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60D7-ACD1-E745-82A7-D3320E3A681E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3C7D4-B26E-CD51-AAE3-F0FB4E629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4BD56-A5E4-04ED-4013-5F96530AA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D89B-A835-8847-B0EC-FB70331F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154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56511-6E72-1F60-7993-176C2DC48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C93DB-8DA8-3F1F-BFB8-8503F24CA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ADBB9-C87C-E1D5-10F2-C896F8D0F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60D7-ACD1-E745-82A7-D3320E3A681E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FCC-27D8-AE69-FF88-CABDFDA40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1662E-6795-E2ED-E956-B0380BB1E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D89B-A835-8847-B0EC-FB70331F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1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BB0A6-E051-7C88-02BE-F12309C46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A81FC-09C8-8745-98C6-976C7B4524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16518C-BEAD-A68F-4A3B-C25ED24D3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9D79F-3C02-CF84-C68D-9DF16586E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60D7-ACD1-E745-82A7-D3320E3A681E}" type="datetimeFigureOut">
              <a:rPr lang="en-US" smtClean="0"/>
              <a:t>3/31/25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5243D-E783-847C-AB0F-F90D9E589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298B3-1F2B-1C05-CFC6-0B67C98F0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D89B-A835-8847-B0EC-FB70331F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84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A65A6-E96C-917F-0546-ECF27D24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9A47B5-4D6D-C998-134A-589217343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F2B92-13D4-0425-E0AC-76AD8737CC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34DCC7-0C06-C135-6B2D-283239F67F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7AC4A3-2740-1763-5455-19209E175F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6D3378-D6CD-9544-4EC7-18E457AAC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60D7-ACD1-E745-82A7-D3320E3A681E}" type="datetimeFigureOut">
              <a:rPr lang="en-US" smtClean="0"/>
              <a:t>3/31/25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F80801-7C35-9ECD-E20B-CA1C514F5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6C4884-2EAB-BF72-B931-45C283AAE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D89B-A835-8847-B0EC-FB70331F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66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058DF-6E5F-CBFC-CEF1-BC2BDE02A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BC0488-8B3F-9023-22A6-7A5BB9756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60D7-ACD1-E745-82A7-D3320E3A681E}" type="datetimeFigureOut">
              <a:rPr lang="en-US" smtClean="0"/>
              <a:t>3/31/25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394A00-06EB-A1EA-D86B-EE0BECB51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4208A-61B2-A8F9-157A-CE9610EC5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D89B-A835-8847-B0EC-FB70331F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17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93F8C7-B338-E580-C1B9-36EE0E2DD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60D7-ACD1-E745-82A7-D3320E3A681E}" type="datetimeFigureOut">
              <a:rPr lang="en-US" smtClean="0"/>
              <a:t>3/31/25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CB0D13-73E7-6B67-E168-885866E42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A6CD8-E2EC-3866-06AB-136BEE772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D89B-A835-8847-B0EC-FB70331F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789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0B40A-2068-0640-67C8-DD408CE54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FB7AD-0446-5DF4-D31E-1744D1B3E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0C997-8B4A-1173-3887-BFACC75FD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90B1E-BB1A-5879-EB9E-9D025E840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60D7-ACD1-E745-82A7-D3320E3A681E}" type="datetimeFigureOut">
              <a:rPr lang="en-US" smtClean="0"/>
              <a:t>3/31/25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9F47E-1559-B518-51DA-CA9538F1B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B7CE91-D4F7-399C-0EFB-006481F84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D89B-A835-8847-B0EC-FB70331F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3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C032C-4A49-F491-676C-4852733AA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80005D-B6A1-4F6A-62B9-1EF7283575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81F0C-D0D5-942B-091F-BC3F26FCF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C8B815-7B51-1E57-69F9-14BE05904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60D7-ACD1-E745-82A7-D3320E3A681E}" type="datetimeFigureOut">
              <a:rPr lang="en-US" smtClean="0"/>
              <a:t>3/31/25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E2015-0C9C-64FD-0A50-16A708A25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E09685-6681-F707-10B7-9F194F0D8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26D89B-A835-8847-B0EC-FB70331F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5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49111A-0ABA-E215-F9C7-6530C71B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2F1DBE-6F08-03A0-1C5D-D6DECEF50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98F18-55C1-14D2-194E-0D8DC5126E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9D60D7-ACD1-E745-82A7-D3320E3A681E}" type="datetimeFigureOut">
              <a:rPr lang="en-US" smtClean="0"/>
              <a:t>3/31/25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AE9B0-3460-2957-2F6E-DBAF0023B0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A6D08-86BD-33B3-68CA-D9DDF36D9D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26D89B-A835-8847-B0EC-FB70331FCF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87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7AB06403-3FD2-9031-5ABE-1C5D22EEA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586" y="1600200"/>
            <a:ext cx="10167124" cy="3281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D8567B-0FC7-FA0A-38EC-A4E9C0DD040F}"/>
              </a:ext>
            </a:extLst>
          </p:cNvPr>
          <p:cNvSpPr txBox="1"/>
          <p:nvPr/>
        </p:nvSpPr>
        <p:spPr>
          <a:xfrm>
            <a:off x="3139148" y="53779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Georgia" panose="02040502050405020303" pitchFamily="18" charset="0"/>
              </a:rPr>
              <a:t>Proceedings of the VLDB Endowment (PVLDB) 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753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B873E-2F14-1451-4EC2-26F6DA7BD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C</a:t>
            </a:r>
          </a:p>
        </p:txBody>
      </p:sp>
      <p:pic>
        <p:nvPicPr>
          <p:cNvPr id="5" name="Picture 4" descr="A math equations and formulas&#10;&#10;AI-generated content may be incorrect.">
            <a:extLst>
              <a:ext uri="{FF2B5EF4-FFF2-40B4-BE49-F238E27FC236}">
                <a16:creationId xmlns:a16="http://schemas.microsoft.com/office/drawing/2014/main" id="{2232B48E-A566-6A93-648B-38A64661D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320" y="1302100"/>
            <a:ext cx="5608092" cy="331651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79BF739-87C7-31D7-D8BC-98401CE590FA}"/>
              </a:ext>
            </a:extLst>
          </p:cNvPr>
          <p:cNvSpPr/>
          <p:nvPr/>
        </p:nvSpPr>
        <p:spPr>
          <a:xfrm>
            <a:off x="4695058" y="5306966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29F2D1-3C67-7703-9C91-CB998BBAF2BF}"/>
              </a:ext>
            </a:extLst>
          </p:cNvPr>
          <p:cNvSpPr/>
          <p:nvPr/>
        </p:nvSpPr>
        <p:spPr>
          <a:xfrm>
            <a:off x="2901320" y="5302526"/>
            <a:ext cx="819860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9FC705-CCC5-9C5A-01F5-5A8B014A071B}"/>
              </a:ext>
            </a:extLst>
          </p:cNvPr>
          <p:cNvSpPr txBox="1"/>
          <p:nvPr/>
        </p:nvSpPr>
        <p:spPr>
          <a:xfrm>
            <a:off x="6434521" y="4958649"/>
            <a:ext cx="903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2B165B-44CD-E0B8-7849-367304BB0EA3}"/>
              </a:ext>
            </a:extLst>
          </p:cNvPr>
          <p:cNvSpPr/>
          <p:nvPr/>
        </p:nvSpPr>
        <p:spPr>
          <a:xfrm>
            <a:off x="4702941" y="5305488"/>
            <a:ext cx="1907628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72A905-9DEC-0022-9FBA-8BE31E2C7CCA}"/>
              </a:ext>
            </a:extLst>
          </p:cNvPr>
          <p:cNvSpPr txBox="1"/>
          <p:nvPr/>
        </p:nvSpPr>
        <p:spPr>
          <a:xfrm>
            <a:off x="7435578" y="5535981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146F59B-3EF8-AD00-A087-25795EF10175}"/>
              </a:ext>
            </a:extLst>
          </p:cNvPr>
          <p:cNvSpPr/>
          <p:nvPr/>
        </p:nvSpPr>
        <p:spPr>
          <a:xfrm>
            <a:off x="3752578" y="5305488"/>
            <a:ext cx="819860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EF9470-9D43-04C2-C02A-EFD979F89212}"/>
              </a:ext>
            </a:extLst>
          </p:cNvPr>
          <p:cNvSpPr txBox="1"/>
          <p:nvPr/>
        </p:nvSpPr>
        <p:spPr>
          <a:xfrm>
            <a:off x="3277118" y="4983898"/>
            <a:ext cx="903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A68DC8-8D42-FF7B-245D-98F4852C5C20}"/>
              </a:ext>
            </a:extLst>
          </p:cNvPr>
          <p:cNvSpPr/>
          <p:nvPr/>
        </p:nvSpPr>
        <p:spPr>
          <a:xfrm>
            <a:off x="3951890" y="2722179"/>
            <a:ext cx="3226676" cy="325821"/>
          </a:xfrm>
          <a:prstGeom prst="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F8A2A37-9AFF-F14E-139E-CC3A1CAADCE5}"/>
              </a:ext>
            </a:extLst>
          </p:cNvPr>
          <p:cNvCxnSpPr>
            <a:stCxn id="17" idx="2"/>
            <a:endCxn id="8" idx="0"/>
          </p:cNvCxnSpPr>
          <p:nvPr/>
        </p:nvCxnSpPr>
        <p:spPr>
          <a:xfrm flipH="1">
            <a:off x="3311250" y="3048000"/>
            <a:ext cx="2253978" cy="22545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934BD4E-9668-8AA1-7B76-2B4C5A4F8318}"/>
              </a:ext>
            </a:extLst>
          </p:cNvPr>
          <p:cNvSpPr txBox="1"/>
          <p:nvPr/>
        </p:nvSpPr>
        <p:spPr>
          <a:xfrm>
            <a:off x="2004245" y="4682821"/>
            <a:ext cx="17447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v in S</a:t>
            </a:r>
            <a:r>
              <a:rPr lang="en-US" sz="1400" baseline="-25000" dirty="0">
                <a:solidFill>
                  <a:srgbClr val="C00000"/>
                </a:solidFill>
              </a:rPr>
              <a:t>L</a:t>
            </a:r>
            <a:r>
              <a:rPr lang="en-US" sz="1400" dirty="0">
                <a:solidFill>
                  <a:srgbClr val="C00000"/>
                </a:solidFill>
              </a:rPr>
              <a:t> has More non-neighbors than support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19F494-2340-15D0-9E5B-CC689C56EBA8}"/>
              </a:ext>
            </a:extLst>
          </p:cNvPr>
          <p:cNvSpPr txBox="1"/>
          <p:nvPr/>
        </p:nvSpPr>
        <p:spPr>
          <a:xfrm>
            <a:off x="4816621" y="6129123"/>
            <a:ext cx="13548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Non-neigh. of v</a:t>
            </a:r>
          </a:p>
        </p:txBody>
      </p:sp>
    </p:spTree>
    <p:extLst>
      <p:ext uri="{BB962C8B-B14F-4D97-AF65-F5344CB8AC3E}">
        <p14:creationId xmlns:p14="http://schemas.microsoft.com/office/powerpoint/2010/main" val="3671441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3F28-3E5B-A92B-B6AD-50E043195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Upper Bounding</a:t>
            </a:r>
          </a:p>
        </p:txBody>
      </p:sp>
      <p:pic>
        <p:nvPicPr>
          <p:cNvPr id="5" name="Content Placeholder 4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8B5D5D6B-C519-FDEE-C543-02EDD2E1E7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3097" y="2385821"/>
            <a:ext cx="5943600" cy="1193800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B837F3-1DE5-C685-62A3-01E50C3C17A9}"/>
                  </a:ext>
                </a:extLst>
              </p:cNvPr>
              <p:cNvSpPr txBox="1"/>
              <p:nvPr/>
            </p:nvSpPr>
            <p:spPr>
              <a:xfrm>
                <a:off x="5085182" y="4039823"/>
                <a:ext cx="27087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Non-neigh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/>
                  <a:t> in C</a:t>
                </a:r>
                <a:r>
                  <a:rPr lang="en-US" baseline="-25000" dirty="0"/>
                  <a:t>L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BB837F3-1DE5-C685-62A3-01E50C3C1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5182" y="4039823"/>
                <a:ext cx="2708755" cy="369332"/>
              </a:xfrm>
              <a:prstGeom prst="rect">
                <a:avLst/>
              </a:prstGeom>
              <a:blipFill>
                <a:blip r:embed="rId3"/>
                <a:stretch>
                  <a:fillRect l="-1869" t="-10000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98BC84E-27CC-5B6E-81E6-35E3DFCD3DD0}"/>
              </a:ext>
            </a:extLst>
          </p:cNvPr>
          <p:cNvCxnSpPr/>
          <p:nvPr/>
        </p:nvCxnSpPr>
        <p:spPr>
          <a:xfrm flipV="1">
            <a:off x="6294164" y="3214760"/>
            <a:ext cx="145395" cy="8250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378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246DC-2350-2F55-4605-47E51D785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Reducation</a:t>
            </a:r>
            <a:r>
              <a:rPr lang="en-US" dirty="0"/>
              <a:t> Rules</a:t>
            </a:r>
          </a:p>
        </p:txBody>
      </p:sp>
      <p:pic>
        <p:nvPicPr>
          <p:cNvPr id="4" name="Content Placeholder 3" descr="A math equations on a white background&#10;&#10;AI-generated content may be incorrect.">
            <a:extLst>
              <a:ext uri="{FF2B5EF4-FFF2-40B4-BE49-F238E27FC236}">
                <a16:creationId xmlns:a16="http://schemas.microsoft.com/office/drawing/2014/main" id="{B680D596-129F-588E-B300-F9C975342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0000" y="1969294"/>
            <a:ext cx="711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323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339B7-4EC5-76BC-A1BE-F4C9174FD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 – Datasets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9A773E-13A3-9693-7C0E-BE24F126E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5990" y="1690688"/>
            <a:ext cx="5660020" cy="457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047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03B69-84CB-211E-BF4E-91E6A9283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</a:t>
            </a:r>
            <a:r>
              <a:rPr lang="en-US" dirty="0" err="1"/>
              <a:t>UMkP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BF42983-4E11-601F-4448-BC58812BD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436" y="1690688"/>
            <a:ext cx="10631364" cy="3891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562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B06C236-B05F-5AEB-32A1-297A0B85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Extending </a:t>
            </a:r>
            <a:r>
              <a:rPr lang="en-US" dirty="0" err="1"/>
              <a:t>UMkP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B8CC31E-31A6-98D6-66D3-19DF5D90D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763491" cy="3939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726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E3884-1246-DAD0-5AD2-BA363DC28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C1A6242-7824-D2DE-72F7-4CD47AED89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63101"/>
          <a:stretch/>
        </p:blipFill>
        <p:spPr>
          <a:xfrm>
            <a:off x="919223" y="1690688"/>
            <a:ext cx="4539707" cy="160561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73CB28-3ADC-3592-FA59-5E44DF7D7840}"/>
              </a:ext>
            </a:extLst>
          </p:cNvPr>
          <p:cNvSpPr txBox="1"/>
          <p:nvPr/>
        </p:nvSpPr>
        <p:spPr>
          <a:xfrm>
            <a:off x="2706411" y="3405002"/>
            <a:ext cx="9653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UMkP</a:t>
            </a:r>
            <a:endParaRPr lang="en-US" sz="24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394C9D5-89E6-846F-7A12-718AE4B47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180374"/>
              </p:ext>
            </p:extLst>
          </p:nvPr>
        </p:nvGraphicFramePr>
        <p:xfrm>
          <a:off x="6685023" y="2256794"/>
          <a:ext cx="2103438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918">
                  <a:extLst>
                    <a:ext uri="{9D8B030D-6E8A-4147-A177-3AD203B41FA5}">
                      <a16:colId xmlns:a16="http://schemas.microsoft.com/office/drawing/2014/main" val="880051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165583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470642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29829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53581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627180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64358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927342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952585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4604204"/>
                    </a:ext>
                  </a:extLst>
                </a:gridCol>
              </a:tblGrid>
              <a:tr h="22397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51060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1038203-E288-5F06-C3CE-DE5C3D38568F}"/>
              </a:ext>
            </a:extLst>
          </p:cNvPr>
          <p:cNvSpPr txBox="1"/>
          <p:nvPr/>
        </p:nvSpPr>
        <p:spPr>
          <a:xfrm>
            <a:off x="6493398" y="189045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462D954-5434-B205-DB71-CA0C215C3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434064"/>
              </p:ext>
            </p:extLst>
          </p:nvPr>
        </p:nvGraphicFramePr>
        <p:xfrm>
          <a:off x="9331385" y="2256794"/>
          <a:ext cx="2103438" cy="274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918">
                  <a:extLst>
                    <a:ext uri="{9D8B030D-6E8A-4147-A177-3AD203B41FA5}">
                      <a16:colId xmlns:a16="http://schemas.microsoft.com/office/drawing/2014/main" val="880051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165583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4706423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298297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2535813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6271807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864358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59273427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952585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4604204"/>
                    </a:ext>
                  </a:extLst>
                </a:gridCol>
              </a:tblGrid>
              <a:tr h="22397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451060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AF1E3FE-0022-240A-953E-37F1C2C8FEDA}"/>
              </a:ext>
            </a:extLst>
          </p:cNvPr>
          <p:cNvSpPr txBox="1"/>
          <p:nvPr/>
        </p:nvSpPr>
        <p:spPr>
          <a:xfrm>
            <a:off x="9139760" y="189045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BC5436-61CA-8DC6-3A4C-A89E4D71BAB6}"/>
              </a:ext>
            </a:extLst>
          </p:cNvPr>
          <p:cNvSpPr txBox="1"/>
          <p:nvPr/>
        </p:nvSpPr>
        <p:spPr>
          <a:xfrm>
            <a:off x="8742747" y="3405002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kPEX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DBCC37-AEA5-C36E-B340-75159C98F0CE}"/>
              </a:ext>
            </a:extLst>
          </p:cNvPr>
          <p:cNvSpPr txBox="1"/>
          <p:nvPr/>
        </p:nvSpPr>
        <p:spPr>
          <a:xfrm>
            <a:off x="919223" y="4243982"/>
            <a:ext cx="43775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Reused in recursive calls</a:t>
            </a:r>
          </a:p>
          <a:p>
            <a:r>
              <a:rPr lang="en-US" dirty="0"/>
              <a:t>+ Constant time insertion, deletion, lookup</a:t>
            </a:r>
          </a:p>
          <a:p>
            <a:r>
              <a:rPr lang="en-US" dirty="0"/>
              <a:t>− Bad for intersection operation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4FFEFF-0AAE-5F7E-66B3-9557393465FB}"/>
              </a:ext>
            </a:extLst>
          </p:cNvPr>
          <p:cNvSpPr txBox="1"/>
          <p:nvPr/>
        </p:nvSpPr>
        <p:spPr>
          <a:xfrm>
            <a:off x="7057278" y="4243982"/>
            <a:ext cx="43775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− Created for every recursive call</a:t>
            </a:r>
          </a:p>
          <a:p>
            <a:r>
              <a:rPr lang="en-US" dirty="0"/>
              <a:t>+ Constant time insertion, deletion, lookup</a:t>
            </a:r>
          </a:p>
          <a:p>
            <a:r>
              <a:rPr lang="en-US" dirty="0"/>
              <a:t>+ Good for intersection operation</a:t>
            </a:r>
          </a:p>
        </p:txBody>
      </p:sp>
    </p:spTree>
    <p:extLst>
      <p:ext uri="{BB962C8B-B14F-4D97-AF65-F5344CB8AC3E}">
        <p14:creationId xmlns:p14="http://schemas.microsoft.com/office/powerpoint/2010/main" val="3454165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FF1D7-BE49-3F29-D658-84E2A85DC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Branching Schemes to </a:t>
            </a:r>
            <a:r>
              <a:rPr lang="en-US" dirty="0" err="1"/>
              <a:t>kPEX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64C1B-1B48-1390-48EB-9F87D4755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kPEX</a:t>
            </a:r>
            <a:r>
              <a:rPr lang="en-US" dirty="0"/>
              <a:t> uses binary branching</a:t>
            </a:r>
          </a:p>
          <a:p>
            <a:pPr lvl="1"/>
            <a:r>
              <a:rPr lang="en-US" dirty="0"/>
              <a:t>Select a vertex in C with min d</a:t>
            </a:r>
            <a:r>
              <a:rPr lang="en-US" baseline="-25000" dirty="0"/>
              <a:t>g</a:t>
            </a:r>
            <a:r>
              <a:rPr lang="en-US" dirty="0"/>
              <a:t>(.)</a:t>
            </a:r>
          </a:p>
          <a:p>
            <a:pPr marL="0" indent="0">
              <a:buNone/>
            </a:pPr>
            <a:r>
              <a:rPr lang="en-US" dirty="0"/>
              <a:t>UMKP</a:t>
            </a:r>
          </a:p>
          <a:p>
            <a:pPr lvl="1"/>
            <a:r>
              <a:rPr lang="en-US" dirty="0"/>
              <a:t>Pivot Branching</a:t>
            </a:r>
          </a:p>
          <a:p>
            <a:pPr lvl="1"/>
            <a:r>
              <a:rPr lang="en-US" dirty="0"/>
              <a:t>S-Based Branching</a:t>
            </a:r>
          </a:p>
        </p:txBody>
      </p:sp>
    </p:spTree>
    <p:extLst>
      <p:ext uri="{BB962C8B-B14F-4D97-AF65-F5344CB8AC3E}">
        <p14:creationId xmlns:p14="http://schemas.microsoft.com/office/powerpoint/2010/main" val="1031213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74FA8-4629-6652-7130-B21CAAF45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</a:t>
            </a:r>
            <a:r>
              <a:rPr lang="en-US" dirty="0" err="1"/>
              <a:t>kPEX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0FD452-7091-F880-A37A-8D1D85A22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663" y="1817091"/>
            <a:ext cx="10562673" cy="3866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29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081E6-7C9B-683F-4EF5-78808D37B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</a:t>
            </a:r>
            <a:r>
              <a:rPr lang="en-US" dirty="0" err="1"/>
              <a:t>kPEX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1721A2-394E-8CE6-387F-AC1D9E370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24" y="1909363"/>
            <a:ext cx="10903351" cy="3990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049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6F5A82ED-48E5-43A4-9018-5C7F7ED52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329" y="0"/>
            <a:ext cx="6133342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826A14F-85BB-CB04-F0B7-90C1D4DF96EF}"/>
              </a:ext>
            </a:extLst>
          </p:cNvPr>
          <p:cNvSpPr/>
          <p:nvPr/>
        </p:nvSpPr>
        <p:spPr>
          <a:xfrm>
            <a:off x="3570514" y="4855029"/>
            <a:ext cx="3156857" cy="31568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B6C0A8-D67C-B010-F618-33AE8D4FF6BE}"/>
              </a:ext>
            </a:extLst>
          </p:cNvPr>
          <p:cNvSpPr/>
          <p:nvPr/>
        </p:nvSpPr>
        <p:spPr>
          <a:xfrm>
            <a:off x="3325585" y="1034144"/>
            <a:ext cx="5540829" cy="865414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44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54137-3106-B6DB-656D-5DC6F6A21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</a:t>
            </a:r>
          </a:p>
        </p:txBody>
      </p:sp>
      <p:pic>
        <p:nvPicPr>
          <p:cNvPr id="5" name="Content Placeholder 4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020827ED-6A74-60E4-4A56-14A2047286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7867" y="1364706"/>
            <a:ext cx="4974771" cy="1173295"/>
          </a:xfr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0944094-41CC-AB3F-6391-19F2DC384AD5}"/>
              </a:ext>
            </a:extLst>
          </p:cNvPr>
          <p:cNvSpPr/>
          <p:nvPr/>
        </p:nvSpPr>
        <p:spPr>
          <a:xfrm>
            <a:off x="2700783" y="2549643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8623CD8-0A5D-022E-C9CC-0E61C6C98D87}"/>
              </a:ext>
            </a:extLst>
          </p:cNvPr>
          <p:cNvSpPr/>
          <p:nvPr/>
        </p:nvSpPr>
        <p:spPr>
          <a:xfrm>
            <a:off x="1055914" y="2549643"/>
            <a:ext cx="1534510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9DAB60-7B6E-9226-8A68-A770BCF0E3C9}"/>
              </a:ext>
            </a:extLst>
          </p:cNvPr>
          <p:cNvSpPr txBox="1"/>
          <p:nvPr/>
        </p:nvSpPr>
        <p:spPr>
          <a:xfrm>
            <a:off x="4440245" y="2201326"/>
            <a:ext cx="903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AEF857-9993-A249-DA2D-917AAB96C6E3}"/>
              </a:ext>
            </a:extLst>
          </p:cNvPr>
          <p:cNvSpPr/>
          <p:nvPr/>
        </p:nvSpPr>
        <p:spPr>
          <a:xfrm>
            <a:off x="2708666" y="2548165"/>
            <a:ext cx="1907628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C4D103-DFE6-8C06-2C4F-24A4BB90D8E7}"/>
              </a:ext>
            </a:extLst>
          </p:cNvPr>
          <p:cNvSpPr txBox="1"/>
          <p:nvPr/>
        </p:nvSpPr>
        <p:spPr>
          <a:xfrm>
            <a:off x="5441303" y="2778658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39806D-827D-CE09-3CDB-36BF67E7B05A}"/>
              </a:ext>
            </a:extLst>
          </p:cNvPr>
          <p:cNvSpPr txBox="1"/>
          <p:nvPr/>
        </p:nvSpPr>
        <p:spPr>
          <a:xfrm>
            <a:off x="5035066" y="3435583"/>
            <a:ext cx="1727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Up to UB</a:t>
            </a:r>
            <a:r>
              <a:rPr lang="en-US" sz="1400" b="1" baseline="-25000" dirty="0">
                <a:solidFill>
                  <a:schemeClr val="tx2"/>
                </a:solidFill>
              </a:rPr>
              <a:t>R</a:t>
            </a:r>
            <a:r>
              <a:rPr lang="en-US" sz="1400" b="1" dirty="0">
                <a:solidFill>
                  <a:schemeClr val="tx2"/>
                </a:solidFill>
              </a:rPr>
              <a:t> vertices can come from C</a:t>
            </a:r>
            <a:r>
              <a:rPr lang="en-US" sz="1400" b="1" baseline="-25000" dirty="0">
                <a:solidFill>
                  <a:schemeClr val="tx2"/>
                </a:solidFill>
              </a:rPr>
              <a:t>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F9FA88-A981-75F8-5A22-9B8BE1C0BDED}"/>
              </a:ext>
            </a:extLst>
          </p:cNvPr>
          <p:cNvSpPr txBox="1"/>
          <p:nvPr/>
        </p:nvSpPr>
        <p:spPr>
          <a:xfrm>
            <a:off x="1317339" y="3495743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of 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8D73220-5B8D-B9D0-CEE7-E627CB3C4012}"/>
              </a:ext>
            </a:extLst>
          </p:cNvPr>
          <p:cNvSpPr txBox="1"/>
          <p:nvPr/>
        </p:nvSpPr>
        <p:spPr>
          <a:xfrm>
            <a:off x="2300335" y="3477635"/>
            <a:ext cx="2555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At least LB</a:t>
            </a:r>
            <a:r>
              <a:rPr lang="en-US" sz="1400" b="1" baseline="-25000" dirty="0">
                <a:solidFill>
                  <a:srgbClr val="C00000"/>
                </a:solidFill>
              </a:rPr>
              <a:t>L</a:t>
            </a:r>
            <a:r>
              <a:rPr lang="en-US" sz="1400" b="1" dirty="0">
                <a:solidFill>
                  <a:srgbClr val="C00000"/>
                </a:solidFill>
              </a:rPr>
              <a:t>=|S*|+1-|S|-UB</a:t>
            </a:r>
            <a:r>
              <a:rPr lang="en-US" sz="1400" b="1" baseline="-25000" dirty="0">
                <a:solidFill>
                  <a:srgbClr val="C00000"/>
                </a:solidFill>
              </a:rPr>
              <a:t>R</a:t>
            </a:r>
            <a:r>
              <a:rPr lang="en-US" sz="1400" b="1" dirty="0">
                <a:solidFill>
                  <a:srgbClr val="C00000"/>
                </a:solidFill>
              </a:rPr>
              <a:t> vertices must come from C</a:t>
            </a:r>
            <a:r>
              <a:rPr lang="en-US" sz="1400" b="1" baseline="-25000" dirty="0">
                <a:solidFill>
                  <a:srgbClr val="C00000"/>
                </a:solidFill>
              </a:rPr>
              <a:t>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78B0CB0-CC39-212C-A425-C910E1C2ED7B}"/>
              </a:ext>
            </a:extLst>
          </p:cNvPr>
          <p:cNvSpPr/>
          <p:nvPr/>
        </p:nvSpPr>
        <p:spPr>
          <a:xfrm>
            <a:off x="7083597" y="1563896"/>
            <a:ext cx="4739041" cy="27686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CDC482A-463B-436D-E1D1-B00F2A4F008F}"/>
              </a:ext>
            </a:extLst>
          </p:cNvPr>
          <p:cNvSpPr/>
          <p:nvPr/>
        </p:nvSpPr>
        <p:spPr>
          <a:xfrm>
            <a:off x="4102788" y="2615341"/>
            <a:ext cx="337457" cy="35922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8947408-A9DD-3BE7-82A9-70184ECB283A}"/>
                  </a:ext>
                </a:extLst>
              </p:cNvPr>
              <p:cNvSpPr txBox="1"/>
              <p:nvPr/>
            </p:nvSpPr>
            <p:spPr>
              <a:xfrm>
                <a:off x="1251857" y="4463143"/>
                <a:ext cx="102110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Proof by contradiction</a:t>
                </a:r>
                <a:r>
                  <a:rPr lang="en-US" dirty="0"/>
                  <a:t>: Assume a larger k-plex can be found when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|≤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8947408-A9DD-3BE7-82A9-70184ECB2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857" y="4463143"/>
                <a:ext cx="10211065" cy="369332"/>
              </a:xfrm>
              <a:prstGeom prst="rect">
                <a:avLst/>
              </a:prstGeom>
              <a:blipFill>
                <a:blip r:embed="rId3"/>
                <a:stretch>
                  <a:fillRect l="-497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083795C-EB21-A8D6-D7FD-6B269F25E010}"/>
                  </a:ext>
                </a:extLst>
              </p:cNvPr>
              <p:cNvSpPr txBox="1"/>
              <p:nvPr/>
            </p:nvSpPr>
            <p:spPr>
              <a:xfrm>
                <a:off x="1719943" y="5094514"/>
                <a:ext cx="5215659" cy="15129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|=|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∪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|+|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b="0" dirty="0"/>
                  <a:t>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 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−1+|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−1+|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/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083795C-EB21-A8D6-D7FD-6B269F25E0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943" y="5094514"/>
                <a:ext cx="5215659" cy="15129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49833E7D-9E09-4439-F765-1FC89A254D97}"/>
              </a:ext>
            </a:extLst>
          </p:cNvPr>
          <p:cNvSpPr txBox="1"/>
          <p:nvPr/>
        </p:nvSpPr>
        <p:spPr>
          <a:xfrm>
            <a:off x="4518997" y="6308209"/>
            <a:ext cx="3154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Violates k-plex requirements!!</a:t>
            </a:r>
          </a:p>
        </p:txBody>
      </p:sp>
    </p:spTree>
    <p:extLst>
      <p:ext uri="{BB962C8B-B14F-4D97-AF65-F5344CB8AC3E}">
        <p14:creationId xmlns:p14="http://schemas.microsoft.com/office/powerpoint/2010/main" val="9453305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0E995-12D4-CC17-FD6A-47A4A6005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</a:t>
            </a:r>
          </a:p>
        </p:txBody>
      </p:sp>
      <p:pic>
        <p:nvPicPr>
          <p:cNvPr id="5" name="Content Placeholder 4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E253357F-AD2B-4524-E743-227D6F0012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16485" y="1361508"/>
            <a:ext cx="4727121" cy="162700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06A7FCB-65ED-3B05-94F9-63D960DC553D}"/>
              </a:ext>
            </a:extLst>
          </p:cNvPr>
          <p:cNvSpPr/>
          <p:nvPr/>
        </p:nvSpPr>
        <p:spPr>
          <a:xfrm>
            <a:off x="2613697" y="3039166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51B259-936E-D608-CCE3-539669250845}"/>
              </a:ext>
            </a:extLst>
          </p:cNvPr>
          <p:cNvSpPr/>
          <p:nvPr/>
        </p:nvSpPr>
        <p:spPr>
          <a:xfrm>
            <a:off x="968828" y="3039166"/>
            <a:ext cx="1534510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DB109D-62AE-0314-9274-E822DF65CDA6}"/>
              </a:ext>
            </a:extLst>
          </p:cNvPr>
          <p:cNvSpPr txBox="1"/>
          <p:nvPr/>
        </p:nvSpPr>
        <p:spPr>
          <a:xfrm>
            <a:off x="4353159" y="2690849"/>
            <a:ext cx="903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9AABB1-B006-0112-5D42-0AA0C1407E00}"/>
              </a:ext>
            </a:extLst>
          </p:cNvPr>
          <p:cNvSpPr/>
          <p:nvPr/>
        </p:nvSpPr>
        <p:spPr>
          <a:xfrm>
            <a:off x="2621580" y="3037688"/>
            <a:ext cx="1907628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558700-5932-80BD-52FE-EBCDC3F07C4D}"/>
              </a:ext>
            </a:extLst>
          </p:cNvPr>
          <p:cNvSpPr txBox="1"/>
          <p:nvPr/>
        </p:nvSpPr>
        <p:spPr>
          <a:xfrm>
            <a:off x="5354217" y="3268181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55D380-718B-44AF-836C-1541C252D088}"/>
              </a:ext>
            </a:extLst>
          </p:cNvPr>
          <p:cNvSpPr txBox="1"/>
          <p:nvPr/>
        </p:nvSpPr>
        <p:spPr>
          <a:xfrm>
            <a:off x="3526971" y="4060371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</a:t>
            </a:r>
            <a:r>
              <a:rPr lang="en-US" baseline="-25000" dirty="0"/>
              <a:t>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754D8B-C9E0-9EBB-F0C1-DD6DE03D25A4}"/>
              </a:ext>
            </a:extLst>
          </p:cNvPr>
          <p:cNvSpPr txBox="1"/>
          <p:nvPr/>
        </p:nvSpPr>
        <p:spPr>
          <a:xfrm>
            <a:off x="5551714" y="406037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</a:t>
            </a:r>
            <a:r>
              <a:rPr lang="en-US" baseline="-25000" dirty="0"/>
              <a:t>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78A2A2-1C46-34A4-663F-AC60EF499D5E}"/>
              </a:ext>
            </a:extLst>
          </p:cNvPr>
          <p:cNvSpPr txBox="1"/>
          <p:nvPr/>
        </p:nvSpPr>
        <p:spPr>
          <a:xfrm>
            <a:off x="1736083" y="4060371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|S|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D3FEBA-5752-402E-2FFE-E4DDA464264C}"/>
              </a:ext>
            </a:extLst>
          </p:cNvPr>
          <p:cNvSpPr txBox="1"/>
          <p:nvPr/>
        </p:nvSpPr>
        <p:spPr>
          <a:xfrm>
            <a:off x="2819399" y="407125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41CE0D-B359-7529-A961-E233C7ACD37E}"/>
              </a:ext>
            </a:extLst>
          </p:cNvPr>
          <p:cNvSpPr txBox="1"/>
          <p:nvPr/>
        </p:nvSpPr>
        <p:spPr>
          <a:xfrm>
            <a:off x="4907056" y="407125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1AE972-A0E8-903F-2313-B0F640109488}"/>
              </a:ext>
            </a:extLst>
          </p:cNvPr>
          <p:cNvSpPr txBox="1"/>
          <p:nvPr/>
        </p:nvSpPr>
        <p:spPr>
          <a:xfrm>
            <a:off x="6287141" y="4071257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|S*|+1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F62A7A-A401-8819-6348-1AAE4A03E41C}"/>
              </a:ext>
            </a:extLst>
          </p:cNvPr>
          <p:cNvSpPr txBox="1"/>
          <p:nvPr/>
        </p:nvSpPr>
        <p:spPr>
          <a:xfrm>
            <a:off x="3575393" y="4845674"/>
            <a:ext cx="4727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|C</a:t>
            </a:r>
            <a:r>
              <a:rPr lang="en-US" baseline="-25000" dirty="0"/>
              <a:t>L</a:t>
            </a:r>
            <a:r>
              <a:rPr lang="en-US" dirty="0"/>
              <a:t>|=UB</a:t>
            </a:r>
            <a:r>
              <a:rPr lang="en-US" baseline="-25000" dirty="0"/>
              <a:t>L </a:t>
            </a:r>
            <a:r>
              <a:rPr lang="en-US" dirty="0"/>
              <a:t>implies all of C</a:t>
            </a:r>
            <a:r>
              <a:rPr lang="en-US" baseline="-25000" dirty="0"/>
              <a:t>L</a:t>
            </a:r>
            <a:r>
              <a:rPr lang="en-US" dirty="0"/>
              <a:t> should be part of H, otherwise H can’t be larger than S*. 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665012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C10BB31-3437-E810-5AFC-CD0F5D45B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466" y="1974850"/>
            <a:ext cx="5689600" cy="4279900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4088540E-A19A-4F49-6445-ED652F07D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increase in </a:t>
            </a:r>
            <a:r>
              <a:rPr lang="en-US" dirty="0" err="1"/>
              <a:t>bnb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2549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DBE15-5F7C-40D6-1E16-9EC56477A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Time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7B68B2-6FAA-2555-D0BD-F32E59525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5835"/>
            <a:ext cx="6908800" cy="4279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791B682-1D76-BDBB-B66A-8B35CE4B371D}"/>
              </a:ext>
            </a:extLst>
          </p:cNvPr>
          <p:cNvSpPr txBox="1"/>
          <p:nvPr/>
        </p:nvSpPr>
        <p:spPr>
          <a:xfrm>
            <a:off x="8273143" y="2518007"/>
            <a:ext cx="32657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validation: </a:t>
            </a:r>
            <a:r>
              <a:rPr lang="en-US" dirty="0"/>
              <a:t>percentage of time spent in bn to make sure an even larger </a:t>
            </a:r>
            <a:r>
              <a:rPr lang="en-US" dirty="0" err="1"/>
              <a:t>kplex</a:t>
            </a:r>
            <a:r>
              <a:rPr lang="en-US" dirty="0"/>
              <a:t> is not found after finding </a:t>
            </a:r>
            <a:r>
              <a:rPr lang="en-US" dirty="0" err="1"/>
              <a:t>MkP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81388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018D9-7871-3B18-A08C-A35E7BC08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Kplex</a:t>
            </a:r>
            <a:r>
              <a:rPr lang="en-US" dirty="0"/>
              <a:t> size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3604B9-121C-EA46-067D-ABC366F59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228" y="1593850"/>
            <a:ext cx="69088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319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A2AD4-6716-8DA3-7323-692AF6673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B1BA37-C4FB-9D7A-858D-783C8D670E03}"/>
              </a:ext>
            </a:extLst>
          </p:cNvPr>
          <p:cNvSpPr/>
          <p:nvPr/>
        </p:nvSpPr>
        <p:spPr>
          <a:xfrm>
            <a:off x="3626069" y="2105846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71CD96-49E8-0DB0-423D-A212FF0D3A59}"/>
              </a:ext>
            </a:extLst>
          </p:cNvPr>
          <p:cNvSpPr/>
          <p:nvPr/>
        </p:nvSpPr>
        <p:spPr>
          <a:xfrm>
            <a:off x="1981200" y="2105846"/>
            <a:ext cx="1534510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BB813B-4C5D-F8BA-C7FC-8B22870DB8F0}"/>
              </a:ext>
            </a:extLst>
          </p:cNvPr>
          <p:cNvSpPr/>
          <p:nvPr/>
        </p:nvSpPr>
        <p:spPr>
          <a:xfrm>
            <a:off x="9333187" y="1690688"/>
            <a:ext cx="2020613" cy="830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69EC67-F2C4-23CA-E477-C53E52468694}"/>
              </a:ext>
            </a:extLst>
          </p:cNvPr>
          <p:cNvSpPr txBox="1"/>
          <p:nvPr/>
        </p:nvSpPr>
        <p:spPr>
          <a:xfrm>
            <a:off x="9443546" y="2521005"/>
            <a:ext cx="19102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Largest k-plex found so far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422ED21-1567-9010-F7A4-B5C0DC032E6F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2671589" y="3421278"/>
            <a:ext cx="1283829" cy="1074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47C0F4-4F08-EED6-11B7-1917DE2D1774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4669273" y="3413557"/>
            <a:ext cx="782067" cy="10817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C7229D7-2551-47D0-09C5-3782CDA84233}"/>
              </a:ext>
            </a:extLst>
          </p:cNvPr>
          <p:cNvSpPr txBox="1"/>
          <p:nvPr/>
        </p:nvSpPr>
        <p:spPr>
          <a:xfrm>
            <a:off x="4703379" y="3044225"/>
            <a:ext cx="1495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subset of 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D8ED73-A0A7-9513-127D-B5F9BF5AC1F3}"/>
              </a:ext>
            </a:extLst>
          </p:cNvPr>
          <p:cNvSpPr txBox="1"/>
          <p:nvPr/>
        </p:nvSpPr>
        <p:spPr>
          <a:xfrm>
            <a:off x="2242625" y="3051946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of 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55FE8AE-6934-70B7-D77C-6ADF2FFC3E15}"/>
              </a:ext>
            </a:extLst>
          </p:cNvPr>
          <p:cNvSpPr/>
          <p:nvPr/>
        </p:nvSpPr>
        <p:spPr>
          <a:xfrm>
            <a:off x="3392722" y="4594497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237077-C82C-E5DE-EDE4-26612E798D7F}"/>
              </a:ext>
            </a:extLst>
          </p:cNvPr>
          <p:cNvSpPr txBox="1"/>
          <p:nvPr/>
        </p:nvSpPr>
        <p:spPr>
          <a:xfrm>
            <a:off x="3515710" y="5424815"/>
            <a:ext cx="4017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imaginary k-plex to be found</a:t>
            </a:r>
          </a:p>
          <a:p>
            <a:r>
              <a:rPr lang="en-US" b="1" dirty="0">
                <a:solidFill>
                  <a:srgbClr val="C00000"/>
                </a:solidFill>
              </a:rPr>
              <a:t>Must be larger than S* i.e. |S|&gt;=|S*|+1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93AECC0-7FCD-D3B1-2F56-FC966167ACD3}"/>
                  </a:ext>
                </a:extLst>
              </p:cNvPr>
              <p:cNvSpPr txBox="1"/>
              <p:nvPr/>
            </p:nvSpPr>
            <p:spPr>
              <a:xfrm>
                <a:off x="4855916" y="3536668"/>
                <a:ext cx="72821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93AECC0-7FCD-D3B1-2F56-FC966167A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916" y="3536668"/>
                <a:ext cx="728213" cy="246221"/>
              </a:xfrm>
              <a:prstGeom prst="rect">
                <a:avLst/>
              </a:prstGeom>
              <a:blipFill>
                <a:blip r:embed="rId2"/>
                <a:stretch>
                  <a:fillRect l="-10345" r="-1034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2456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FB58B-057E-DDD9-174C-6A10B0395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Alt-RB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9345C3-5D5D-8DBD-BD0B-58077B497FD8}"/>
              </a:ext>
            </a:extLst>
          </p:cNvPr>
          <p:cNvSpPr/>
          <p:nvPr/>
        </p:nvSpPr>
        <p:spPr>
          <a:xfrm>
            <a:off x="3626069" y="2105846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910377-9FF8-A11E-3192-F4ACF4E1CBD3}"/>
              </a:ext>
            </a:extLst>
          </p:cNvPr>
          <p:cNvSpPr/>
          <p:nvPr/>
        </p:nvSpPr>
        <p:spPr>
          <a:xfrm>
            <a:off x="1981200" y="2105846"/>
            <a:ext cx="1534510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0884DF-A8A8-DE3D-C732-A53A7519B723}"/>
              </a:ext>
            </a:extLst>
          </p:cNvPr>
          <p:cNvSpPr/>
          <p:nvPr/>
        </p:nvSpPr>
        <p:spPr>
          <a:xfrm>
            <a:off x="3392722" y="4594497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6C950-D5B5-5CB3-83DD-DC2C1F7B595A}"/>
              </a:ext>
            </a:extLst>
          </p:cNvPr>
          <p:cNvSpPr txBox="1"/>
          <p:nvPr/>
        </p:nvSpPr>
        <p:spPr>
          <a:xfrm>
            <a:off x="3515710" y="5424815"/>
            <a:ext cx="3901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imaginary k-plex to be found</a:t>
            </a:r>
          </a:p>
          <a:p>
            <a:r>
              <a:rPr lang="en-US" dirty="0"/>
              <a:t>Must be larger than S* i.e. |H|&gt;=|S*|+1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0DD81C-931E-8EA9-54B6-9849CD6A9601}"/>
              </a:ext>
            </a:extLst>
          </p:cNvPr>
          <p:cNvSpPr/>
          <p:nvPr/>
        </p:nvSpPr>
        <p:spPr>
          <a:xfrm>
            <a:off x="9333187" y="1690688"/>
            <a:ext cx="2020613" cy="830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D38B77-CBD3-5A6B-F58E-0AACCA01B4AA}"/>
              </a:ext>
            </a:extLst>
          </p:cNvPr>
          <p:cNvSpPr txBox="1"/>
          <p:nvPr/>
        </p:nvSpPr>
        <p:spPr>
          <a:xfrm>
            <a:off x="9835055" y="2521005"/>
            <a:ext cx="1408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Largest k-plex found so far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456687-9A6E-B01C-CAD3-4EC4F3FA511F}"/>
              </a:ext>
            </a:extLst>
          </p:cNvPr>
          <p:cNvSpPr txBox="1"/>
          <p:nvPr/>
        </p:nvSpPr>
        <p:spPr>
          <a:xfrm>
            <a:off x="5365531" y="1757529"/>
            <a:ext cx="903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37469D-7E8E-1AD3-7CFA-F54D3CAA2466}"/>
              </a:ext>
            </a:extLst>
          </p:cNvPr>
          <p:cNvSpPr/>
          <p:nvPr/>
        </p:nvSpPr>
        <p:spPr>
          <a:xfrm>
            <a:off x="3633952" y="2104368"/>
            <a:ext cx="1907628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4D4C19-FE32-E34B-78A2-C5EAB4B51577}"/>
              </a:ext>
            </a:extLst>
          </p:cNvPr>
          <p:cNvSpPr txBox="1"/>
          <p:nvPr/>
        </p:nvSpPr>
        <p:spPr>
          <a:xfrm>
            <a:off x="6366589" y="2334861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EE457F-2271-7D63-755D-0189ED033F17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2671589" y="3421278"/>
            <a:ext cx="1283829" cy="1074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5E697D6-9798-758A-58AC-0F40F43F7A05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4548352" y="3515006"/>
            <a:ext cx="34158" cy="9803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0EC80CD-0F96-7750-C5D0-08B2D10985DD}"/>
              </a:ext>
            </a:extLst>
          </p:cNvPr>
          <p:cNvSpPr txBox="1"/>
          <p:nvPr/>
        </p:nvSpPr>
        <p:spPr>
          <a:xfrm>
            <a:off x="3731172" y="2991786"/>
            <a:ext cx="1634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Up to UB</a:t>
            </a:r>
            <a:r>
              <a:rPr lang="en-US" sz="1400" b="1" baseline="-25000" dirty="0">
                <a:solidFill>
                  <a:schemeClr val="tx2"/>
                </a:solidFill>
              </a:rPr>
              <a:t>L</a:t>
            </a:r>
            <a:r>
              <a:rPr lang="en-US" sz="1400" b="1" dirty="0">
                <a:solidFill>
                  <a:schemeClr val="tx2"/>
                </a:solidFill>
              </a:rPr>
              <a:t> vertices can come from C</a:t>
            </a:r>
            <a:r>
              <a:rPr lang="en-US" sz="1400" b="1" baseline="-25000" dirty="0">
                <a:solidFill>
                  <a:schemeClr val="tx2"/>
                </a:solidFill>
              </a:rPr>
              <a:t>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EDCB5-E255-2960-CA90-7F9C8F443B36}"/>
              </a:ext>
            </a:extLst>
          </p:cNvPr>
          <p:cNvSpPr txBox="1"/>
          <p:nvPr/>
        </p:nvSpPr>
        <p:spPr>
          <a:xfrm>
            <a:off x="2242625" y="3051946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of 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8EC3C76-26F5-1D79-E37E-9607D22CA18B}"/>
              </a:ext>
            </a:extLst>
          </p:cNvPr>
          <p:cNvSpPr txBox="1"/>
          <p:nvPr/>
        </p:nvSpPr>
        <p:spPr>
          <a:xfrm>
            <a:off x="5925871" y="3055624"/>
            <a:ext cx="2555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A subset from C</a:t>
            </a:r>
            <a:r>
              <a:rPr lang="en-US" sz="1400" b="1" baseline="-25000" dirty="0"/>
              <a:t>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AFCA882-E7B1-5520-B2E8-76DA9B9DA09D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5569497" y="3363401"/>
            <a:ext cx="1634359" cy="11319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5875693-28EB-4EFF-EC19-02775BA95D8E}"/>
                  </a:ext>
                </a:extLst>
              </p:cNvPr>
              <p:cNvSpPr txBox="1"/>
              <p:nvPr/>
            </p:nvSpPr>
            <p:spPr>
              <a:xfrm>
                <a:off x="4548351" y="3591950"/>
                <a:ext cx="80150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5875693-28EB-4EFF-EC19-02775BA95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8351" y="3591950"/>
                <a:ext cx="801501" cy="246221"/>
              </a:xfrm>
              <a:prstGeom prst="rect">
                <a:avLst/>
              </a:prstGeom>
              <a:blipFill>
                <a:blip r:embed="rId2"/>
                <a:stretch>
                  <a:fillRect l="-9375" r="-937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C6589B1-4ADF-1C90-61CB-676F807D4F6B}"/>
                  </a:ext>
                </a:extLst>
              </p:cNvPr>
              <p:cNvSpPr txBox="1"/>
              <p:nvPr/>
            </p:nvSpPr>
            <p:spPr>
              <a:xfrm>
                <a:off x="6728470" y="3643371"/>
                <a:ext cx="81804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C6589B1-4ADF-1C90-61CB-676F807D4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8470" y="3643371"/>
                <a:ext cx="818044" cy="246221"/>
              </a:xfrm>
              <a:prstGeom prst="rect">
                <a:avLst/>
              </a:prstGeom>
              <a:blipFill>
                <a:blip r:embed="rId3"/>
                <a:stretch>
                  <a:fillRect l="-7576" r="-7576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0360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9EF6E5-C331-FA26-1B7F-EFEDE1944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461A-2ADE-9CD4-8B02-FEC422DD4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Alt-RB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F224B2-DD6D-6648-A2A8-D0B9BE4AF7DA}"/>
              </a:ext>
            </a:extLst>
          </p:cNvPr>
          <p:cNvSpPr/>
          <p:nvPr/>
        </p:nvSpPr>
        <p:spPr>
          <a:xfrm>
            <a:off x="3626069" y="2105846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939A58-5643-DCF8-5B4E-0F6C55EC01BA}"/>
              </a:ext>
            </a:extLst>
          </p:cNvPr>
          <p:cNvSpPr/>
          <p:nvPr/>
        </p:nvSpPr>
        <p:spPr>
          <a:xfrm>
            <a:off x="1981200" y="2105846"/>
            <a:ext cx="1534510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C45076-BF1B-A737-C3CB-63540C6C063F}"/>
              </a:ext>
            </a:extLst>
          </p:cNvPr>
          <p:cNvSpPr/>
          <p:nvPr/>
        </p:nvSpPr>
        <p:spPr>
          <a:xfrm>
            <a:off x="3392722" y="4594497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430052-CDFA-5E07-2311-232086EA158A}"/>
              </a:ext>
            </a:extLst>
          </p:cNvPr>
          <p:cNvSpPr txBox="1"/>
          <p:nvPr/>
        </p:nvSpPr>
        <p:spPr>
          <a:xfrm>
            <a:off x="3515710" y="5424815"/>
            <a:ext cx="3976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imaginary k-plex to be found </a:t>
            </a:r>
          </a:p>
          <a:p>
            <a:r>
              <a:rPr lang="en-US" dirty="0"/>
              <a:t>Must be larger than S* i.e. |H|&gt;=|S*|+1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02526F-1F2B-A1F1-9FAC-5877BDA0EF3B}"/>
              </a:ext>
            </a:extLst>
          </p:cNvPr>
          <p:cNvSpPr/>
          <p:nvPr/>
        </p:nvSpPr>
        <p:spPr>
          <a:xfrm>
            <a:off x="9333187" y="1690688"/>
            <a:ext cx="2020613" cy="830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FE5904-F9A1-B03A-83BF-BC75F79558FD}"/>
              </a:ext>
            </a:extLst>
          </p:cNvPr>
          <p:cNvSpPr txBox="1"/>
          <p:nvPr/>
        </p:nvSpPr>
        <p:spPr>
          <a:xfrm>
            <a:off x="9835055" y="2521005"/>
            <a:ext cx="1408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Largest k-plex found so far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BB8CEF-B889-2B4D-4BAC-016972EA490F}"/>
              </a:ext>
            </a:extLst>
          </p:cNvPr>
          <p:cNvSpPr txBox="1"/>
          <p:nvPr/>
        </p:nvSpPr>
        <p:spPr>
          <a:xfrm>
            <a:off x="5365531" y="1757529"/>
            <a:ext cx="903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04963F-44FA-3EFD-AFB0-CC39FCF19883}"/>
              </a:ext>
            </a:extLst>
          </p:cNvPr>
          <p:cNvSpPr/>
          <p:nvPr/>
        </p:nvSpPr>
        <p:spPr>
          <a:xfrm>
            <a:off x="3633952" y="2104368"/>
            <a:ext cx="1907628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1E4578-4560-DFBF-50C5-955BFDBA3461}"/>
              </a:ext>
            </a:extLst>
          </p:cNvPr>
          <p:cNvSpPr txBox="1"/>
          <p:nvPr/>
        </p:nvSpPr>
        <p:spPr>
          <a:xfrm>
            <a:off x="6366589" y="2334861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0ECE66-6560-5E23-7BEC-509516D1D35C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2671589" y="3421278"/>
            <a:ext cx="1283829" cy="1074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11545A-D19B-6533-FA3E-F41FB86C92E8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4548352" y="3515006"/>
            <a:ext cx="34158" cy="9803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282EA44-26C3-07CC-D29E-E2DA40592305}"/>
              </a:ext>
            </a:extLst>
          </p:cNvPr>
          <p:cNvSpPr txBox="1"/>
          <p:nvPr/>
        </p:nvSpPr>
        <p:spPr>
          <a:xfrm>
            <a:off x="3731172" y="2991786"/>
            <a:ext cx="1634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Up to UB</a:t>
            </a:r>
            <a:r>
              <a:rPr lang="en-US" sz="1400" b="1" baseline="-25000" dirty="0">
                <a:solidFill>
                  <a:schemeClr val="tx2"/>
                </a:solidFill>
              </a:rPr>
              <a:t>L</a:t>
            </a:r>
            <a:r>
              <a:rPr lang="en-US" sz="1400" b="1" dirty="0">
                <a:solidFill>
                  <a:schemeClr val="tx2"/>
                </a:solidFill>
              </a:rPr>
              <a:t> vertices can come from C</a:t>
            </a:r>
            <a:r>
              <a:rPr lang="en-US" sz="1400" b="1" baseline="-25000" dirty="0">
                <a:solidFill>
                  <a:schemeClr val="tx2"/>
                </a:solidFill>
              </a:rPr>
              <a:t>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1DB488-7B44-7341-2BD6-4C9AA3AA2509}"/>
              </a:ext>
            </a:extLst>
          </p:cNvPr>
          <p:cNvSpPr txBox="1"/>
          <p:nvPr/>
        </p:nvSpPr>
        <p:spPr>
          <a:xfrm>
            <a:off x="2242625" y="3051946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of 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1FA75B-917A-D044-992D-4F1DAF5CBF27}"/>
              </a:ext>
            </a:extLst>
          </p:cNvPr>
          <p:cNvSpPr txBox="1"/>
          <p:nvPr/>
        </p:nvSpPr>
        <p:spPr>
          <a:xfrm>
            <a:off x="5925871" y="3055624"/>
            <a:ext cx="2555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At least |S*|+1-|S|-UB</a:t>
            </a:r>
            <a:r>
              <a:rPr lang="en-US" sz="1400" b="1" baseline="-25000" dirty="0">
                <a:solidFill>
                  <a:srgbClr val="C00000"/>
                </a:solidFill>
              </a:rPr>
              <a:t>L</a:t>
            </a:r>
            <a:r>
              <a:rPr lang="en-US" sz="1400" b="1" dirty="0">
                <a:solidFill>
                  <a:srgbClr val="C00000"/>
                </a:solidFill>
              </a:rPr>
              <a:t> vertices must come from C</a:t>
            </a:r>
            <a:r>
              <a:rPr lang="en-US" sz="1400" b="1" baseline="-25000" dirty="0">
                <a:solidFill>
                  <a:srgbClr val="C00000"/>
                </a:solidFill>
              </a:rPr>
              <a:t>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5AC31DF-0BF0-E6E6-A03C-2FDB06D2D8C8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5569497" y="3578844"/>
            <a:ext cx="1634359" cy="9165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297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44AD5-D258-4A04-FFB6-FD30335A3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0A0B6-F706-74A2-BFF6-7154504F9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Alt-RB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E5874D-2395-AAAC-38C9-19F76009A73F}"/>
              </a:ext>
            </a:extLst>
          </p:cNvPr>
          <p:cNvSpPr/>
          <p:nvPr/>
        </p:nvSpPr>
        <p:spPr>
          <a:xfrm>
            <a:off x="3626069" y="2105846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A39235-76B7-994C-4837-A72807A5887C}"/>
              </a:ext>
            </a:extLst>
          </p:cNvPr>
          <p:cNvSpPr/>
          <p:nvPr/>
        </p:nvSpPr>
        <p:spPr>
          <a:xfrm>
            <a:off x="1981200" y="2105846"/>
            <a:ext cx="1534510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BCDDC5-F59A-8738-8225-2CF80F1BFE23}"/>
              </a:ext>
            </a:extLst>
          </p:cNvPr>
          <p:cNvSpPr/>
          <p:nvPr/>
        </p:nvSpPr>
        <p:spPr>
          <a:xfrm>
            <a:off x="3392722" y="4594497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BCE1F4-1062-76B4-0BAD-C07D4D938F7F}"/>
              </a:ext>
            </a:extLst>
          </p:cNvPr>
          <p:cNvSpPr txBox="1"/>
          <p:nvPr/>
        </p:nvSpPr>
        <p:spPr>
          <a:xfrm>
            <a:off x="3515710" y="5424815"/>
            <a:ext cx="3901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imaginary k-plex to be found</a:t>
            </a:r>
          </a:p>
          <a:p>
            <a:r>
              <a:rPr lang="en-US" dirty="0"/>
              <a:t>Must be larger than S* i.e. |H|&gt;=|S*|+1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98555AE-F8BE-D9AA-73FB-A0604B3C9A57}"/>
              </a:ext>
            </a:extLst>
          </p:cNvPr>
          <p:cNvSpPr/>
          <p:nvPr/>
        </p:nvSpPr>
        <p:spPr>
          <a:xfrm>
            <a:off x="9333187" y="1690688"/>
            <a:ext cx="2020613" cy="830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A8BE7E-AAEF-F006-2BB6-B313DA99F3CD}"/>
              </a:ext>
            </a:extLst>
          </p:cNvPr>
          <p:cNvSpPr txBox="1"/>
          <p:nvPr/>
        </p:nvSpPr>
        <p:spPr>
          <a:xfrm>
            <a:off x="9835055" y="2521005"/>
            <a:ext cx="1408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Largest k-plex found so far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4898A0-7CCB-0EAD-3485-1B28A904B904}"/>
              </a:ext>
            </a:extLst>
          </p:cNvPr>
          <p:cNvSpPr txBox="1"/>
          <p:nvPr/>
        </p:nvSpPr>
        <p:spPr>
          <a:xfrm>
            <a:off x="5365531" y="1757529"/>
            <a:ext cx="903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3E53A4-BF19-AD6E-6DDF-78C30F9413E7}"/>
              </a:ext>
            </a:extLst>
          </p:cNvPr>
          <p:cNvSpPr/>
          <p:nvPr/>
        </p:nvSpPr>
        <p:spPr>
          <a:xfrm>
            <a:off x="3633952" y="2104368"/>
            <a:ext cx="1907628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4F1D32-2D63-EC76-EBE4-3E67708F131A}"/>
              </a:ext>
            </a:extLst>
          </p:cNvPr>
          <p:cNvSpPr txBox="1"/>
          <p:nvPr/>
        </p:nvSpPr>
        <p:spPr>
          <a:xfrm>
            <a:off x="6366589" y="2334861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5DD724-9CB9-A055-C68A-00F47BD6F66F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2671589" y="3421278"/>
            <a:ext cx="1283829" cy="1074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66F202-B187-E624-A546-290876186EAF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4548352" y="3515006"/>
            <a:ext cx="34158" cy="9803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8477B19-A256-C09D-DF52-5395F523D530}"/>
              </a:ext>
            </a:extLst>
          </p:cNvPr>
          <p:cNvSpPr txBox="1"/>
          <p:nvPr/>
        </p:nvSpPr>
        <p:spPr>
          <a:xfrm>
            <a:off x="3731172" y="2991786"/>
            <a:ext cx="1634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Up to UB</a:t>
            </a:r>
            <a:r>
              <a:rPr lang="en-US" sz="1400" b="1" baseline="-25000" dirty="0">
                <a:solidFill>
                  <a:schemeClr val="tx2"/>
                </a:solidFill>
              </a:rPr>
              <a:t>L</a:t>
            </a:r>
            <a:r>
              <a:rPr lang="en-US" sz="1400" b="1" dirty="0">
                <a:solidFill>
                  <a:schemeClr val="tx2"/>
                </a:solidFill>
              </a:rPr>
              <a:t> vertices can come from C</a:t>
            </a:r>
            <a:r>
              <a:rPr lang="en-US" sz="1400" b="1" baseline="-25000" dirty="0">
                <a:solidFill>
                  <a:schemeClr val="tx2"/>
                </a:solidFill>
              </a:rPr>
              <a:t>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A3A82F-C083-C9A2-AE9F-0F9C0304A7FE}"/>
              </a:ext>
            </a:extLst>
          </p:cNvPr>
          <p:cNvSpPr txBox="1"/>
          <p:nvPr/>
        </p:nvSpPr>
        <p:spPr>
          <a:xfrm>
            <a:off x="2242625" y="3051946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of 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AF368A-4404-F304-2547-8D170272054B}"/>
              </a:ext>
            </a:extLst>
          </p:cNvPr>
          <p:cNvSpPr txBox="1"/>
          <p:nvPr/>
        </p:nvSpPr>
        <p:spPr>
          <a:xfrm>
            <a:off x="5925871" y="3055624"/>
            <a:ext cx="2555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At least |S*|+1-|S|-UB</a:t>
            </a:r>
            <a:r>
              <a:rPr lang="en-US" sz="1400" b="1" baseline="-25000" dirty="0">
                <a:solidFill>
                  <a:srgbClr val="C00000"/>
                </a:solidFill>
              </a:rPr>
              <a:t>L</a:t>
            </a:r>
            <a:r>
              <a:rPr lang="en-US" sz="1400" b="1" dirty="0">
                <a:solidFill>
                  <a:srgbClr val="C00000"/>
                </a:solidFill>
              </a:rPr>
              <a:t> vertices must come from C</a:t>
            </a:r>
            <a:r>
              <a:rPr lang="en-US" sz="1400" b="1" baseline="-25000" dirty="0">
                <a:solidFill>
                  <a:srgbClr val="C00000"/>
                </a:solidFill>
              </a:rPr>
              <a:t>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D6225B-A32F-A7F2-23B9-6061DD03C7CF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5569497" y="3578844"/>
            <a:ext cx="1634359" cy="9165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CB99F4C-D9BE-5AE1-26C0-64765FE42EB0}"/>
              </a:ext>
            </a:extLst>
          </p:cNvPr>
          <p:cNvSpPr txBox="1"/>
          <p:nvPr/>
        </p:nvSpPr>
        <p:spPr>
          <a:xfrm>
            <a:off x="4503605" y="3623862"/>
            <a:ext cx="25559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Prune those vertices which can’t support this requirement</a:t>
            </a:r>
            <a:endParaRPr lang="en-US" sz="1400" b="1" baseline="-25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38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B2E5F9-8B77-5D5D-1DD4-E8D905AF9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AA246-AA1E-DED5-BC7A-D5766483E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Alt-RB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787E71-94AA-4258-EF45-6FBC72935F35}"/>
              </a:ext>
            </a:extLst>
          </p:cNvPr>
          <p:cNvSpPr/>
          <p:nvPr/>
        </p:nvSpPr>
        <p:spPr>
          <a:xfrm>
            <a:off x="3626069" y="2105846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E5C909-0091-385A-7681-3D0E0616663E}"/>
              </a:ext>
            </a:extLst>
          </p:cNvPr>
          <p:cNvSpPr/>
          <p:nvPr/>
        </p:nvSpPr>
        <p:spPr>
          <a:xfrm>
            <a:off x="1981200" y="2105846"/>
            <a:ext cx="1534510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2832AB-4646-0B8E-34DD-D260CD9078A9}"/>
              </a:ext>
            </a:extLst>
          </p:cNvPr>
          <p:cNvSpPr/>
          <p:nvPr/>
        </p:nvSpPr>
        <p:spPr>
          <a:xfrm>
            <a:off x="3392722" y="4594497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82AC1D-B010-50AC-F023-8855EDA0C8C7}"/>
              </a:ext>
            </a:extLst>
          </p:cNvPr>
          <p:cNvSpPr txBox="1"/>
          <p:nvPr/>
        </p:nvSpPr>
        <p:spPr>
          <a:xfrm>
            <a:off x="3515710" y="5424815"/>
            <a:ext cx="3901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imaginary k-plex to be found</a:t>
            </a:r>
          </a:p>
          <a:p>
            <a:r>
              <a:rPr lang="en-US" dirty="0"/>
              <a:t>Must be larger than S* i.e. |H|&gt;=|S*|+1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DE546D-D83A-992C-362D-DA9E3FB975F9}"/>
              </a:ext>
            </a:extLst>
          </p:cNvPr>
          <p:cNvSpPr/>
          <p:nvPr/>
        </p:nvSpPr>
        <p:spPr>
          <a:xfrm>
            <a:off x="9333187" y="1690688"/>
            <a:ext cx="2020613" cy="830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030E59-92A8-F8EC-C8F3-CDB0374F85B2}"/>
              </a:ext>
            </a:extLst>
          </p:cNvPr>
          <p:cNvSpPr txBox="1"/>
          <p:nvPr/>
        </p:nvSpPr>
        <p:spPr>
          <a:xfrm>
            <a:off x="9835055" y="2521005"/>
            <a:ext cx="1408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Largest k-plex found so far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85D3A5-532F-0F91-FB00-13D3FCF1B16A}"/>
              </a:ext>
            </a:extLst>
          </p:cNvPr>
          <p:cNvSpPr txBox="1"/>
          <p:nvPr/>
        </p:nvSpPr>
        <p:spPr>
          <a:xfrm>
            <a:off x="5365531" y="1757529"/>
            <a:ext cx="903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E6E51D-6259-CE8E-6BD8-4C0108558A8C}"/>
              </a:ext>
            </a:extLst>
          </p:cNvPr>
          <p:cNvSpPr/>
          <p:nvPr/>
        </p:nvSpPr>
        <p:spPr>
          <a:xfrm>
            <a:off x="3633952" y="2104368"/>
            <a:ext cx="1907628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B7D676-77D7-4280-F325-77924CC67812}"/>
              </a:ext>
            </a:extLst>
          </p:cNvPr>
          <p:cNvSpPr txBox="1"/>
          <p:nvPr/>
        </p:nvSpPr>
        <p:spPr>
          <a:xfrm>
            <a:off x="6366589" y="2334861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87AF75B-3D3D-297D-26D4-8066FF5B56DD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2671589" y="3421278"/>
            <a:ext cx="1283829" cy="1074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E064F66-5EE2-D60B-FCD8-36D33A29460C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5541580" y="3515006"/>
            <a:ext cx="1282755" cy="9803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A2A78C5-99EA-7209-E56A-2BC816E5AF07}"/>
              </a:ext>
            </a:extLst>
          </p:cNvPr>
          <p:cNvSpPr txBox="1"/>
          <p:nvPr/>
        </p:nvSpPr>
        <p:spPr>
          <a:xfrm>
            <a:off x="5960352" y="2991786"/>
            <a:ext cx="1727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Up to UB</a:t>
            </a:r>
            <a:r>
              <a:rPr lang="en-US" sz="1400" b="1" baseline="-25000" dirty="0">
                <a:solidFill>
                  <a:schemeClr val="tx2"/>
                </a:solidFill>
              </a:rPr>
              <a:t>R</a:t>
            </a:r>
            <a:r>
              <a:rPr lang="en-US" sz="1400" b="1" dirty="0">
                <a:solidFill>
                  <a:schemeClr val="tx2"/>
                </a:solidFill>
              </a:rPr>
              <a:t> vertices can come from C</a:t>
            </a:r>
            <a:r>
              <a:rPr lang="en-US" sz="1400" b="1" baseline="-25000" dirty="0">
                <a:solidFill>
                  <a:schemeClr val="tx2"/>
                </a:solidFill>
              </a:rPr>
              <a:t>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91CDB8-67DD-5123-94A0-26490729B041}"/>
              </a:ext>
            </a:extLst>
          </p:cNvPr>
          <p:cNvSpPr txBox="1"/>
          <p:nvPr/>
        </p:nvSpPr>
        <p:spPr>
          <a:xfrm>
            <a:off x="2242625" y="3051946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of 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84650E-BD0E-A225-CBAA-4C5DDAE8F0EC}"/>
              </a:ext>
            </a:extLst>
          </p:cNvPr>
          <p:cNvSpPr txBox="1"/>
          <p:nvPr/>
        </p:nvSpPr>
        <p:spPr>
          <a:xfrm>
            <a:off x="3225621" y="3033838"/>
            <a:ext cx="2555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At least |S*|+1-|S|-UB</a:t>
            </a:r>
            <a:r>
              <a:rPr lang="en-US" sz="1400" b="1" baseline="-25000" dirty="0">
                <a:solidFill>
                  <a:srgbClr val="C00000"/>
                </a:solidFill>
              </a:rPr>
              <a:t>R</a:t>
            </a:r>
            <a:r>
              <a:rPr lang="en-US" sz="1400" b="1" dirty="0">
                <a:solidFill>
                  <a:srgbClr val="C00000"/>
                </a:solidFill>
              </a:rPr>
              <a:t> vertices must come from C</a:t>
            </a:r>
            <a:r>
              <a:rPr lang="en-US" sz="1400" b="1" baseline="-25000" dirty="0">
                <a:solidFill>
                  <a:srgbClr val="C00000"/>
                </a:solidFill>
              </a:rPr>
              <a:t>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E967EC-D352-FE37-93F9-5139772A6B84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4503606" y="3557058"/>
            <a:ext cx="5844" cy="938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5218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2B7449-DEA3-04EF-0E84-297D8A56D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73F9E-8CF6-C3FF-9776-9FD875A99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Alt-RB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9A6D0E-AB1D-240B-2711-71244E34A5F1}"/>
              </a:ext>
            </a:extLst>
          </p:cNvPr>
          <p:cNvSpPr/>
          <p:nvPr/>
        </p:nvSpPr>
        <p:spPr>
          <a:xfrm>
            <a:off x="3626069" y="2105846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3F7D42-8B7C-AA86-C326-2AEE6CEF46E2}"/>
              </a:ext>
            </a:extLst>
          </p:cNvPr>
          <p:cNvSpPr/>
          <p:nvPr/>
        </p:nvSpPr>
        <p:spPr>
          <a:xfrm>
            <a:off x="1981200" y="2105846"/>
            <a:ext cx="1534510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EEE724-464F-8C26-98ED-D1A48D540D2C}"/>
              </a:ext>
            </a:extLst>
          </p:cNvPr>
          <p:cNvSpPr/>
          <p:nvPr/>
        </p:nvSpPr>
        <p:spPr>
          <a:xfrm>
            <a:off x="3392722" y="4594497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47E924-2BFC-0F87-BBBC-69FA4CF7FFFD}"/>
              </a:ext>
            </a:extLst>
          </p:cNvPr>
          <p:cNvSpPr txBox="1"/>
          <p:nvPr/>
        </p:nvSpPr>
        <p:spPr>
          <a:xfrm>
            <a:off x="3515710" y="5424815"/>
            <a:ext cx="39018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imaginary k-plex to be found </a:t>
            </a:r>
          </a:p>
          <a:p>
            <a:r>
              <a:rPr lang="en-US" dirty="0"/>
              <a:t>Must be larger than S* i.e. |H|&gt;=|S*|+1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4C1BE4-3592-9E77-9B89-7BE478D96561}"/>
              </a:ext>
            </a:extLst>
          </p:cNvPr>
          <p:cNvSpPr/>
          <p:nvPr/>
        </p:nvSpPr>
        <p:spPr>
          <a:xfrm>
            <a:off x="9333187" y="1690688"/>
            <a:ext cx="2020613" cy="830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96B545-88BB-2A6E-51B1-0F31954494CD}"/>
              </a:ext>
            </a:extLst>
          </p:cNvPr>
          <p:cNvSpPr txBox="1"/>
          <p:nvPr/>
        </p:nvSpPr>
        <p:spPr>
          <a:xfrm>
            <a:off x="9835055" y="2521005"/>
            <a:ext cx="1408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Largest k-plex found so far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2BADEF-A673-E1C3-FA70-093418B22B13}"/>
              </a:ext>
            </a:extLst>
          </p:cNvPr>
          <p:cNvSpPr txBox="1"/>
          <p:nvPr/>
        </p:nvSpPr>
        <p:spPr>
          <a:xfrm>
            <a:off x="5365531" y="1757529"/>
            <a:ext cx="903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B8877A-CA7A-856B-B84C-32CA6400D4CA}"/>
              </a:ext>
            </a:extLst>
          </p:cNvPr>
          <p:cNvSpPr/>
          <p:nvPr/>
        </p:nvSpPr>
        <p:spPr>
          <a:xfrm>
            <a:off x="3633952" y="2104368"/>
            <a:ext cx="1907628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1DB0BD-2584-7E9C-628C-703AF93B6EB4}"/>
              </a:ext>
            </a:extLst>
          </p:cNvPr>
          <p:cNvSpPr txBox="1"/>
          <p:nvPr/>
        </p:nvSpPr>
        <p:spPr>
          <a:xfrm>
            <a:off x="6366589" y="2334861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CC3CE29-60AF-EBAE-202A-8437517A8331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2671589" y="3421278"/>
            <a:ext cx="1283829" cy="1074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A4FDA9-480C-F96A-CFED-24F62827CBD5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5541580" y="3515006"/>
            <a:ext cx="1282755" cy="9803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8A8AAFE-5E0A-0CC6-003A-9D56A3FF13E6}"/>
              </a:ext>
            </a:extLst>
          </p:cNvPr>
          <p:cNvSpPr txBox="1"/>
          <p:nvPr/>
        </p:nvSpPr>
        <p:spPr>
          <a:xfrm>
            <a:off x="5960352" y="2991786"/>
            <a:ext cx="1727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Up to UB</a:t>
            </a:r>
            <a:r>
              <a:rPr lang="en-US" sz="1400" b="1" baseline="-25000" dirty="0">
                <a:solidFill>
                  <a:schemeClr val="tx2"/>
                </a:solidFill>
              </a:rPr>
              <a:t>R</a:t>
            </a:r>
            <a:r>
              <a:rPr lang="en-US" sz="1400" b="1" dirty="0">
                <a:solidFill>
                  <a:schemeClr val="tx2"/>
                </a:solidFill>
              </a:rPr>
              <a:t> vertices can come from C</a:t>
            </a:r>
            <a:r>
              <a:rPr lang="en-US" sz="1400" b="1" baseline="-25000" dirty="0">
                <a:solidFill>
                  <a:schemeClr val="tx2"/>
                </a:solidFill>
              </a:rPr>
              <a:t>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D34DC4C-30E4-ED2F-3351-39627687FB7A}"/>
              </a:ext>
            </a:extLst>
          </p:cNvPr>
          <p:cNvSpPr txBox="1"/>
          <p:nvPr/>
        </p:nvSpPr>
        <p:spPr>
          <a:xfrm>
            <a:off x="2242625" y="3051946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of 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C7B5B4-8F75-53FA-2E17-4D9A250F0033}"/>
              </a:ext>
            </a:extLst>
          </p:cNvPr>
          <p:cNvSpPr txBox="1"/>
          <p:nvPr/>
        </p:nvSpPr>
        <p:spPr>
          <a:xfrm>
            <a:off x="3225621" y="3033838"/>
            <a:ext cx="2555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At least |S*|+1-|S|-UB</a:t>
            </a:r>
            <a:r>
              <a:rPr lang="en-US" sz="1400" b="1" baseline="-25000" dirty="0">
                <a:solidFill>
                  <a:srgbClr val="C00000"/>
                </a:solidFill>
              </a:rPr>
              <a:t>R</a:t>
            </a:r>
            <a:r>
              <a:rPr lang="en-US" sz="1400" b="1" dirty="0">
                <a:solidFill>
                  <a:srgbClr val="C00000"/>
                </a:solidFill>
              </a:rPr>
              <a:t> vertices must come from C</a:t>
            </a:r>
            <a:r>
              <a:rPr lang="en-US" sz="1400" b="1" baseline="-25000" dirty="0">
                <a:solidFill>
                  <a:srgbClr val="C00000"/>
                </a:solidFill>
              </a:rPr>
              <a:t>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81CE37C-3983-E1E6-2760-8A9856DBA6F3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4503606" y="3557058"/>
            <a:ext cx="5844" cy="9382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0E4BD4F-3DF4-07B6-A78B-B7E645A61559}"/>
              </a:ext>
            </a:extLst>
          </p:cNvPr>
          <p:cNvSpPr txBox="1"/>
          <p:nvPr/>
        </p:nvSpPr>
        <p:spPr>
          <a:xfrm>
            <a:off x="4503605" y="3623862"/>
            <a:ext cx="25559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Prune those vertices which can’t support this requirement</a:t>
            </a:r>
            <a:endParaRPr lang="en-US" sz="1400" b="1" baseline="-25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109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AF856-6A38-D824-7239-16F962E11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BC5D1-210B-694F-CE32-1FF1A3E60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Alt-RB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E1D6EEC-C2FF-5ED5-1E26-869E84FAB07A}"/>
              </a:ext>
            </a:extLst>
          </p:cNvPr>
          <p:cNvGrpSpPr/>
          <p:nvPr/>
        </p:nvGrpSpPr>
        <p:grpSpPr>
          <a:xfrm>
            <a:off x="646387" y="1629471"/>
            <a:ext cx="6027683" cy="1799529"/>
            <a:chOff x="646387" y="1629471"/>
            <a:chExt cx="6027683" cy="179952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801DB9B-35B0-F2F0-E54F-E805F583E290}"/>
                </a:ext>
              </a:extLst>
            </p:cNvPr>
            <p:cNvSpPr/>
            <p:nvPr/>
          </p:nvSpPr>
          <p:spPr>
            <a:xfrm>
              <a:off x="2291256" y="1977788"/>
              <a:ext cx="4382814" cy="8303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63188A0-0360-3387-2C7E-763CAED745AA}"/>
                </a:ext>
              </a:extLst>
            </p:cNvPr>
            <p:cNvSpPr/>
            <p:nvPr/>
          </p:nvSpPr>
          <p:spPr>
            <a:xfrm>
              <a:off x="646387" y="1977788"/>
              <a:ext cx="1534510" cy="8303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6FD1381-4455-7F7F-7044-6561CE18F8CF}"/>
                </a:ext>
              </a:extLst>
            </p:cNvPr>
            <p:cNvSpPr txBox="1"/>
            <p:nvPr/>
          </p:nvSpPr>
          <p:spPr>
            <a:xfrm>
              <a:off x="4030719" y="1629471"/>
              <a:ext cx="90389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C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E2F2605-A95A-6D79-847C-929DD77E9956}"/>
                </a:ext>
              </a:extLst>
            </p:cNvPr>
            <p:cNvSpPr/>
            <p:nvPr/>
          </p:nvSpPr>
          <p:spPr>
            <a:xfrm>
              <a:off x="2299139" y="1976310"/>
              <a:ext cx="1907628" cy="8303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  <a:r>
                <a:rPr lang="en-US" baseline="-25000" dirty="0"/>
                <a:t>L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2DBCF15-8C4F-73D8-FCBE-C26CB0D4C1DA}"/>
                </a:ext>
              </a:extLst>
            </p:cNvPr>
            <p:cNvSpPr txBox="1"/>
            <p:nvPr/>
          </p:nvSpPr>
          <p:spPr>
            <a:xfrm>
              <a:off x="5031776" y="2206803"/>
              <a:ext cx="9144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C</a:t>
              </a:r>
              <a:r>
                <a:rPr lang="en-US" baseline="-25000" dirty="0"/>
                <a:t>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DF0B37B-D9B0-B565-097D-6510FEF71DB2}"/>
                </a:ext>
              </a:extLst>
            </p:cNvPr>
            <p:cNvSpPr txBox="1"/>
            <p:nvPr/>
          </p:nvSpPr>
          <p:spPr>
            <a:xfrm>
              <a:off x="4625540" y="2863728"/>
              <a:ext cx="1727966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2"/>
                  </a:solidFill>
                </a:rPr>
                <a:t>Up to UB</a:t>
              </a:r>
              <a:r>
                <a:rPr lang="en-US" sz="1400" b="1" baseline="-25000" dirty="0">
                  <a:solidFill>
                    <a:schemeClr val="tx2"/>
                  </a:solidFill>
                </a:rPr>
                <a:t>R</a:t>
              </a:r>
              <a:r>
                <a:rPr lang="en-US" sz="1400" b="1" dirty="0">
                  <a:solidFill>
                    <a:schemeClr val="tx2"/>
                  </a:solidFill>
                </a:rPr>
                <a:t> vertices can come from C</a:t>
              </a:r>
              <a:r>
                <a:rPr lang="en-US" sz="1400" b="1" baseline="-25000" dirty="0">
                  <a:solidFill>
                    <a:schemeClr val="tx2"/>
                  </a:solidFill>
                </a:rPr>
                <a:t>R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87DE2DC-25FC-2883-4261-47C5FCE24ED7}"/>
                </a:ext>
              </a:extLst>
            </p:cNvPr>
            <p:cNvSpPr txBox="1"/>
            <p:nvPr/>
          </p:nvSpPr>
          <p:spPr>
            <a:xfrm>
              <a:off x="907812" y="2923888"/>
              <a:ext cx="8579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All of 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75549C3-02B5-5240-EA98-5EBE7CE3EE9C}"/>
                </a:ext>
              </a:extLst>
            </p:cNvPr>
            <p:cNvSpPr txBox="1"/>
            <p:nvPr/>
          </p:nvSpPr>
          <p:spPr>
            <a:xfrm>
              <a:off x="1890808" y="2905780"/>
              <a:ext cx="2555969" cy="5232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C00000"/>
                  </a:solidFill>
                </a:rPr>
                <a:t>At least |S*|+1-|S|-UB</a:t>
              </a:r>
              <a:r>
                <a:rPr lang="en-US" sz="1400" b="1" baseline="-25000" dirty="0">
                  <a:solidFill>
                    <a:srgbClr val="C00000"/>
                  </a:solidFill>
                </a:rPr>
                <a:t>R</a:t>
              </a:r>
              <a:r>
                <a:rPr lang="en-US" sz="1400" b="1" dirty="0">
                  <a:solidFill>
                    <a:srgbClr val="C00000"/>
                  </a:solidFill>
                </a:rPr>
                <a:t> vertices must come from C</a:t>
              </a:r>
              <a:r>
                <a:rPr lang="en-US" sz="1400" b="1" baseline="-25000" dirty="0">
                  <a:solidFill>
                    <a:srgbClr val="C00000"/>
                  </a:solidFill>
                </a:rPr>
                <a:t>L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8C3394D6-1DFA-6D10-817F-60D971D3F16B}"/>
              </a:ext>
            </a:extLst>
          </p:cNvPr>
          <p:cNvSpPr/>
          <p:nvPr/>
        </p:nvSpPr>
        <p:spPr>
          <a:xfrm>
            <a:off x="5851636" y="4950360"/>
            <a:ext cx="4382814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B791259-48A4-9584-75F4-BA839078D87B}"/>
              </a:ext>
            </a:extLst>
          </p:cNvPr>
          <p:cNvSpPr/>
          <p:nvPr/>
        </p:nvSpPr>
        <p:spPr>
          <a:xfrm>
            <a:off x="4206767" y="4950360"/>
            <a:ext cx="1534510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924185-9EC4-B1A4-8A7D-1B76110F1D22}"/>
              </a:ext>
            </a:extLst>
          </p:cNvPr>
          <p:cNvSpPr txBox="1"/>
          <p:nvPr/>
        </p:nvSpPr>
        <p:spPr>
          <a:xfrm>
            <a:off x="7591098" y="4602043"/>
            <a:ext cx="903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8FB894-35BF-AEEB-1DB5-E40AB5277FFA}"/>
              </a:ext>
            </a:extLst>
          </p:cNvPr>
          <p:cNvSpPr/>
          <p:nvPr/>
        </p:nvSpPr>
        <p:spPr>
          <a:xfrm>
            <a:off x="5859519" y="4948882"/>
            <a:ext cx="1907628" cy="83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DB9ABBD-3C98-1745-2AA5-611EC1AD09A7}"/>
              </a:ext>
            </a:extLst>
          </p:cNvPr>
          <p:cNvSpPr txBox="1"/>
          <p:nvPr/>
        </p:nvSpPr>
        <p:spPr>
          <a:xfrm>
            <a:off x="8592156" y="5179375"/>
            <a:ext cx="91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</a:t>
            </a:r>
            <a:r>
              <a:rPr lang="en-US" baseline="-25000" dirty="0"/>
              <a:t>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479063E-FA7C-BDD0-23C0-D90A61695F56}"/>
              </a:ext>
            </a:extLst>
          </p:cNvPr>
          <p:cNvSpPr txBox="1"/>
          <p:nvPr/>
        </p:nvSpPr>
        <p:spPr>
          <a:xfrm>
            <a:off x="5956739" y="5836300"/>
            <a:ext cx="1634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Up to UB</a:t>
            </a:r>
            <a:r>
              <a:rPr lang="en-US" sz="1400" b="1" baseline="-25000" dirty="0">
                <a:solidFill>
                  <a:schemeClr val="tx2"/>
                </a:solidFill>
              </a:rPr>
              <a:t>L</a:t>
            </a:r>
            <a:r>
              <a:rPr lang="en-US" sz="1400" b="1" dirty="0">
                <a:solidFill>
                  <a:schemeClr val="tx2"/>
                </a:solidFill>
              </a:rPr>
              <a:t> vertices can come from C</a:t>
            </a:r>
            <a:r>
              <a:rPr lang="en-US" sz="1400" b="1" baseline="-25000" dirty="0">
                <a:solidFill>
                  <a:schemeClr val="tx2"/>
                </a:solidFill>
              </a:rPr>
              <a:t>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B6E604F-5F5C-CFA3-3501-38F59B37CD05}"/>
              </a:ext>
            </a:extLst>
          </p:cNvPr>
          <p:cNvSpPr txBox="1"/>
          <p:nvPr/>
        </p:nvSpPr>
        <p:spPr>
          <a:xfrm>
            <a:off x="4468192" y="5896460"/>
            <a:ext cx="857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of 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6F510C-4C07-DFAD-624B-1985461F43F0}"/>
              </a:ext>
            </a:extLst>
          </p:cNvPr>
          <p:cNvSpPr txBox="1"/>
          <p:nvPr/>
        </p:nvSpPr>
        <p:spPr>
          <a:xfrm>
            <a:off x="8151438" y="5900138"/>
            <a:ext cx="25559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At least |S*|+1-|S|-UB</a:t>
            </a:r>
            <a:r>
              <a:rPr lang="en-US" sz="1400" b="1" baseline="-25000" dirty="0">
                <a:solidFill>
                  <a:srgbClr val="C00000"/>
                </a:solidFill>
              </a:rPr>
              <a:t>L</a:t>
            </a:r>
            <a:r>
              <a:rPr lang="en-US" sz="1400" b="1" dirty="0">
                <a:solidFill>
                  <a:srgbClr val="C00000"/>
                </a:solidFill>
              </a:rPr>
              <a:t> vertices must come from C</a:t>
            </a:r>
            <a:r>
              <a:rPr lang="en-US" sz="1400" b="1" baseline="-25000" dirty="0">
                <a:solidFill>
                  <a:srgbClr val="C00000"/>
                </a:solidFill>
              </a:rPr>
              <a:t>R</a:t>
            </a:r>
          </a:p>
        </p:txBody>
      </p:sp>
      <p:pic>
        <p:nvPicPr>
          <p:cNvPr id="1028" name="Picture 4" descr="Repeat Svg Png Icon Free Download (#547581) - OnlineWebFonts.COM">
            <a:extLst>
              <a:ext uri="{FF2B5EF4-FFF2-40B4-BE49-F238E27FC236}">
                <a16:creationId xmlns:a16="http://schemas.microsoft.com/office/drawing/2014/main" id="{57090B2F-D4A2-8F0B-1002-E3E5275D1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4455" y="3429000"/>
            <a:ext cx="1278926" cy="1278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5DE1C84-4B88-0C16-F141-E3666BE8B634}"/>
              </a:ext>
            </a:extLst>
          </p:cNvPr>
          <p:cNvSpPr txBox="1"/>
          <p:nvPr/>
        </p:nvSpPr>
        <p:spPr>
          <a:xfrm>
            <a:off x="7218535" y="3546909"/>
            <a:ext cx="1398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Alternate</a:t>
            </a:r>
          </a:p>
        </p:txBody>
      </p:sp>
    </p:spTree>
    <p:extLst>
      <p:ext uri="{BB962C8B-B14F-4D97-AF65-F5344CB8AC3E}">
        <p14:creationId xmlns:p14="http://schemas.microsoft.com/office/powerpoint/2010/main" val="883775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2335</TotalTime>
  <Words>757</Words>
  <Application>Microsoft Macintosh PowerPoint</Application>
  <PresentationFormat>Widescreen</PresentationFormat>
  <Paragraphs>183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Aptos</vt:lpstr>
      <vt:lpstr>Aptos Display</vt:lpstr>
      <vt:lpstr>Arial</vt:lpstr>
      <vt:lpstr>Cambria Math</vt:lpstr>
      <vt:lpstr>Georgia</vt:lpstr>
      <vt:lpstr>Office Theme</vt:lpstr>
      <vt:lpstr>PowerPoint Presentation</vt:lpstr>
      <vt:lpstr>PowerPoint Presentation</vt:lpstr>
      <vt:lpstr>Notations</vt:lpstr>
      <vt:lpstr>Alt-RB</vt:lpstr>
      <vt:lpstr>Alt-RB</vt:lpstr>
      <vt:lpstr>Alt-RB</vt:lpstr>
      <vt:lpstr>Alt-RB</vt:lpstr>
      <vt:lpstr>Alt-RB</vt:lpstr>
      <vt:lpstr>Alt-RB</vt:lpstr>
      <vt:lpstr>Partitioning C</vt:lpstr>
      <vt:lpstr>Upper Bounding</vt:lpstr>
      <vt:lpstr>Reducation Rules</vt:lpstr>
      <vt:lpstr>Experiments – Datasets </vt:lpstr>
      <vt:lpstr>Extending UMkP</vt:lpstr>
      <vt:lpstr>Extending UMkP</vt:lpstr>
      <vt:lpstr>Data Structures</vt:lpstr>
      <vt:lpstr>Adding Branching Schemes to kPEX</vt:lpstr>
      <vt:lpstr>Extending kPEX</vt:lpstr>
      <vt:lpstr>Extending kPEX</vt:lpstr>
      <vt:lpstr>Proofs</vt:lpstr>
      <vt:lpstr>Proof</vt:lpstr>
      <vt:lpstr>Size increase in bnb</vt:lpstr>
      <vt:lpstr>Validation Time</vt:lpstr>
      <vt:lpstr>Kplex size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Ahmad, Akhlaque</dc:creator>
  <cp:lastModifiedBy>Ahmad, Akhlaque</cp:lastModifiedBy>
  <cp:revision>8</cp:revision>
  <dcterms:created xsi:type="dcterms:W3CDTF">2025-03-31T22:36:33Z</dcterms:created>
  <dcterms:modified xsi:type="dcterms:W3CDTF">2025-04-02T13:31:55Z</dcterms:modified>
</cp:coreProperties>
</file>