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5"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211906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339928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615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2709679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7547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2528391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336530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100348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418443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C94624-4627-4F67-B3C4-D05232CD842D}"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139072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C94624-4627-4F67-B3C4-D05232CD842D}"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169103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C94624-4627-4F67-B3C4-D05232CD842D}"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52473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C94624-4627-4F67-B3C4-D05232CD842D}"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174766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94624-4627-4F67-B3C4-D05232CD842D}"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262535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C94624-4627-4F67-B3C4-D05232CD842D}"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232892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C94624-4627-4F67-B3C4-D05232CD842D}"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C07AB-AB3B-4263-B3DF-E2F3F4530541}" type="slidenum">
              <a:rPr lang="en-US" smtClean="0"/>
              <a:t>‹#›</a:t>
            </a:fld>
            <a:endParaRPr lang="en-US"/>
          </a:p>
        </p:txBody>
      </p:sp>
    </p:spTree>
    <p:extLst>
      <p:ext uri="{BB962C8B-B14F-4D97-AF65-F5344CB8AC3E}">
        <p14:creationId xmlns:p14="http://schemas.microsoft.com/office/powerpoint/2010/main" val="427647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C94624-4627-4F67-B3C4-D05232CD842D}" type="datetimeFigureOut">
              <a:rPr lang="en-US" smtClean="0"/>
              <a:t>8/25/2020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C07AB-AB3B-4263-B3DF-E2F3F4530541}" type="slidenum">
              <a:rPr lang="en-US" smtClean="0"/>
              <a:t>‹#›</a:t>
            </a:fld>
            <a:endParaRPr lang="en-US"/>
          </a:p>
        </p:txBody>
      </p:sp>
    </p:spTree>
    <p:extLst>
      <p:ext uri="{BB962C8B-B14F-4D97-AF65-F5344CB8AC3E}">
        <p14:creationId xmlns:p14="http://schemas.microsoft.com/office/powerpoint/2010/main" val="4289909267"/>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B53E-EE82-404F-A2F9-376AE2DFEE37}"/>
              </a:ext>
            </a:extLst>
          </p:cNvPr>
          <p:cNvSpPr>
            <a:spLocks noGrp="1"/>
          </p:cNvSpPr>
          <p:nvPr>
            <p:ph type="ctrTitle"/>
          </p:nvPr>
        </p:nvSpPr>
        <p:spPr>
          <a:xfrm>
            <a:off x="1507067" y="807720"/>
            <a:ext cx="7766936" cy="3243116"/>
          </a:xfrm>
        </p:spPr>
        <p:txBody>
          <a:bodyPr/>
          <a:lstStyle/>
          <a:p>
            <a:pPr algn="ctr"/>
            <a:r>
              <a:rPr lang="en-US" dirty="0"/>
              <a:t>Finding the best area in Richmond to open a new or expansion brewery </a:t>
            </a:r>
          </a:p>
        </p:txBody>
      </p:sp>
      <p:sp>
        <p:nvSpPr>
          <p:cNvPr id="3" name="Subtitle 2">
            <a:extLst>
              <a:ext uri="{FF2B5EF4-FFF2-40B4-BE49-F238E27FC236}">
                <a16:creationId xmlns:a16="http://schemas.microsoft.com/office/drawing/2014/main" id="{80B4B5AA-8E2B-4DEB-B121-AF907AA9AD20}"/>
              </a:ext>
            </a:extLst>
          </p:cNvPr>
          <p:cNvSpPr>
            <a:spLocks noGrp="1"/>
          </p:cNvSpPr>
          <p:nvPr>
            <p:ph type="subTitle" idx="1"/>
          </p:nvPr>
        </p:nvSpPr>
        <p:spPr>
          <a:xfrm>
            <a:off x="1332038" y="4050836"/>
            <a:ext cx="8116994" cy="1096899"/>
          </a:xfrm>
        </p:spPr>
        <p:txBody>
          <a:bodyPr/>
          <a:lstStyle/>
          <a:p>
            <a:pPr algn="ctr"/>
            <a:r>
              <a:rPr lang="en-US" b="1" dirty="0"/>
              <a:t>Brandon Kolljeski</a:t>
            </a:r>
          </a:p>
          <a:p>
            <a:pPr algn="ctr"/>
            <a:r>
              <a:rPr lang="en-US" b="1" dirty="0"/>
              <a:t>August 25, 2020</a:t>
            </a:r>
          </a:p>
        </p:txBody>
      </p:sp>
    </p:spTree>
    <p:extLst>
      <p:ext uri="{BB962C8B-B14F-4D97-AF65-F5344CB8AC3E}">
        <p14:creationId xmlns:p14="http://schemas.microsoft.com/office/powerpoint/2010/main" val="393804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CD2-9F37-4352-90C8-CA6BED1F1250}"/>
              </a:ext>
            </a:extLst>
          </p:cNvPr>
          <p:cNvSpPr>
            <a:spLocks noGrp="1"/>
          </p:cNvSpPr>
          <p:nvPr>
            <p:ph type="title"/>
          </p:nvPr>
        </p:nvSpPr>
        <p:spPr/>
        <p:txBody>
          <a:bodyPr/>
          <a:lstStyle/>
          <a:p>
            <a:pPr algn="ctr"/>
            <a:r>
              <a:rPr lang="en-US" dirty="0"/>
              <a:t>Finally set up </a:t>
            </a:r>
            <a:r>
              <a:rPr lang="en-US" dirty="0" err="1"/>
              <a:t>kMeans</a:t>
            </a:r>
            <a:r>
              <a:rPr lang="en-US" dirty="0"/>
              <a:t> clustering to show groups within the area</a:t>
            </a:r>
          </a:p>
        </p:txBody>
      </p:sp>
      <p:sp>
        <p:nvSpPr>
          <p:cNvPr id="3" name="Content Placeholder 2">
            <a:extLst>
              <a:ext uri="{FF2B5EF4-FFF2-40B4-BE49-F238E27FC236}">
                <a16:creationId xmlns:a16="http://schemas.microsoft.com/office/drawing/2014/main" id="{F5F69EC4-DE38-40B3-A310-5904C8E6FA6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27C2DBC-6490-4715-BA7A-164E93909484}"/>
              </a:ext>
            </a:extLst>
          </p:cNvPr>
          <p:cNvPicPr>
            <a:picLocks noChangeAspect="1"/>
          </p:cNvPicPr>
          <p:nvPr/>
        </p:nvPicPr>
        <p:blipFill>
          <a:blip r:embed="rId2"/>
          <a:stretch>
            <a:fillRect/>
          </a:stretch>
        </p:blipFill>
        <p:spPr>
          <a:xfrm>
            <a:off x="677335" y="2160589"/>
            <a:ext cx="5034318" cy="2556191"/>
          </a:xfrm>
          <a:prstGeom prst="rect">
            <a:avLst/>
          </a:prstGeom>
        </p:spPr>
      </p:pic>
      <p:pic>
        <p:nvPicPr>
          <p:cNvPr id="5" name="Picture 4">
            <a:extLst>
              <a:ext uri="{FF2B5EF4-FFF2-40B4-BE49-F238E27FC236}">
                <a16:creationId xmlns:a16="http://schemas.microsoft.com/office/drawing/2014/main" id="{F292E0D9-7745-4D2D-89C8-CD204378D0B6}"/>
              </a:ext>
            </a:extLst>
          </p:cNvPr>
          <p:cNvPicPr>
            <a:picLocks noChangeAspect="1"/>
          </p:cNvPicPr>
          <p:nvPr/>
        </p:nvPicPr>
        <p:blipFill>
          <a:blip r:embed="rId3"/>
          <a:stretch>
            <a:fillRect/>
          </a:stretch>
        </p:blipFill>
        <p:spPr>
          <a:xfrm>
            <a:off x="5711652" y="3193387"/>
            <a:ext cx="3562350" cy="2847975"/>
          </a:xfrm>
          <a:prstGeom prst="rect">
            <a:avLst/>
          </a:prstGeom>
        </p:spPr>
      </p:pic>
    </p:spTree>
    <p:extLst>
      <p:ext uri="{BB962C8B-B14F-4D97-AF65-F5344CB8AC3E}">
        <p14:creationId xmlns:p14="http://schemas.microsoft.com/office/powerpoint/2010/main" val="66716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BBF4-656F-4803-8FA6-882694719AB0}"/>
              </a:ext>
            </a:extLst>
          </p:cNvPr>
          <p:cNvSpPr>
            <a:spLocks noGrp="1"/>
          </p:cNvSpPr>
          <p:nvPr>
            <p:ph type="title"/>
          </p:nvPr>
        </p:nvSpPr>
        <p:spPr/>
        <p:txBody>
          <a:bodyPr/>
          <a:lstStyle/>
          <a:p>
            <a:pPr algn="ctr"/>
            <a:r>
              <a:rPr lang="en-US" dirty="0"/>
              <a:t>Lastly created a map to show the different clusters and their location</a:t>
            </a:r>
          </a:p>
        </p:txBody>
      </p:sp>
      <p:pic>
        <p:nvPicPr>
          <p:cNvPr id="4" name="Content Placeholder 3">
            <a:extLst>
              <a:ext uri="{FF2B5EF4-FFF2-40B4-BE49-F238E27FC236}">
                <a16:creationId xmlns:a16="http://schemas.microsoft.com/office/drawing/2014/main" id="{88972A26-16FD-4D53-95CE-7D92A10E3D42}"/>
              </a:ext>
            </a:extLst>
          </p:cNvPr>
          <p:cNvPicPr>
            <a:picLocks noGrp="1" noChangeAspect="1"/>
          </p:cNvPicPr>
          <p:nvPr>
            <p:ph idx="1"/>
          </p:nvPr>
        </p:nvPicPr>
        <p:blipFill>
          <a:blip r:embed="rId2"/>
          <a:stretch>
            <a:fillRect/>
          </a:stretch>
        </p:blipFill>
        <p:spPr>
          <a:xfrm>
            <a:off x="2056762" y="1840548"/>
            <a:ext cx="6271898" cy="4838993"/>
          </a:xfrm>
          <a:prstGeom prst="rect">
            <a:avLst/>
          </a:prstGeom>
        </p:spPr>
      </p:pic>
    </p:spTree>
    <p:extLst>
      <p:ext uri="{BB962C8B-B14F-4D97-AF65-F5344CB8AC3E}">
        <p14:creationId xmlns:p14="http://schemas.microsoft.com/office/powerpoint/2010/main" val="132582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0015-5114-4306-95A9-C9CF10DE852E}"/>
              </a:ext>
            </a:extLst>
          </p:cNvPr>
          <p:cNvSpPr>
            <a:spLocks noGrp="1"/>
          </p:cNvSpPr>
          <p:nvPr>
            <p:ph type="title"/>
          </p:nvPr>
        </p:nvSpPr>
        <p:spPr>
          <a:xfrm>
            <a:off x="677334" y="609600"/>
            <a:ext cx="8596668" cy="586740"/>
          </a:xfrm>
        </p:spPr>
        <p:txBody>
          <a:bodyPr>
            <a:normAutofit/>
          </a:bodyPr>
          <a:lstStyle/>
          <a:p>
            <a:pPr algn="ctr"/>
            <a:r>
              <a:rPr lang="en-US" sz="3200" dirty="0"/>
              <a:t>Conclusion and thoughts on future projects</a:t>
            </a:r>
          </a:p>
        </p:txBody>
      </p:sp>
      <p:sp>
        <p:nvSpPr>
          <p:cNvPr id="3" name="Content Placeholder 2">
            <a:extLst>
              <a:ext uri="{FF2B5EF4-FFF2-40B4-BE49-F238E27FC236}">
                <a16:creationId xmlns:a16="http://schemas.microsoft.com/office/drawing/2014/main" id="{2C690909-4A24-4047-98E9-8D57DEEE0B65}"/>
              </a:ext>
            </a:extLst>
          </p:cNvPr>
          <p:cNvSpPr>
            <a:spLocks noGrp="1"/>
          </p:cNvSpPr>
          <p:nvPr>
            <p:ph idx="1"/>
          </p:nvPr>
        </p:nvSpPr>
        <p:spPr>
          <a:xfrm>
            <a:off x="677334" y="1196341"/>
            <a:ext cx="8596668" cy="4845022"/>
          </a:xfrm>
        </p:spPr>
        <p:txBody>
          <a:bodyPr/>
          <a:lstStyle/>
          <a:p>
            <a:r>
              <a:rPr lang="en-US" dirty="0"/>
              <a:t>Cluster 1 has the highest brewery and hotel count and would be the zip code to look into if you were building a new brewery or expansion</a:t>
            </a:r>
          </a:p>
          <a:p>
            <a:r>
              <a:rPr lang="en-US" dirty="0"/>
              <a:t>Future data sets for continuing this project:</a:t>
            </a:r>
          </a:p>
          <a:p>
            <a:pPr lvl="1"/>
            <a:r>
              <a:rPr lang="en-US" dirty="0"/>
              <a:t>Profitability of nearby breweries</a:t>
            </a:r>
          </a:p>
          <a:p>
            <a:pPr lvl="1"/>
            <a:r>
              <a:rPr lang="en-US" dirty="0"/>
              <a:t>Count of check-ins at the breweries and rating on their beers</a:t>
            </a:r>
          </a:p>
          <a:p>
            <a:pPr lvl="1"/>
            <a:r>
              <a:rPr lang="en-US" dirty="0"/>
              <a:t>Which beers they sell the most of day to day</a:t>
            </a:r>
          </a:p>
          <a:p>
            <a:pPr lvl="1"/>
            <a:r>
              <a:rPr lang="en-US" dirty="0"/>
              <a:t>Hotel occupancy and how it affects near by breweries</a:t>
            </a:r>
          </a:p>
          <a:p>
            <a:pPr lvl="1"/>
            <a:r>
              <a:rPr lang="en-US" dirty="0"/>
              <a:t>Other aspects of the area that could increase likelihood of more customer</a:t>
            </a:r>
          </a:p>
          <a:p>
            <a:pPr lvl="2"/>
            <a:r>
              <a:rPr lang="en-US" dirty="0"/>
              <a:t>Parks</a:t>
            </a:r>
          </a:p>
          <a:p>
            <a:pPr lvl="2"/>
            <a:r>
              <a:rPr lang="en-US" dirty="0"/>
              <a:t>Museums</a:t>
            </a:r>
          </a:p>
          <a:p>
            <a:pPr lvl="2"/>
            <a:r>
              <a:rPr lang="en-US" dirty="0"/>
              <a:t>Concert venues</a:t>
            </a:r>
          </a:p>
          <a:p>
            <a:pPr lvl="2"/>
            <a:r>
              <a:rPr lang="en-US" dirty="0"/>
              <a:t>Art galleries</a:t>
            </a:r>
          </a:p>
          <a:p>
            <a:pPr lvl="1"/>
            <a:endParaRPr lang="en-US" dirty="0"/>
          </a:p>
        </p:txBody>
      </p:sp>
    </p:spTree>
    <p:extLst>
      <p:ext uri="{BB962C8B-B14F-4D97-AF65-F5344CB8AC3E}">
        <p14:creationId xmlns:p14="http://schemas.microsoft.com/office/powerpoint/2010/main" val="328025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4E4D-5BE2-439C-BA9B-842CD069971F}"/>
              </a:ext>
            </a:extLst>
          </p:cNvPr>
          <p:cNvSpPr>
            <a:spLocks noGrp="1"/>
          </p:cNvSpPr>
          <p:nvPr>
            <p:ph type="title"/>
          </p:nvPr>
        </p:nvSpPr>
        <p:spPr/>
        <p:txBody>
          <a:bodyPr/>
          <a:lstStyle/>
          <a:p>
            <a:pPr algn="ctr"/>
            <a:r>
              <a:rPr lang="en-US" dirty="0"/>
              <a:t>Looking at groups of breweries and hotels to find optimal zip code to build</a:t>
            </a:r>
          </a:p>
        </p:txBody>
      </p:sp>
      <p:sp>
        <p:nvSpPr>
          <p:cNvPr id="3" name="Content Placeholder 2">
            <a:extLst>
              <a:ext uri="{FF2B5EF4-FFF2-40B4-BE49-F238E27FC236}">
                <a16:creationId xmlns:a16="http://schemas.microsoft.com/office/drawing/2014/main" id="{8BFA6FCD-FE10-4593-9DD8-45402ABEFE6C}"/>
              </a:ext>
            </a:extLst>
          </p:cNvPr>
          <p:cNvSpPr>
            <a:spLocks noGrp="1"/>
          </p:cNvSpPr>
          <p:nvPr>
            <p:ph idx="1"/>
          </p:nvPr>
        </p:nvSpPr>
        <p:spPr/>
        <p:txBody>
          <a:bodyPr/>
          <a:lstStyle/>
          <a:p>
            <a:r>
              <a:rPr lang="en-US" dirty="0"/>
              <a:t>The idea of a business cluster(industry cluster, competitive cluster, </a:t>
            </a:r>
            <a:r>
              <a:rPr lang="en-US" dirty="0" err="1"/>
              <a:t>Porterian</a:t>
            </a:r>
            <a:r>
              <a:rPr lang="en-US" dirty="0"/>
              <a:t> Cluster) was popularized by Michael Porter in his book The Competitive Advantage in 1990</a:t>
            </a:r>
          </a:p>
          <a:p>
            <a:r>
              <a:rPr lang="en-US" dirty="0"/>
              <a:t>This idea is not new and has been around since the 1890’s with the work of Alfred Marshall and being termed the agglomeration economies</a:t>
            </a:r>
          </a:p>
          <a:p>
            <a:r>
              <a:rPr lang="en-US" dirty="0"/>
              <a:t>The idea states that similar businesses built close together gain an advantage by generating a few different effects in the localized industry. These effects can include pricing, more customer attraction, innovation in the industry and localizing talent to name a few</a:t>
            </a:r>
          </a:p>
          <a:p>
            <a:r>
              <a:rPr lang="en-US" dirty="0"/>
              <a:t>By looking at the breweries and accommodations in each zip code in Richmond we will be able to see which areas give the best opportunity </a:t>
            </a:r>
          </a:p>
        </p:txBody>
      </p:sp>
    </p:spTree>
    <p:extLst>
      <p:ext uri="{BB962C8B-B14F-4D97-AF65-F5344CB8AC3E}">
        <p14:creationId xmlns:p14="http://schemas.microsoft.com/office/powerpoint/2010/main" val="241274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213F-4300-4EF2-B91C-7791A3869F0A}"/>
              </a:ext>
            </a:extLst>
          </p:cNvPr>
          <p:cNvSpPr>
            <a:spLocks noGrp="1"/>
          </p:cNvSpPr>
          <p:nvPr>
            <p:ph type="title"/>
          </p:nvPr>
        </p:nvSpPr>
        <p:spPr>
          <a:xfrm>
            <a:off x="677334" y="609600"/>
            <a:ext cx="8596668" cy="685800"/>
          </a:xfrm>
        </p:spPr>
        <p:txBody>
          <a:bodyPr/>
          <a:lstStyle/>
          <a:p>
            <a:pPr algn="ctr"/>
            <a:r>
              <a:rPr lang="en-US" dirty="0"/>
              <a:t>Data Collection and Cleaning</a:t>
            </a:r>
          </a:p>
        </p:txBody>
      </p:sp>
      <p:sp>
        <p:nvSpPr>
          <p:cNvPr id="3" name="Content Placeholder 2">
            <a:extLst>
              <a:ext uri="{FF2B5EF4-FFF2-40B4-BE49-F238E27FC236}">
                <a16:creationId xmlns:a16="http://schemas.microsoft.com/office/drawing/2014/main" id="{5CEBC250-9B2B-4EEA-9968-01368CB9E08D}"/>
              </a:ext>
            </a:extLst>
          </p:cNvPr>
          <p:cNvSpPr>
            <a:spLocks noGrp="1"/>
          </p:cNvSpPr>
          <p:nvPr>
            <p:ph idx="1"/>
          </p:nvPr>
        </p:nvSpPr>
        <p:spPr>
          <a:xfrm>
            <a:off x="677334" y="1363981"/>
            <a:ext cx="8596668" cy="4677382"/>
          </a:xfrm>
        </p:spPr>
        <p:txBody>
          <a:bodyPr/>
          <a:lstStyle/>
          <a:p>
            <a:r>
              <a:rPr lang="en-US" dirty="0"/>
              <a:t>There were no data sets available to the public that included the zip codes, districts and neighborhoods for Richmond, VA, so each one had to be found on its own and then cleaned to fit a larger data set that was used for this project</a:t>
            </a:r>
          </a:p>
          <a:p>
            <a:r>
              <a:rPr lang="en-US" dirty="0"/>
              <a:t>Location data for breweries and hotels was collected from FourSquare.com using a Get request and pulling relevant data</a:t>
            </a:r>
          </a:p>
          <a:p>
            <a:r>
              <a:rPr lang="en-US" dirty="0"/>
              <a:t>Even with the large craft beer community in Richmond the data set was fairly small, including only 23 breweries and 16 hotels</a:t>
            </a:r>
          </a:p>
          <a:p>
            <a:r>
              <a:rPr lang="en-US" dirty="0"/>
              <a:t>The JSON files were pulled into Excel and Power Query was used for cleaning and processing</a:t>
            </a:r>
          </a:p>
          <a:p>
            <a:r>
              <a:rPr lang="en-US" dirty="0"/>
              <a:t>Cleaning the data was fairly straight forward with minimal errors or null values that needed to be removed</a:t>
            </a:r>
          </a:p>
          <a:p>
            <a:endParaRPr lang="en-US" dirty="0"/>
          </a:p>
        </p:txBody>
      </p:sp>
    </p:spTree>
    <p:extLst>
      <p:ext uri="{BB962C8B-B14F-4D97-AF65-F5344CB8AC3E}">
        <p14:creationId xmlns:p14="http://schemas.microsoft.com/office/powerpoint/2010/main" val="134060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807A-E803-4465-A6E7-A56D7BEB9A5F}"/>
              </a:ext>
            </a:extLst>
          </p:cNvPr>
          <p:cNvSpPr>
            <a:spLocks noGrp="1"/>
          </p:cNvSpPr>
          <p:nvPr>
            <p:ph type="title"/>
          </p:nvPr>
        </p:nvSpPr>
        <p:spPr/>
        <p:txBody>
          <a:bodyPr/>
          <a:lstStyle/>
          <a:p>
            <a:pPr algn="ctr"/>
            <a:r>
              <a:rPr lang="en-US" dirty="0"/>
              <a:t>Collected location data to join in the rest of the information</a:t>
            </a:r>
          </a:p>
        </p:txBody>
      </p:sp>
      <p:pic>
        <p:nvPicPr>
          <p:cNvPr id="4" name="Content Placeholder 3">
            <a:extLst>
              <a:ext uri="{FF2B5EF4-FFF2-40B4-BE49-F238E27FC236}">
                <a16:creationId xmlns:a16="http://schemas.microsoft.com/office/drawing/2014/main" id="{BBF99DB7-E1F1-410B-8335-DB32EE163A33}"/>
              </a:ext>
            </a:extLst>
          </p:cNvPr>
          <p:cNvPicPr>
            <a:picLocks noGrp="1" noChangeAspect="1"/>
          </p:cNvPicPr>
          <p:nvPr>
            <p:ph idx="1"/>
          </p:nvPr>
        </p:nvPicPr>
        <p:blipFill>
          <a:blip r:embed="rId2"/>
          <a:stretch>
            <a:fillRect/>
          </a:stretch>
        </p:blipFill>
        <p:spPr>
          <a:xfrm>
            <a:off x="1065664" y="2160588"/>
            <a:ext cx="7820709" cy="3881437"/>
          </a:xfrm>
          <a:prstGeom prst="rect">
            <a:avLst/>
          </a:prstGeom>
        </p:spPr>
      </p:pic>
    </p:spTree>
    <p:extLst>
      <p:ext uri="{BB962C8B-B14F-4D97-AF65-F5344CB8AC3E}">
        <p14:creationId xmlns:p14="http://schemas.microsoft.com/office/powerpoint/2010/main" val="141740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2F8B-D837-481B-8A06-4DFD37916E44}"/>
              </a:ext>
            </a:extLst>
          </p:cNvPr>
          <p:cNvSpPr>
            <a:spLocks noGrp="1"/>
          </p:cNvSpPr>
          <p:nvPr>
            <p:ph type="title"/>
          </p:nvPr>
        </p:nvSpPr>
        <p:spPr/>
        <p:txBody>
          <a:bodyPr/>
          <a:lstStyle/>
          <a:p>
            <a:pPr algn="ctr"/>
            <a:r>
              <a:rPr lang="en-US" dirty="0"/>
              <a:t>Initial map showing the central points of each zip code</a:t>
            </a:r>
          </a:p>
        </p:txBody>
      </p:sp>
      <p:pic>
        <p:nvPicPr>
          <p:cNvPr id="4" name="Content Placeholder 3">
            <a:extLst>
              <a:ext uri="{FF2B5EF4-FFF2-40B4-BE49-F238E27FC236}">
                <a16:creationId xmlns:a16="http://schemas.microsoft.com/office/drawing/2014/main" id="{5E50CCF4-3D6D-43A2-9CA2-EC948FC412F3}"/>
              </a:ext>
            </a:extLst>
          </p:cNvPr>
          <p:cNvPicPr>
            <a:picLocks noGrp="1" noChangeAspect="1"/>
          </p:cNvPicPr>
          <p:nvPr>
            <p:ph idx="1"/>
          </p:nvPr>
        </p:nvPicPr>
        <p:blipFill>
          <a:blip r:embed="rId2"/>
          <a:stretch>
            <a:fillRect/>
          </a:stretch>
        </p:blipFill>
        <p:spPr>
          <a:xfrm>
            <a:off x="2221056" y="1846914"/>
            <a:ext cx="5955204" cy="4195111"/>
          </a:xfrm>
          <a:prstGeom prst="rect">
            <a:avLst/>
          </a:prstGeom>
        </p:spPr>
      </p:pic>
    </p:spTree>
    <p:extLst>
      <p:ext uri="{BB962C8B-B14F-4D97-AF65-F5344CB8AC3E}">
        <p14:creationId xmlns:p14="http://schemas.microsoft.com/office/powerpoint/2010/main" val="65587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3D93-CD7D-4CAB-B45E-760A764E21D4}"/>
              </a:ext>
            </a:extLst>
          </p:cNvPr>
          <p:cNvSpPr>
            <a:spLocks noGrp="1"/>
          </p:cNvSpPr>
          <p:nvPr>
            <p:ph type="title"/>
          </p:nvPr>
        </p:nvSpPr>
        <p:spPr/>
        <p:txBody>
          <a:bodyPr/>
          <a:lstStyle/>
          <a:p>
            <a:pPr algn="ctr"/>
            <a:r>
              <a:rPr lang="en-US" dirty="0"/>
              <a:t>Collected information about breweries and hotels added to the data set</a:t>
            </a:r>
          </a:p>
        </p:txBody>
      </p:sp>
      <p:pic>
        <p:nvPicPr>
          <p:cNvPr id="4" name="Content Placeholder 3">
            <a:extLst>
              <a:ext uri="{FF2B5EF4-FFF2-40B4-BE49-F238E27FC236}">
                <a16:creationId xmlns:a16="http://schemas.microsoft.com/office/drawing/2014/main" id="{8BFAAAA2-657E-4202-8FCB-97644015EB7B}"/>
              </a:ext>
            </a:extLst>
          </p:cNvPr>
          <p:cNvPicPr>
            <a:picLocks noGrp="1" noChangeAspect="1"/>
          </p:cNvPicPr>
          <p:nvPr>
            <p:ph idx="1"/>
          </p:nvPr>
        </p:nvPicPr>
        <p:blipFill>
          <a:blip r:embed="rId2"/>
          <a:stretch>
            <a:fillRect/>
          </a:stretch>
        </p:blipFill>
        <p:spPr>
          <a:xfrm>
            <a:off x="1432098" y="2160588"/>
            <a:ext cx="7612842" cy="4087812"/>
          </a:xfrm>
          <a:prstGeom prst="rect">
            <a:avLst/>
          </a:prstGeom>
        </p:spPr>
      </p:pic>
    </p:spTree>
    <p:extLst>
      <p:ext uri="{BB962C8B-B14F-4D97-AF65-F5344CB8AC3E}">
        <p14:creationId xmlns:p14="http://schemas.microsoft.com/office/powerpoint/2010/main" val="131574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5F3D-7D69-4168-BEC7-5E8131D9A36C}"/>
              </a:ext>
            </a:extLst>
          </p:cNvPr>
          <p:cNvSpPr>
            <a:spLocks noGrp="1"/>
          </p:cNvSpPr>
          <p:nvPr>
            <p:ph type="title"/>
          </p:nvPr>
        </p:nvSpPr>
        <p:spPr/>
        <p:txBody>
          <a:bodyPr/>
          <a:lstStyle/>
          <a:p>
            <a:pPr algn="ctr"/>
            <a:r>
              <a:rPr lang="en-US" dirty="0"/>
              <a:t>Created the initial </a:t>
            </a:r>
            <a:r>
              <a:rPr lang="en-US" dirty="0" err="1"/>
              <a:t>Groupby</a:t>
            </a:r>
            <a:r>
              <a:rPr lang="en-US" dirty="0"/>
              <a:t> table to see the counts of each item in a zip code</a:t>
            </a:r>
          </a:p>
        </p:txBody>
      </p:sp>
      <p:pic>
        <p:nvPicPr>
          <p:cNvPr id="4" name="Content Placeholder 3">
            <a:extLst>
              <a:ext uri="{FF2B5EF4-FFF2-40B4-BE49-F238E27FC236}">
                <a16:creationId xmlns:a16="http://schemas.microsoft.com/office/drawing/2014/main" id="{59D0F4E4-32E4-45AD-B2E9-A310C2769D26}"/>
              </a:ext>
            </a:extLst>
          </p:cNvPr>
          <p:cNvPicPr>
            <a:picLocks noGrp="1" noChangeAspect="1"/>
          </p:cNvPicPr>
          <p:nvPr>
            <p:ph idx="1"/>
          </p:nvPr>
        </p:nvPicPr>
        <p:blipFill>
          <a:blip r:embed="rId2"/>
          <a:stretch>
            <a:fillRect/>
          </a:stretch>
        </p:blipFill>
        <p:spPr>
          <a:xfrm>
            <a:off x="1289844" y="2453481"/>
            <a:ext cx="7372350" cy="3295650"/>
          </a:xfrm>
          <a:prstGeom prst="rect">
            <a:avLst/>
          </a:prstGeom>
        </p:spPr>
      </p:pic>
    </p:spTree>
    <p:extLst>
      <p:ext uri="{BB962C8B-B14F-4D97-AF65-F5344CB8AC3E}">
        <p14:creationId xmlns:p14="http://schemas.microsoft.com/office/powerpoint/2010/main" val="301326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7543-6F9E-429D-A12B-8E5AC905AFD8}"/>
              </a:ext>
            </a:extLst>
          </p:cNvPr>
          <p:cNvSpPr>
            <a:spLocks noGrp="1"/>
          </p:cNvSpPr>
          <p:nvPr>
            <p:ph type="title"/>
          </p:nvPr>
        </p:nvSpPr>
        <p:spPr/>
        <p:txBody>
          <a:bodyPr>
            <a:normAutofit fontScale="90000"/>
          </a:bodyPr>
          <a:lstStyle/>
          <a:p>
            <a:pPr algn="ctr"/>
            <a:r>
              <a:rPr lang="en-US" dirty="0"/>
              <a:t>Was able to eliminate most of the zip codes not containing both a brewery and a hotel and map the results</a:t>
            </a:r>
            <a:br>
              <a:rPr lang="en-US" dirty="0"/>
            </a:br>
            <a:endParaRPr lang="en-US" dirty="0"/>
          </a:p>
        </p:txBody>
      </p:sp>
      <p:pic>
        <p:nvPicPr>
          <p:cNvPr id="4" name="Content Placeholder 3">
            <a:extLst>
              <a:ext uri="{FF2B5EF4-FFF2-40B4-BE49-F238E27FC236}">
                <a16:creationId xmlns:a16="http://schemas.microsoft.com/office/drawing/2014/main" id="{FF94C409-9B91-4F5A-9F59-6CC744935F80}"/>
              </a:ext>
            </a:extLst>
          </p:cNvPr>
          <p:cNvPicPr>
            <a:picLocks noGrp="1" noChangeAspect="1"/>
          </p:cNvPicPr>
          <p:nvPr>
            <p:ph idx="1"/>
          </p:nvPr>
        </p:nvPicPr>
        <p:blipFill>
          <a:blip r:embed="rId2"/>
          <a:stretch>
            <a:fillRect/>
          </a:stretch>
        </p:blipFill>
        <p:spPr>
          <a:xfrm>
            <a:off x="1475581" y="2186781"/>
            <a:ext cx="7000875" cy="3829050"/>
          </a:xfrm>
          <a:prstGeom prst="rect">
            <a:avLst/>
          </a:prstGeom>
        </p:spPr>
      </p:pic>
    </p:spTree>
    <p:extLst>
      <p:ext uri="{BB962C8B-B14F-4D97-AF65-F5344CB8AC3E}">
        <p14:creationId xmlns:p14="http://schemas.microsoft.com/office/powerpoint/2010/main" val="169612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45EB-2ED8-4EB0-8EE9-5ABD53AEC678}"/>
              </a:ext>
            </a:extLst>
          </p:cNvPr>
          <p:cNvSpPr>
            <a:spLocks noGrp="1"/>
          </p:cNvSpPr>
          <p:nvPr>
            <p:ph type="title"/>
          </p:nvPr>
        </p:nvSpPr>
        <p:spPr/>
        <p:txBody>
          <a:bodyPr/>
          <a:lstStyle/>
          <a:p>
            <a:pPr algn="ctr"/>
            <a:r>
              <a:rPr lang="en-US" dirty="0"/>
              <a:t>Created a bar graph to give a visual on the total difference between zip codes</a:t>
            </a:r>
          </a:p>
        </p:txBody>
      </p:sp>
      <p:pic>
        <p:nvPicPr>
          <p:cNvPr id="4" name="Content Placeholder 3">
            <a:extLst>
              <a:ext uri="{FF2B5EF4-FFF2-40B4-BE49-F238E27FC236}">
                <a16:creationId xmlns:a16="http://schemas.microsoft.com/office/drawing/2014/main" id="{160EFF62-A52E-4704-83CA-7AAFD4B86143}"/>
              </a:ext>
            </a:extLst>
          </p:cNvPr>
          <p:cNvPicPr>
            <a:picLocks noGrp="1" noChangeAspect="1"/>
          </p:cNvPicPr>
          <p:nvPr>
            <p:ph idx="1"/>
          </p:nvPr>
        </p:nvPicPr>
        <p:blipFill>
          <a:blip r:embed="rId2"/>
          <a:stretch>
            <a:fillRect/>
          </a:stretch>
        </p:blipFill>
        <p:spPr>
          <a:xfrm>
            <a:off x="2517098" y="2160588"/>
            <a:ext cx="4917841" cy="3881437"/>
          </a:xfrm>
          <a:prstGeom prst="rect">
            <a:avLst/>
          </a:prstGeom>
        </p:spPr>
      </p:pic>
    </p:spTree>
    <p:extLst>
      <p:ext uri="{BB962C8B-B14F-4D97-AF65-F5344CB8AC3E}">
        <p14:creationId xmlns:p14="http://schemas.microsoft.com/office/powerpoint/2010/main" val="1513077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208</TotalTime>
  <Words>485</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Finding the best area in Richmond to open a new or expansion brewery </vt:lpstr>
      <vt:lpstr>Looking at groups of breweries and hotels to find optimal zip code to build</vt:lpstr>
      <vt:lpstr>Data Collection and Cleaning</vt:lpstr>
      <vt:lpstr>Collected location data to join in the rest of the information</vt:lpstr>
      <vt:lpstr>Initial map showing the central points of each zip code</vt:lpstr>
      <vt:lpstr>Collected information about breweries and hotels added to the data set</vt:lpstr>
      <vt:lpstr>Created the initial Groupby table to see the counts of each item in a zip code</vt:lpstr>
      <vt:lpstr>Was able to eliminate most of the zip codes not containing both a brewery and a hotel and map the results </vt:lpstr>
      <vt:lpstr>Created a bar graph to give a visual on the total difference between zip codes</vt:lpstr>
      <vt:lpstr>Finally set up kMeans clustering to show groups within the area</vt:lpstr>
      <vt:lpstr>Lastly created a map to show the different clusters and their location</vt:lpstr>
      <vt:lpstr>Conclusion and thoughts on future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area in Richmond to open a new or expansion brewery </dc:title>
  <dc:creator>Brandon Kolljeski</dc:creator>
  <cp:lastModifiedBy>Brandon Kolljeski</cp:lastModifiedBy>
  <cp:revision>7</cp:revision>
  <dcterms:created xsi:type="dcterms:W3CDTF">2020-08-25T15:29:43Z</dcterms:created>
  <dcterms:modified xsi:type="dcterms:W3CDTF">2020-08-25T18:58:42Z</dcterms:modified>
</cp:coreProperties>
</file>