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7" r:id="rId1"/>
  </p:sldMasterIdLst>
  <p:notesMasterIdLst>
    <p:notesMasterId r:id="rId40"/>
  </p:notesMasterIdLst>
  <p:handoutMasterIdLst>
    <p:handoutMasterId r:id="rId41"/>
  </p:handoutMasterIdLst>
  <p:sldIdLst>
    <p:sldId id="256" r:id="rId2"/>
    <p:sldId id="351" r:id="rId3"/>
    <p:sldId id="352" r:id="rId4"/>
    <p:sldId id="353" r:id="rId5"/>
    <p:sldId id="354" r:id="rId6"/>
    <p:sldId id="355" r:id="rId7"/>
    <p:sldId id="356" r:id="rId8"/>
    <p:sldId id="357" r:id="rId9"/>
    <p:sldId id="358" r:id="rId10"/>
    <p:sldId id="359" r:id="rId11"/>
    <p:sldId id="360" r:id="rId12"/>
    <p:sldId id="361" r:id="rId13"/>
    <p:sldId id="362" r:id="rId14"/>
    <p:sldId id="363" r:id="rId15"/>
    <p:sldId id="364" r:id="rId16"/>
    <p:sldId id="365" r:id="rId17"/>
    <p:sldId id="380" r:id="rId18"/>
    <p:sldId id="382" r:id="rId19"/>
    <p:sldId id="383" r:id="rId20"/>
    <p:sldId id="388" r:id="rId21"/>
    <p:sldId id="387" r:id="rId22"/>
    <p:sldId id="385" r:id="rId23"/>
    <p:sldId id="366" r:id="rId24"/>
    <p:sldId id="372" r:id="rId25"/>
    <p:sldId id="378" r:id="rId26"/>
    <p:sldId id="373" r:id="rId27"/>
    <p:sldId id="374" r:id="rId28"/>
    <p:sldId id="375" r:id="rId29"/>
    <p:sldId id="379" r:id="rId30"/>
    <p:sldId id="376" r:id="rId31"/>
    <p:sldId id="384" r:id="rId32"/>
    <p:sldId id="368" r:id="rId33"/>
    <p:sldId id="367" r:id="rId34"/>
    <p:sldId id="369" r:id="rId35"/>
    <p:sldId id="370" r:id="rId36"/>
    <p:sldId id="371" r:id="rId37"/>
    <p:sldId id="381" r:id="rId38"/>
    <p:sldId id="38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597" userDrawn="1">
          <p15:clr>
            <a:srgbClr val="A4A3A4"/>
          </p15:clr>
        </p15:guide>
        <p15:guide id="3" orient="horz" pos="1434" userDrawn="1">
          <p15:clr>
            <a:srgbClr val="A4A3A4"/>
          </p15:clr>
        </p15:guide>
        <p15:guide id="4" pos="7219" userDrawn="1">
          <p15:clr>
            <a:srgbClr val="A4A3A4"/>
          </p15:clr>
        </p15:guide>
        <p15:guide id="5" pos="461" userDrawn="1">
          <p15:clr>
            <a:srgbClr val="A4A3A4"/>
          </p15:clr>
        </p15:guide>
        <p15:guide id="6" orient="horz" pos="4065" userDrawn="1">
          <p15:clr>
            <a:srgbClr val="A4A3A4"/>
          </p15:clr>
        </p15:guide>
        <p15:guide id="7" orient="horz" pos="686" userDrawn="1">
          <p15:clr>
            <a:srgbClr val="A4A3A4"/>
          </p15:clr>
        </p15:guide>
        <p15:guide id="8"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hmad" initials="a" lastIdx="2" clrIdx="0">
    <p:extLst>
      <p:ext uri="{19B8F6BF-5375-455C-9EA6-DF929625EA0E}">
        <p15:presenceInfo xmlns:p15="http://schemas.microsoft.com/office/powerpoint/2012/main" userId="16a854a5ff9358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47878"/>
    <a:srgbClr val="EF3939"/>
    <a:srgbClr val="3AB0FF"/>
    <a:srgbClr val="DCC5ED"/>
    <a:srgbClr val="DA1212"/>
    <a:srgbClr val="FF4B4B"/>
    <a:srgbClr val="FFFF97"/>
    <a:srgbClr val="FFFF6D"/>
    <a:srgbClr val="697AF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4" autoAdjust="0"/>
    <p:restoredTop sz="96532" autoAdjust="0"/>
  </p:normalViewPr>
  <p:slideViewPr>
    <p:cSldViewPr snapToGrid="0">
      <p:cViewPr varScale="1">
        <p:scale>
          <a:sx n="112" d="100"/>
          <a:sy n="112" d="100"/>
        </p:scale>
        <p:origin x="354" y="102"/>
      </p:cViewPr>
      <p:guideLst>
        <p:guide orient="horz" pos="1049"/>
        <p:guide pos="597"/>
        <p:guide orient="horz" pos="1434"/>
        <p:guide pos="7219"/>
        <p:guide pos="461"/>
        <p:guide orient="horz" pos="4065"/>
        <p:guide orient="horz" pos="686"/>
        <p:guide pos="3840"/>
      </p:guideLst>
    </p:cSldViewPr>
  </p:slideViewPr>
  <p:notesTextViewPr>
    <p:cViewPr>
      <p:scale>
        <a:sx n="125" d="100"/>
        <a:sy n="125" d="100"/>
      </p:scale>
      <p:origin x="0" y="0"/>
    </p:cViewPr>
  </p:notesTextViewPr>
  <p:sorterViewPr>
    <p:cViewPr>
      <p:scale>
        <a:sx n="100" d="100"/>
        <a:sy n="100" d="100"/>
      </p:scale>
      <p:origin x="0" y="0"/>
    </p:cViewPr>
  </p:sorterViewPr>
  <p:notesViewPr>
    <p:cSldViewPr snapToGrid="0" showGuides="1">
      <p:cViewPr varScale="1">
        <p:scale>
          <a:sx n="62" d="100"/>
          <a:sy n="62" d="100"/>
        </p:scale>
        <p:origin x="3163" y="5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7FF437-0982-43A1-B1DA-4917A6DF08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0CCC7691-E488-4634-8DB4-A5A05E4EF4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2B874B-ADD0-4F7B-B598-7977F5531F84}" type="datetimeFigureOut">
              <a:rPr lang="en-ID" smtClean="0"/>
              <a:t>21/05/2023</a:t>
            </a:fld>
            <a:endParaRPr lang="en-ID"/>
          </a:p>
        </p:txBody>
      </p:sp>
      <p:sp>
        <p:nvSpPr>
          <p:cNvPr id="4" name="Footer Placeholder 3">
            <a:extLst>
              <a:ext uri="{FF2B5EF4-FFF2-40B4-BE49-F238E27FC236}">
                <a16:creationId xmlns:a16="http://schemas.microsoft.com/office/drawing/2014/main" id="{9FD3A7D6-0BB8-4065-9E40-54D43F6E21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4F4C5050-5168-4B01-8D25-AFE40FD921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9F0E95-3790-4927-A91B-3DF2D3305A77}" type="slidenum">
              <a:rPr lang="en-ID" smtClean="0"/>
              <a:t>‹#›</a:t>
            </a:fld>
            <a:endParaRPr lang="en-ID"/>
          </a:p>
        </p:txBody>
      </p:sp>
    </p:spTree>
    <p:extLst>
      <p:ext uri="{BB962C8B-B14F-4D97-AF65-F5344CB8AC3E}">
        <p14:creationId xmlns:p14="http://schemas.microsoft.com/office/powerpoint/2010/main" val="28850100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16D6F-E049-4AF0-B5BB-AF607278FDD1}" type="datetimeFigureOut">
              <a:rPr lang="id-ID" smtClean="0"/>
              <a:t>21/05/2023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23469-C16E-41B2-9468-049C3BE18F0C}" type="slidenum">
              <a:rPr lang="id-ID" smtClean="0"/>
              <a:t>‹#›</a:t>
            </a:fld>
            <a:endParaRPr lang="id-ID"/>
          </a:p>
        </p:txBody>
      </p:sp>
    </p:spTree>
    <p:extLst>
      <p:ext uri="{BB962C8B-B14F-4D97-AF65-F5344CB8AC3E}">
        <p14:creationId xmlns:p14="http://schemas.microsoft.com/office/powerpoint/2010/main" val="404801065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388244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786860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340001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4242116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200">
                <a:latin typeface="Rubik" pitchFamily="2" charset="-79"/>
                <a:cs typeface="Rubik" pitchFamily="2" charset="-79"/>
              </a:rPr>
              <a:t>maksud dari kriteria bertentangan adalah tiap kriteria dapat menggunakan penilaian berbeda dengan kriteria yang lain yakni kriteria dapat menggunakan tren benefit (semakin besar nilainya maka semakin baik) atau tren cost (semakin kecil nilainya maka semakin baik).</a:t>
            </a:r>
            <a:endParaRPr lang="id-ID"/>
          </a:p>
        </p:txBody>
      </p:sp>
    </p:spTree>
    <p:extLst>
      <p:ext uri="{BB962C8B-B14F-4D97-AF65-F5344CB8AC3E}">
        <p14:creationId xmlns:p14="http://schemas.microsoft.com/office/powerpoint/2010/main" val="166236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b="1" i="0">
                <a:solidFill>
                  <a:srgbClr val="BCC0C3"/>
                </a:solidFill>
                <a:effectLst/>
                <a:latin typeface="arial" panose="020B0604020202020204" pitchFamily="34" charset="0"/>
              </a:rPr>
              <a:t>Normalisasi matriks</a:t>
            </a:r>
            <a:r>
              <a:rPr lang="id-ID" b="0" i="0">
                <a:solidFill>
                  <a:srgbClr val="BDC1C6"/>
                </a:solidFill>
                <a:effectLst/>
                <a:latin typeface="arial" panose="020B0604020202020204" pitchFamily="34" charset="0"/>
              </a:rPr>
              <a:t> adalah usaha untuk menyatukan setiap elemen </a:t>
            </a:r>
            <a:r>
              <a:rPr lang="id-ID" b="1" i="0">
                <a:solidFill>
                  <a:srgbClr val="BCC0C3"/>
                </a:solidFill>
                <a:effectLst/>
                <a:latin typeface="arial" panose="020B0604020202020204" pitchFamily="34" charset="0"/>
              </a:rPr>
              <a:t>matriks</a:t>
            </a:r>
            <a:r>
              <a:rPr lang="id-ID" b="0" i="0">
                <a:solidFill>
                  <a:srgbClr val="BDC1C6"/>
                </a:solidFill>
                <a:effectLst/>
                <a:latin typeface="arial" panose="020B0604020202020204" pitchFamily="34" charset="0"/>
              </a:rPr>
              <a:t> sehingga elemen pada </a:t>
            </a:r>
            <a:r>
              <a:rPr lang="id-ID" b="1" i="0">
                <a:solidFill>
                  <a:srgbClr val="BCC0C3"/>
                </a:solidFill>
                <a:effectLst/>
                <a:latin typeface="arial" panose="020B0604020202020204" pitchFamily="34" charset="0"/>
              </a:rPr>
              <a:t>matriks</a:t>
            </a:r>
            <a:r>
              <a:rPr lang="id-ID" b="0" i="0">
                <a:solidFill>
                  <a:srgbClr val="BDC1C6"/>
                </a:solidFill>
                <a:effectLst/>
                <a:latin typeface="arial" panose="020B0604020202020204" pitchFamily="34" charset="0"/>
              </a:rPr>
              <a:t> memiliki skala nilai yang seragam</a:t>
            </a:r>
            <a:endParaRPr lang="id-ID"/>
          </a:p>
        </p:txBody>
      </p:sp>
    </p:spTree>
    <p:extLst>
      <p:ext uri="{BB962C8B-B14F-4D97-AF65-F5344CB8AC3E}">
        <p14:creationId xmlns:p14="http://schemas.microsoft.com/office/powerpoint/2010/main" val="3559284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Medium" pitchFamily="2" charset="-79"/>
                <a:cs typeface="Rubik Medium" pitchFamily="2" charset="-79"/>
              </a:rPr>
              <a:t>CI, </a:t>
            </a:r>
            <a:r>
              <a:rPr lang="en-US" sz="1200" err="1">
                <a:latin typeface="Rubik Medium" pitchFamily="2" charset="-79"/>
                <a:cs typeface="Rubik Medium" pitchFamily="2" charset="-79"/>
              </a:rPr>
              <a:t>MySql</a:t>
            </a:r>
            <a:r>
              <a:rPr lang="en-US" sz="1200">
                <a:latin typeface="Rubik Medium" pitchFamily="2" charset="-79"/>
                <a:cs typeface="Rubik Medium" pitchFamily="2" charset="-79"/>
              </a:rPr>
              <a:t>, Leaflet, </a:t>
            </a:r>
            <a:r>
              <a:rPr lang="en-US" sz="1200" err="1">
                <a:latin typeface="Rubik Medium" pitchFamily="2" charset="-79"/>
                <a:cs typeface="Rubik Medium" pitchFamily="2" charset="-79"/>
              </a:rPr>
              <a:t>Geojson</a:t>
            </a:r>
            <a:endParaRPr lang="en-US" sz="1200">
              <a:latin typeface="Rubik Medium" pitchFamily="2" charset="-79"/>
              <a:cs typeface="Rubik Medium" pitchFamily="2" charset="-79"/>
            </a:endParaRPr>
          </a:p>
          <a:p>
            <a:endParaRPr lang="id-ID"/>
          </a:p>
        </p:txBody>
      </p:sp>
    </p:spTree>
    <p:extLst>
      <p:ext uri="{BB962C8B-B14F-4D97-AF65-F5344CB8AC3E}">
        <p14:creationId xmlns:p14="http://schemas.microsoft.com/office/powerpoint/2010/main" val="3122089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RAD</a:t>
            </a:r>
            <a:endParaRPr lang="id-ID"/>
          </a:p>
        </p:txBody>
      </p:sp>
    </p:spTree>
    <p:extLst>
      <p:ext uri="{BB962C8B-B14F-4D97-AF65-F5344CB8AC3E}">
        <p14:creationId xmlns:p14="http://schemas.microsoft.com/office/powerpoint/2010/main" val="945777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7675" indent="-180975">
              <a:buFont typeface="Arial" panose="020B0604020202020204" pitchFamily="34" charset="0"/>
              <a:buChar char="•"/>
            </a:pPr>
            <a:r>
              <a:rPr lang="en-US" sz="1200">
                <a:latin typeface="Rubik" pitchFamily="2" charset="-79"/>
                <a:cs typeface="Rubik" pitchFamily="2" charset="-79"/>
              </a:rPr>
              <a:t>K1 : Vegetasi area genangan embung</a:t>
            </a:r>
          </a:p>
          <a:p>
            <a:pPr marL="447675" indent="-180975">
              <a:buFont typeface="Arial" panose="020B0604020202020204" pitchFamily="34" charset="0"/>
              <a:buChar char="•"/>
            </a:pPr>
            <a:r>
              <a:rPr lang="en-US" sz="1200">
                <a:latin typeface="Rubik" pitchFamily="2" charset="-79"/>
                <a:cs typeface="Rubik" pitchFamily="2" charset="-79"/>
              </a:rPr>
              <a:t>K2 : Volume material timbunan (m3)</a:t>
            </a:r>
          </a:p>
          <a:p>
            <a:pPr marL="447675" indent="-180975">
              <a:buFont typeface="Arial" panose="020B0604020202020204" pitchFamily="34" charset="0"/>
              <a:buChar char="•"/>
            </a:pPr>
            <a:r>
              <a:rPr lang="en-US" sz="1200">
                <a:latin typeface="Rubik" pitchFamily="2" charset="-79"/>
                <a:cs typeface="Rubik" pitchFamily="2" charset="-79"/>
              </a:rPr>
              <a:t>K3 : Luas daerah yang akan dibebaskan (Ha)</a:t>
            </a:r>
          </a:p>
          <a:p>
            <a:pPr marL="447675" indent="-180975">
              <a:buFont typeface="Arial" panose="020B0604020202020204" pitchFamily="34" charset="0"/>
              <a:buChar char="•"/>
            </a:pPr>
            <a:r>
              <a:rPr lang="en-US" sz="1200">
                <a:latin typeface="Rubik" pitchFamily="2" charset="-79"/>
                <a:cs typeface="Rubik" pitchFamily="2" charset="-79"/>
              </a:rPr>
              <a:t>K4 : Volume tampungan efektif (m3)</a:t>
            </a:r>
          </a:p>
          <a:p>
            <a:pPr marL="447675" indent="-180975">
              <a:buFont typeface="Arial" panose="020B0604020202020204" pitchFamily="34" charset="0"/>
              <a:buChar char="•"/>
            </a:pPr>
            <a:r>
              <a:rPr lang="en-US" sz="1200">
                <a:latin typeface="Rubik" pitchFamily="2" charset="-79"/>
                <a:cs typeface="Rubik" pitchFamily="2" charset="-79"/>
              </a:rPr>
              <a:t>K5 : Lama operasi (Hari)</a:t>
            </a:r>
          </a:p>
          <a:p>
            <a:pPr marL="447675" indent="-180975">
              <a:buFont typeface="Arial" panose="020B0604020202020204" pitchFamily="34" charset="0"/>
              <a:buChar char="•"/>
            </a:pPr>
            <a:r>
              <a:rPr lang="en-US" sz="1200">
                <a:latin typeface="Rubik" pitchFamily="2" charset="-79"/>
                <a:cs typeface="Rubik" pitchFamily="2" charset="-79"/>
              </a:rPr>
              <a:t>K6 : Harga air/m</a:t>
            </a:r>
            <a:r>
              <a:rPr lang="en-US" sz="1200" baseline="30000">
                <a:latin typeface="Rubik" pitchFamily="2" charset="-79"/>
                <a:cs typeface="Rubik" pitchFamily="2" charset="-79"/>
              </a:rPr>
              <a:t>3</a:t>
            </a:r>
            <a:r>
              <a:rPr lang="en-US" sz="1200">
                <a:latin typeface="Rubik" pitchFamily="2" charset="-79"/>
                <a:cs typeface="Rubik" pitchFamily="2" charset="-79"/>
              </a:rPr>
              <a:t>  (Rp)</a:t>
            </a:r>
          </a:p>
          <a:p>
            <a:pPr marL="447675" indent="-180975">
              <a:buFont typeface="Arial" panose="020B0604020202020204" pitchFamily="34" charset="0"/>
              <a:buChar char="•"/>
            </a:pPr>
            <a:r>
              <a:rPr lang="en-US" sz="1200">
                <a:latin typeface="Rubik" pitchFamily="2" charset="-79"/>
                <a:cs typeface="Rubik" pitchFamily="2" charset="-79"/>
              </a:rPr>
              <a:t>K7 : Akses jalan menuju site bendungan</a:t>
            </a:r>
          </a:p>
          <a:p>
            <a:pPr marL="447675" indent="-180975">
              <a:buFont typeface="Arial" panose="020B0604020202020204" pitchFamily="34" charset="0"/>
              <a:buChar char="•"/>
            </a:pPr>
            <a:endParaRPr lang="en-US" sz="1200">
              <a:latin typeface="Rubik" pitchFamily="2" charset="-79"/>
              <a:cs typeface="Rubik" pitchFamily="2" charset="-79"/>
            </a:endParaRPr>
          </a:p>
          <a:p>
            <a:endParaRPr lang="id-ID"/>
          </a:p>
        </p:txBody>
      </p:sp>
    </p:spTree>
    <p:extLst>
      <p:ext uri="{BB962C8B-B14F-4D97-AF65-F5344CB8AC3E}">
        <p14:creationId xmlns:p14="http://schemas.microsoft.com/office/powerpoint/2010/main" val="3165932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29091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711355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id-ID"/>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200" i="0" kern="100">
                    <a:latin typeface="Cambria Math" panose="02040503050406030204" pitchFamily="18" charset="0"/>
                    <a:ea typeface="SimSun" panose="02010600030101010101" pitchFamily="2" charset="-122"/>
                    <a:cs typeface="Rubik" pitchFamily="2" charset="-79"/>
                  </a:rPr>
                  <a:t>𝑄_1=0,5[((0,5976− 0))/((0,7114− 0) )]+(1−0,5)[((0,1275− 0))/((0,2515− 0) )]</a:t>
                </a:r>
                <a:br>
                  <a:rPr lang="id-ID" sz="12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𝑄_1=0,5[0,84]+(0,5)[0,507]</a:t>
                </a:r>
                <a:br>
                  <a:rPr lang="id-ID" sz="11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𝑄_1=0,42+0,2535</a:t>
                </a:r>
                <a:br>
                  <a:rPr lang="id-ID" sz="11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𝑄_1=0,6735</a:t>
                </a:r>
                <a:br>
                  <a:rPr lang="id-ID" sz="1100" kern="100">
                    <a:latin typeface="Cambria Math" panose="02040503050406030204" pitchFamily="18" charset="0"/>
                    <a:ea typeface="SimSun" panose="02010600030101010101" pitchFamily="2" charset="-122"/>
                    <a:cs typeface="Rubik" pitchFamily="2" charset="-79"/>
                  </a:rPr>
                </a:br>
                <a:r>
                  <a:rPr lang="en-US" sz="1100" i="0" kern="100">
                    <a:latin typeface="Cambria Math" panose="02040503050406030204" pitchFamily="18" charset="0"/>
                    <a:ea typeface="Cambria Math" panose="02040503050406030204" pitchFamily="18" charset="0"/>
                    <a:cs typeface="Rubik" pitchFamily="2" charset="-79"/>
                  </a:rPr>
                  <a:t>⋯</a:t>
                </a:r>
                <a:br>
                  <a:rPr lang="en-US" sz="1100" i="1" kern="100">
                    <a:latin typeface="Cambria Math" panose="02040503050406030204" pitchFamily="18" charset="0"/>
                    <a:ea typeface="Cambria Math" panose="02040503050406030204" pitchFamily="18" charset="0"/>
                    <a:cs typeface="Rubik" pitchFamily="2" charset="-79"/>
                  </a:rPr>
                </a:br>
                <a:r>
                  <a:rPr lang="en-US" sz="1100" b="0" i="0" kern="100">
                    <a:latin typeface="Cambria Math" panose="02040503050406030204" pitchFamily="18" charset="0"/>
                    <a:ea typeface="Cambria Math" panose="02040503050406030204" pitchFamily="18" charset="0"/>
                    <a:cs typeface="Rubik" pitchFamily="2" charset="-79"/>
                  </a:rPr>
                  <a:t>hingga</a:t>
                </a:r>
                <a:r>
                  <a:rPr lang="id-ID" sz="1100" i="0" kern="100">
                    <a:latin typeface="Cambria Math" panose="02040503050406030204" pitchFamily="18" charset="0"/>
                    <a:ea typeface="SimSun" panose="02010600030101010101" pitchFamily="2" charset="-122"/>
                    <a:cs typeface="Rubik" pitchFamily="2" charset="-79"/>
                  </a:rPr>
                  <a:t>〖</a:t>
                </a:r>
                <a:r>
                  <a:rPr lang="en-US" sz="1100" b="0" i="0" kern="100">
                    <a:latin typeface="Cambria Math" panose="02040503050406030204" pitchFamily="18" charset="0"/>
                    <a:ea typeface="SimSun" panose="02010600030101010101" pitchFamily="2" charset="-122"/>
                    <a:cs typeface="Rubik" pitchFamily="2" charset="-79"/>
                  </a:rPr>
                  <a:t> </a:t>
                </a:r>
                <a:r>
                  <a:rPr lang="id-ID" sz="1100" i="0" kern="100">
                    <a:latin typeface="Cambria Math" panose="02040503050406030204" pitchFamily="18" charset="0"/>
                    <a:ea typeface="SimSun" panose="02010600030101010101" pitchFamily="2" charset="-122"/>
                    <a:cs typeface="Rubik" pitchFamily="2" charset="-79"/>
                  </a:rPr>
                  <a:t>𝑄〗_</a:t>
                </a:r>
                <a:r>
                  <a:rPr lang="en-US" sz="1100" b="0" i="0" kern="100">
                    <a:latin typeface="Cambria Math" panose="02040503050406030204" pitchFamily="18" charset="0"/>
                    <a:ea typeface="SimSun" panose="02010600030101010101" pitchFamily="2" charset="-122"/>
                    <a:cs typeface="Rubik" pitchFamily="2" charset="-79"/>
                  </a:rPr>
                  <a:t>8</a:t>
                </a:r>
                <a:endParaRPr lang="en-US" sz="1050" kern="100">
                  <a:latin typeface="Rubik" pitchFamily="2" charset="-79"/>
                  <a:ea typeface="SimSun" panose="02010600030101010101" pitchFamily="2" charset="-122"/>
                  <a:cs typeface="Rubik" pitchFamily="2" charset="-79"/>
                </a:endParaRPr>
              </a:p>
              <a:p>
                <a:endParaRPr lang="id-ID"/>
              </a:p>
            </p:txBody>
          </p:sp>
        </mc:Fallback>
      </mc:AlternateContent>
    </p:spTree>
    <p:extLst>
      <p:ext uri="{BB962C8B-B14F-4D97-AF65-F5344CB8AC3E}">
        <p14:creationId xmlns:p14="http://schemas.microsoft.com/office/powerpoint/2010/main" val="2758311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CF30F314-29BF-541E-917B-CD65136437D8}"/>
              </a:ext>
            </a:extLst>
          </p:cNvPr>
          <p:cNvSpPr txBox="1">
            <a:spLocks/>
          </p:cNvSpPr>
          <p:nvPr userDrawn="1"/>
        </p:nvSpPr>
        <p:spPr>
          <a:xfrm>
            <a:off x="7394121" y="6233886"/>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400" kern="1200">
                <a:solidFill>
                  <a:schemeClr val="tx1">
                    <a:tint val="75000"/>
                  </a:schemeClr>
                </a:solidFill>
                <a:latin typeface="Rubik Medium" pitchFamily="2" charset="-79"/>
                <a:ea typeface="+mn-ea"/>
                <a:cs typeface="Rubik Medium" pitchFamily="2" charset="-79"/>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solidFill>
                  <a:srgbClr val="7030A0"/>
                </a:solidFill>
              </a:rPr>
              <a:pPr/>
              <a:t>‹#›</a:t>
            </a:fld>
            <a:r>
              <a:rPr lang="en-US">
                <a:solidFill>
                  <a:schemeClr val="bg2">
                    <a:lumMod val="90000"/>
                  </a:schemeClr>
                </a:solidFill>
              </a:rPr>
              <a:t>/34</a:t>
            </a:r>
          </a:p>
        </p:txBody>
      </p:sp>
    </p:spTree>
    <p:extLst>
      <p:ext uri="{BB962C8B-B14F-4D97-AF65-F5344CB8AC3E}">
        <p14:creationId xmlns:p14="http://schemas.microsoft.com/office/powerpoint/2010/main" val="1495128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907232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9101545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BFC087-DBFE-4219-9D70-28DE51EECE90}"/>
              </a:ext>
            </a:extLst>
          </p:cNvPr>
          <p:cNvSpPr/>
          <p:nvPr userDrawn="1"/>
        </p:nvSpPr>
        <p:spPr>
          <a:xfrm>
            <a:off x="0" y="0"/>
            <a:ext cx="12192000" cy="6858000"/>
          </a:xfrm>
          <a:prstGeom prst="rect">
            <a:avLst/>
          </a:prstGeom>
          <a:solidFill>
            <a:schemeClr val="accen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Picture Placeholder 8">
            <a:extLst>
              <a:ext uri="{FF2B5EF4-FFF2-40B4-BE49-F238E27FC236}">
                <a16:creationId xmlns:a16="http://schemas.microsoft.com/office/drawing/2014/main" id="{6A45C344-AECF-4CBF-B992-BC48C619E14B}"/>
              </a:ext>
            </a:extLst>
          </p:cNvPr>
          <p:cNvSpPr>
            <a:spLocks noGrp="1"/>
          </p:cNvSpPr>
          <p:nvPr>
            <p:ph type="pic" sz="quarter" idx="10" hasCustomPrompt="1"/>
          </p:nvPr>
        </p:nvSpPr>
        <p:spPr>
          <a:xfrm>
            <a:off x="1570818" y="1554533"/>
            <a:ext cx="9050363" cy="374893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2" name="Slide Number Placeholder 5">
            <a:extLst>
              <a:ext uri="{FF2B5EF4-FFF2-40B4-BE49-F238E27FC236}">
                <a16:creationId xmlns:a16="http://schemas.microsoft.com/office/drawing/2014/main" id="{16C30EA4-C90E-93C1-B011-A84DDAF6CC12}"/>
              </a:ext>
            </a:extLst>
          </p:cNvPr>
          <p:cNvSpPr>
            <a:spLocks noGrp="1"/>
          </p:cNvSpPr>
          <p:nvPr>
            <p:ph type="sldNum" sz="quarter" idx="4"/>
          </p:nvPr>
        </p:nvSpPr>
        <p:spPr>
          <a:xfrm>
            <a:off x="11103428" y="6364513"/>
            <a:ext cx="861610" cy="365125"/>
          </a:xfrm>
          <a:prstGeom prst="rect">
            <a:avLst/>
          </a:prstGeom>
        </p:spPr>
        <p:txBody>
          <a:bodyPr vert="horz" lIns="91440" tIns="45720" rIns="91440" bIns="45720" rtlCol="0" anchor="ctr"/>
          <a:lstStyle>
            <a:lvl1pPr algn="r">
              <a:defRPr sz="1400">
                <a:solidFill>
                  <a:schemeClr val="tx1">
                    <a:tint val="75000"/>
                  </a:schemeClr>
                </a:solidFill>
                <a:latin typeface="Rubik Medium" pitchFamily="2" charset="-79"/>
                <a:cs typeface="Rubik Medium" pitchFamily="2" charset="-79"/>
              </a:defRPr>
            </a:lvl1pPr>
          </a:lstStyle>
          <a:p>
            <a:fld id="{48F63A3B-78C7-47BE-AE5E-E10140E04643}" type="slidenum">
              <a:rPr lang="en-US" smtClean="0">
                <a:solidFill>
                  <a:srgbClr val="7030A0"/>
                </a:solidFill>
              </a:rPr>
              <a:pPr/>
              <a:t>‹#›</a:t>
            </a:fld>
            <a:r>
              <a:rPr lang="en-US">
                <a:solidFill>
                  <a:schemeClr val="bg2">
                    <a:lumMod val="90000"/>
                  </a:schemeClr>
                </a:solidFill>
              </a:rPr>
              <a:t>/36</a:t>
            </a:r>
          </a:p>
        </p:txBody>
      </p:sp>
      <p:grpSp>
        <p:nvGrpSpPr>
          <p:cNvPr id="3" name="Group 2">
            <a:extLst>
              <a:ext uri="{FF2B5EF4-FFF2-40B4-BE49-F238E27FC236}">
                <a16:creationId xmlns:a16="http://schemas.microsoft.com/office/drawing/2014/main" id="{CB8D6B04-EDB9-F2EA-B686-F981908B6BBE}"/>
              </a:ext>
            </a:extLst>
          </p:cNvPr>
          <p:cNvGrpSpPr/>
          <p:nvPr userDrawn="1"/>
        </p:nvGrpSpPr>
        <p:grpSpPr>
          <a:xfrm>
            <a:off x="-1" y="0"/>
            <a:ext cx="830581" cy="246224"/>
            <a:chOff x="-1" y="457206"/>
            <a:chExt cx="830581" cy="246224"/>
          </a:xfrm>
        </p:grpSpPr>
        <p:sp>
          <p:nvSpPr>
            <p:cNvPr id="5" name="Rectangle 4">
              <a:extLst>
                <a:ext uri="{FF2B5EF4-FFF2-40B4-BE49-F238E27FC236}">
                  <a16:creationId xmlns:a16="http://schemas.microsoft.com/office/drawing/2014/main" id="{0772E265-1ED2-E1A5-08AF-69D3727F3ACD}"/>
                </a:ext>
              </a:extLst>
            </p:cNvPr>
            <p:cNvSpPr/>
            <p:nvPr/>
          </p:nvSpPr>
          <p:spPr>
            <a:xfrm>
              <a:off x="-1" y="457206"/>
              <a:ext cx="830581"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6" name="TextBox 5">
              <a:extLst>
                <a:ext uri="{FF2B5EF4-FFF2-40B4-BE49-F238E27FC236}">
                  <a16:creationId xmlns:a16="http://schemas.microsoft.com/office/drawing/2014/main" id="{6FB15A41-5172-4040-0A0F-C7A4FA90B71E}"/>
                </a:ext>
              </a:extLst>
            </p:cNvPr>
            <p:cNvSpPr txBox="1"/>
            <p:nvPr/>
          </p:nvSpPr>
          <p:spPr>
            <a:xfrm>
              <a:off x="7622" y="457209"/>
              <a:ext cx="814765" cy="246221"/>
            </a:xfrm>
            <a:prstGeom prst="rect">
              <a:avLst/>
            </a:prstGeom>
            <a:noFill/>
          </p:spPr>
          <p:txBody>
            <a:bodyPr wrap="square" rtlCol="0">
              <a:spAutoFit/>
            </a:bodyPr>
            <a:lstStyle/>
            <a:p>
              <a:pPr algn="r"/>
              <a:r>
                <a:rPr lang="en-US" sz="1000">
                  <a:solidFill>
                    <a:schemeClr val="accent1"/>
                  </a:solidFill>
                  <a:latin typeface="Rubik Medium" pitchFamily="2" charset="-79"/>
                  <a:cs typeface="Rubik Medium" pitchFamily="2" charset="-79"/>
                </a:rPr>
                <a:t>SPKVIKOR</a:t>
              </a:r>
              <a:endParaRPr lang="id-ID" sz="1050">
                <a:solidFill>
                  <a:schemeClr val="accent1"/>
                </a:solidFill>
                <a:latin typeface="Rubik Medium" pitchFamily="2" charset="-79"/>
                <a:cs typeface="Rubik Medium" pitchFamily="2" charset="-79"/>
              </a:endParaRPr>
            </a:p>
          </p:txBody>
        </p:sp>
      </p:grpSp>
    </p:spTree>
    <p:extLst>
      <p:ext uri="{BB962C8B-B14F-4D97-AF65-F5344CB8AC3E}">
        <p14:creationId xmlns:p14="http://schemas.microsoft.com/office/powerpoint/2010/main" val="20739341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12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4445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E7C9E549-ABE1-44E4-AA23-878D5036A261}"/>
              </a:ext>
            </a:extLst>
          </p:cNvPr>
          <p:cNvSpPr>
            <a:spLocks noGrp="1"/>
          </p:cNvSpPr>
          <p:nvPr>
            <p:ph type="pic" sz="quarter" idx="10" hasCustomPrompt="1"/>
          </p:nvPr>
        </p:nvSpPr>
        <p:spPr>
          <a:xfrm>
            <a:off x="0" y="0"/>
            <a:ext cx="12192000" cy="685800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458337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07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E827ED-7659-4A37-AE23-526B4EB47FF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8">
            <a:extLst>
              <a:ext uri="{FF2B5EF4-FFF2-40B4-BE49-F238E27FC236}">
                <a16:creationId xmlns:a16="http://schemas.microsoft.com/office/drawing/2014/main" id="{FA13E117-5E18-4410-94A7-9BDC5D2AAB9B}"/>
              </a:ext>
            </a:extLst>
          </p:cNvPr>
          <p:cNvSpPr>
            <a:spLocks noGrp="1"/>
          </p:cNvSpPr>
          <p:nvPr>
            <p:ph type="pic" sz="quarter" idx="10" hasCustomPrompt="1"/>
          </p:nvPr>
        </p:nvSpPr>
        <p:spPr>
          <a:xfrm>
            <a:off x="1570818" y="1144149"/>
            <a:ext cx="9050363" cy="475120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965273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01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E827ED-7659-4A37-AE23-526B4EB47FF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8">
            <a:extLst>
              <a:ext uri="{FF2B5EF4-FFF2-40B4-BE49-F238E27FC236}">
                <a16:creationId xmlns:a16="http://schemas.microsoft.com/office/drawing/2014/main" id="{FA13E117-5E18-4410-94A7-9BDC5D2AAB9B}"/>
              </a:ext>
            </a:extLst>
          </p:cNvPr>
          <p:cNvSpPr>
            <a:spLocks noGrp="1"/>
          </p:cNvSpPr>
          <p:nvPr>
            <p:ph type="pic" sz="quarter" idx="10" hasCustomPrompt="1"/>
          </p:nvPr>
        </p:nvSpPr>
        <p:spPr>
          <a:xfrm>
            <a:off x="1570818" y="1144149"/>
            <a:ext cx="9050363" cy="475120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932979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948810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665591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8462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8964413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022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00983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589360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415272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8" name="Slide Number Placeholder 5">
            <a:extLst>
              <a:ext uri="{FF2B5EF4-FFF2-40B4-BE49-F238E27FC236}">
                <a16:creationId xmlns:a16="http://schemas.microsoft.com/office/drawing/2014/main" id="{1F659D27-6CFC-51B0-7B95-698EC9A7A01B}"/>
              </a:ext>
            </a:extLst>
          </p:cNvPr>
          <p:cNvSpPr>
            <a:spLocks noGrp="1"/>
          </p:cNvSpPr>
          <p:nvPr>
            <p:ph type="sldNum" sz="quarter" idx="4"/>
          </p:nvPr>
        </p:nvSpPr>
        <p:spPr>
          <a:xfrm>
            <a:off x="7394121" y="6233886"/>
            <a:ext cx="2743200" cy="365125"/>
          </a:xfrm>
          <a:prstGeom prst="rect">
            <a:avLst/>
          </a:prstGeom>
        </p:spPr>
        <p:txBody>
          <a:bodyPr vert="horz" lIns="91440" tIns="45720" rIns="91440" bIns="45720" rtlCol="0" anchor="ctr"/>
          <a:lstStyle>
            <a:lvl1pPr algn="r">
              <a:defRPr sz="1400">
                <a:solidFill>
                  <a:schemeClr val="tx1">
                    <a:tint val="75000"/>
                  </a:schemeClr>
                </a:solidFill>
                <a:latin typeface="Rubik Medium" pitchFamily="2" charset="-79"/>
                <a:cs typeface="Rubik Medium" pitchFamily="2" charset="-79"/>
              </a:defRPr>
            </a:lvl1pPr>
          </a:lstStyle>
          <a:p>
            <a:fld id="{48F63A3B-78C7-47BE-AE5E-E10140E04643}" type="slidenum">
              <a:rPr lang="en-US" smtClean="0">
                <a:solidFill>
                  <a:srgbClr val="7030A0"/>
                </a:solidFill>
              </a:rPr>
              <a:pPr/>
              <a:t>‹#›</a:t>
            </a:fld>
            <a:r>
              <a:rPr lang="en-US">
                <a:solidFill>
                  <a:schemeClr val="bg2">
                    <a:lumMod val="90000"/>
                  </a:schemeClr>
                </a:solidFill>
              </a:rPr>
              <a:t>/34</a:t>
            </a:r>
          </a:p>
        </p:txBody>
      </p:sp>
    </p:spTree>
    <p:extLst>
      <p:ext uri="{BB962C8B-B14F-4D97-AF65-F5344CB8AC3E}">
        <p14:creationId xmlns:p14="http://schemas.microsoft.com/office/powerpoint/2010/main" val="444025035"/>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 id="2147483650" r:id="rId13"/>
    <p:sldLayoutId id="2147483654" r:id="rId14"/>
    <p:sldLayoutId id="2147483653" r:id="rId15"/>
    <p:sldLayoutId id="2147483719"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0.png"/><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sv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250.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301.png"/></Relationships>
</file>

<file path=ppt/slides/_rels/slide27.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60.png"/><Relationship Id="rId1" Type="http://schemas.openxmlformats.org/officeDocument/2006/relationships/slideLayout" Target="../slideLayouts/slideLayout12.xml"/><Relationship Id="rId4" Type="http://schemas.openxmlformats.org/officeDocument/2006/relationships/image" Target="../media/image280.png"/></Relationships>
</file>

<file path=ppt/slides/_rels/slide28.xml.rels><?xml version="1.0" encoding="UTF-8" standalone="yes"?>
<Relationships xmlns="http://schemas.openxmlformats.org/package/2006/relationships"><Relationship Id="rId8" Type="http://schemas.openxmlformats.org/officeDocument/2006/relationships/image" Target="../media/image340.png"/><Relationship Id="rId3" Type="http://schemas.openxmlformats.org/officeDocument/2006/relationships/image" Target="../media/image290.png"/><Relationship Id="rId7" Type="http://schemas.openxmlformats.org/officeDocument/2006/relationships/image" Target="../media/image330.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image" Target="../media/image300.png"/></Relationships>
</file>

<file path=ppt/slides/_rels/slide29.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8CD8555-E721-D49E-B310-9E86DE89E7D4}"/>
              </a:ext>
            </a:extLst>
          </p:cNvPr>
          <p:cNvGrpSpPr/>
          <p:nvPr/>
        </p:nvGrpSpPr>
        <p:grpSpPr>
          <a:xfrm>
            <a:off x="848497" y="1367159"/>
            <a:ext cx="10495006" cy="3244004"/>
            <a:chOff x="848497" y="2013988"/>
            <a:chExt cx="10495006" cy="3244004"/>
          </a:xfrm>
        </p:grpSpPr>
        <p:sp>
          <p:nvSpPr>
            <p:cNvPr id="3" name="TextBox 2">
              <a:extLst>
                <a:ext uri="{FF2B5EF4-FFF2-40B4-BE49-F238E27FC236}">
                  <a16:creationId xmlns:a16="http://schemas.microsoft.com/office/drawing/2014/main" id="{D8222422-9121-2B73-0696-5C568B2F0D4A}"/>
                </a:ext>
              </a:extLst>
            </p:cNvPr>
            <p:cNvSpPr txBox="1"/>
            <p:nvPr/>
          </p:nvSpPr>
          <p:spPr>
            <a:xfrm>
              <a:off x="848497" y="2013988"/>
              <a:ext cx="2078545" cy="307777"/>
            </a:xfrm>
            <a:prstGeom prst="rect">
              <a:avLst/>
            </a:prstGeom>
            <a:noFill/>
          </p:spPr>
          <p:txBody>
            <a:bodyPr wrap="square" rtlCol="0">
              <a:spAutoFit/>
            </a:bodyPr>
            <a:lstStyle/>
            <a:p>
              <a:r>
                <a:rPr lang="en-US" sz="1400">
                  <a:latin typeface="Rubik Medium" pitchFamily="2" charset="-79"/>
                  <a:cs typeface="Rubik Medium" pitchFamily="2" charset="-79"/>
                </a:rPr>
                <a:t>Seminar </a:t>
              </a:r>
              <a:r>
                <a:rPr lang="en-US" sz="1400" err="1">
                  <a:latin typeface="Rubik Medium" pitchFamily="2" charset="-79"/>
                  <a:cs typeface="Rubik Medium" pitchFamily="2" charset="-79"/>
                </a:rPr>
                <a:t>Tugas</a:t>
              </a:r>
              <a:r>
                <a:rPr lang="en-US" sz="1400">
                  <a:latin typeface="Rubik Medium" pitchFamily="2" charset="-79"/>
                  <a:cs typeface="Rubik Medium" pitchFamily="2" charset="-79"/>
                </a:rPr>
                <a:t> Akhir</a:t>
              </a:r>
              <a:endParaRPr lang="id-ID" sz="1400">
                <a:latin typeface="Rubik Medium" pitchFamily="2" charset="-79"/>
                <a:cs typeface="Rubik Medium" pitchFamily="2" charset="-79"/>
              </a:endParaRPr>
            </a:p>
          </p:txBody>
        </p:sp>
        <p:sp>
          <p:nvSpPr>
            <p:cNvPr id="5" name="TextBox 4">
              <a:extLst>
                <a:ext uri="{FF2B5EF4-FFF2-40B4-BE49-F238E27FC236}">
                  <a16:creationId xmlns:a16="http://schemas.microsoft.com/office/drawing/2014/main" id="{BDE9F77D-5CB4-ADFC-1E5E-47BD698904D3}"/>
                </a:ext>
              </a:extLst>
            </p:cNvPr>
            <p:cNvSpPr txBox="1"/>
            <p:nvPr/>
          </p:nvSpPr>
          <p:spPr>
            <a:xfrm>
              <a:off x="848497" y="2356601"/>
              <a:ext cx="10495006" cy="1200329"/>
            </a:xfrm>
            <a:prstGeom prst="rect">
              <a:avLst/>
            </a:prstGeom>
            <a:noFill/>
          </p:spPr>
          <p:txBody>
            <a:bodyPr wrap="square" rtlCol="0">
              <a:spAutoFit/>
            </a:bodyPr>
            <a:lstStyle/>
            <a:p>
              <a:r>
                <a:rPr lang="id-ID" sz="2400">
                  <a:latin typeface="Rubik Medium" pitchFamily="2" charset="-79"/>
                  <a:cs typeface="Rubik Medium" pitchFamily="2" charset="-79"/>
                </a:rPr>
                <a:t>Sistem Pendukung Keputusan</a:t>
              </a:r>
              <a:r>
                <a:rPr lang="en-US" sz="2400">
                  <a:latin typeface="Rubik Medium" pitchFamily="2" charset="-79"/>
                  <a:cs typeface="Rubik Medium" pitchFamily="2" charset="-79"/>
                </a:rPr>
                <a:t> </a:t>
              </a:r>
            </a:p>
            <a:p>
              <a:r>
                <a:rPr lang="id-ID" sz="2400">
                  <a:latin typeface="Rubik Medium" pitchFamily="2" charset="-79"/>
                  <a:cs typeface="Rubik Medium" pitchFamily="2" charset="-79"/>
                </a:rPr>
                <a:t>Penentuan Lokasi Embung </a:t>
              </a:r>
              <a:r>
                <a:rPr lang="en-US" sz="2400">
                  <a:latin typeface="Rubik Medium" pitchFamily="2" charset="-79"/>
                  <a:cs typeface="Rubik Medium" pitchFamily="2" charset="-79"/>
                </a:rPr>
                <a:t>d</a:t>
              </a:r>
              <a:r>
                <a:rPr lang="id-ID" sz="2400" err="1">
                  <a:latin typeface="Rubik Medium" pitchFamily="2" charset="-79"/>
                  <a:cs typeface="Rubik Medium" pitchFamily="2" charset="-79"/>
                </a:rPr>
                <a:t>engan</a:t>
              </a:r>
              <a:r>
                <a:rPr lang="id-ID" sz="2400">
                  <a:latin typeface="Rubik Medium" pitchFamily="2" charset="-79"/>
                  <a:cs typeface="Rubik Medium" pitchFamily="2" charset="-79"/>
                </a:rPr>
                <a:t> Menggunakan Metode VIKOR</a:t>
              </a:r>
              <a:endParaRPr lang="en-US" sz="2400">
                <a:latin typeface="Rubik Medium" pitchFamily="2" charset="-79"/>
                <a:cs typeface="Rubik Medium" pitchFamily="2" charset="-79"/>
              </a:endParaRPr>
            </a:p>
            <a:p>
              <a:r>
                <a:rPr lang="en-US" sz="2400">
                  <a:latin typeface="Rubik Medium" pitchFamily="2" charset="-79"/>
                  <a:cs typeface="Rubik Medium" pitchFamily="2" charset="-79"/>
                </a:rPr>
                <a:t>(</a:t>
              </a:r>
              <a:r>
                <a:rPr lang="id-ID" sz="2400" i="1" err="1">
                  <a:latin typeface="Rubik Medium" pitchFamily="2" charset="-79"/>
                  <a:cs typeface="Rubik Medium" pitchFamily="2" charset="-79"/>
                </a:rPr>
                <a:t>Višekriterijumsko</a:t>
              </a:r>
              <a:r>
                <a:rPr lang="id-ID" sz="2400" i="1">
                  <a:latin typeface="Rubik Medium" pitchFamily="2" charset="-79"/>
                  <a:cs typeface="Rubik Medium" pitchFamily="2" charset="-79"/>
                </a:rPr>
                <a:t> </a:t>
              </a:r>
              <a:r>
                <a:rPr lang="id-ID" sz="2400" i="1" err="1">
                  <a:latin typeface="Rubik Medium" pitchFamily="2" charset="-79"/>
                  <a:cs typeface="Rubik Medium" pitchFamily="2" charset="-79"/>
                </a:rPr>
                <a:t>Kompromisno</a:t>
              </a:r>
              <a:r>
                <a:rPr lang="id-ID" sz="2400" i="1">
                  <a:latin typeface="Rubik Medium" pitchFamily="2" charset="-79"/>
                  <a:cs typeface="Rubik Medium" pitchFamily="2" charset="-79"/>
                </a:rPr>
                <a:t> </a:t>
              </a:r>
              <a:r>
                <a:rPr lang="id-ID" sz="2400" i="1" err="1">
                  <a:latin typeface="Rubik Medium" pitchFamily="2" charset="-79"/>
                  <a:cs typeface="Rubik Medium" pitchFamily="2" charset="-79"/>
                </a:rPr>
                <a:t>Rangiranje</a:t>
              </a:r>
              <a:r>
                <a:rPr lang="id-ID" sz="2400" i="1">
                  <a:latin typeface="Rubik Medium" pitchFamily="2" charset="-79"/>
                  <a:cs typeface="Rubik Medium" pitchFamily="2" charset="-79"/>
                </a:rPr>
                <a:t> </a:t>
              </a:r>
              <a:r>
                <a:rPr lang="en-US" sz="2400">
                  <a:latin typeface="Rubik Medium" pitchFamily="2" charset="-79"/>
                  <a:cs typeface="Rubik Medium" pitchFamily="2" charset="-79"/>
                </a:rPr>
                <a:t>)</a:t>
              </a:r>
              <a:endParaRPr lang="id-ID" sz="2400">
                <a:latin typeface="Rubik Medium" pitchFamily="2" charset="-79"/>
                <a:cs typeface="Rubik Medium" pitchFamily="2" charset="-79"/>
              </a:endParaRPr>
            </a:p>
          </p:txBody>
        </p:sp>
        <p:sp>
          <p:nvSpPr>
            <p:cNvPr id="7" name="TextBox 6">
              <a:extLst>
                <a:ext uri="{FF2B5EF4-FFF2-40B4-BE49-F238E27FC236}">
                  <a16:creationId xmlns:a16="http://schemas.microsoft.com/office/drawing/2014/main" id="{50AA3B2B-E2F0-A054-5784-83D38D6BD469}"/>
                </a:ext>
              </a:extLst>
            </p:cNvPr>
            <p:cNvSpPr txBox="1"/>
            <p:nvPr/>
          </p:nvSpPr>
          <p:spPr>
            <a:xfrm>
              <a:off x="848497" y="3624103"/>
              <a:ext cx="3347391" cy="523220"/>
            </a:xfrm>
            <a:prstGeom prst="rect">
              <a:avLst/>
            </a:prstGeom>
            <a:noFill/>
          </p:spPr>
          <p:txBody>
            <a:bodyPr wrap="none" rtlCol="0">
              <a:spAutoFit/>
            </a:bodyPr>
            <a:lstStyle/>
            <a:p>
              <a:r>
                <a:rPr lang="en-US" sz="1400">
                  <a:latin typeface="Rubik Medium" pitchFamily="2" charset="-79"/>
                  <a:cs typeface="Rubik Medium" pitchFamily="2" charset="-79"/>
                </a:rPr>
                <a:t>Oleh :</a:t>
              </a:r>
            </a:p>
            <a:p>
              <a:r>
                <a:rPr lang="en-US" sz="1400">
                  <a:latin typeface="Rubik Medium" pitchFamily="2" charset="-79"/>
                  <a:cs typeface="Rubik Medium" pitchFamily="2" charset="-79"/>
                </a:rPr>
                <a:t>Akhmad Ali Sajidin | 21120116130037</a:t>
              </a:r>
              <a:endParaRPr lang="id-ID" sz="1400">
                <a:latin typeface="Rubik Medium" pitchFamily="2" charset="-79"/>
                <a:cs typeface="Rubik Medium" pitchFamily="2" charset="-79"/>
              </a:endParaRPr>
            </a:p>
          </p:txBody>
        </p:sp>
        <p:sp>
          <p:nvSpPr>
            <p:cNvPr id="9" name="TextBox 8">
              <a:extLst>
                <a:ext uri="{FF2B5EF4-FFF2-40B4-BE49-F238E27FC236}">
                  <a16:creationId xmlns:a16="http://schemas.microsoft.com/office/drawing/2014/main" id="{18E420C8-5E54-7767-33F2-8B8A9D85C77B}"/>
                </a:ext>
              </a:extLst>
            </p:cNvPr>
            <p:cNvSpPr txBox="1"/>
            <p:nvPr/>
          </p:nvSpPr>
          <p:spPr>
            <a:xfrm>
              <a:off x="848497" y="4734772"/>
              <a:ext cx="6157784" cy="523220"/>
            </a:xfrm>
            <a:prstGeom prst="rect">
              <a:avLst/>
            </a:prstGeom>
            <a:noFill/>
          </p:spPr>
          <p:txBody>
            <a:bodyPr wrap="square">
              <a:spAutoFit/>
            </a:bodyPr>
            <a:lstStyle/>
            <a:p>
              <a:r>
                <a:rPr lang="en-US" sz="1400" err="1">
                  <a:latin typeface="Rubik Medium" pitchFamily="2" charset="-79"/>
                  <a:cs typeface="Rubik Medium" pitchFamily="2" charset="-79"/>
                </a:rPr>
                <a:t>Dosen</a:t>
              </a:r>
              <a:r>
                <a:rPr lang="en-US" sz="1400">
                  <a:latin typeface="Rubik Medium" pitchFamily="2" charset="-79"/>
                  <a:cs typeface="Rubik Medium" pitchFamily="2" charset="-79"/>
                </a:rPr>
                <a:t> </a:t>
              </a:r>
              <a:r>
                <a:rPr lang="en-US" sz="1400" err="1">
                  <a:latin typeface="Rubik Medium" pitchFamily="2" charset="-79"/>
                  <a:cs typeface="Rubik Medium" pitchFamily="2" charset="-79"/>
                </a:rPr>
                <a:t>Pembimbing</a:t>
              </a:r>
              <a:r>
                <a:rPr lang="en-US" sz="1400">
                  <a:latin typeface="Rubik Medium" pitchFamily="2" charset="-79"/>
                  <a:cs typeface="Rubik Medium" pitchFamily="2" charset="-79"/>
                </a:rPr>
                <a:t>:</a:t>
              </a:r>
            </a:p>
            <a:p>
              <a:r>
                <a:rPr lang="id-ID" sz="1400">
                  <a:latin typeface="Rubik Medium" pitchFamily="2" charset="-79"/>
                  <a:cs typeface="Rubik Medium" pitchFamily="2" charset="-79"/>
                </a:rPr>
                <a:t>Ike Pertiwi Windasari, S.T., M.T.</a:t>
              </a:r>
              <a:r>
                <a:rPr lang="en-US" sz="1400">
                  <a:latin typeface="Rubik Medium" pitchFamily="2" charset="-79"/>
                  <a:cs typeface="Rubik Medium" pitchFamily="2" charset="-79"/>
                </a:rPr>
                <a:t>		| 	  </a:t>
              </a:r>
              <a:r>
                <a:rPr lang="it-IT" sz="1400">
                  <a:latin typeface="Rubik Medium" pitchFamily="2" charset="-79"/>
                  <a:cs typeface="Rubik Medium" pitchFamily="2" charset="-79"/>
                </a:rPr>
                <a:t>Dania Eridani S.T., M.Eng. </a:t>
              </a:r>
              <a:endParaRPr lang="id-ID" sz="1400">
                <a:latin typeface="Rubik Medium" pitchFamily="2" charset="-79"/>
                <a:cs typeface="Rubik Medium" pitchFamily="2" charset="-79"/>
              </a:endParaRPr>
            </a:p>
          </p:txBody>
        </p:sp>
      </p:grpSp>
      <p:sp>
        <p:nvSpPr>
          <p:cNvPr id="10" name="TextBox 9">
            <a:extLst>
              <a:ext uri="{FF2B5EF4-FFF2-40B4-BE49-F238E27FC236}">
                <a16:creationId xmlns:a16="http://schemas.microsoft.com/office/drawing/2014/main" id="{450F45D4-7118-B29C-3E13-B10795FC7A1F}"/>
              </a:ext>
            </a:extLst>
          </p:cNvPr>
          <p:cNvSpPr txBox="1"/>
          <p:nvPr/>
        </p:nvSpPr>
        <p:spPr>
          <a:xfrm>
            <a:off x="848497" y="6109449"/>
            <a:ext cx="3278462" cy="307777"/>
          </a:xfrm>
          <a:prstGeom prst="rect">
            <a:avLst/>
          </a:prstGeom>
          <a:noFill/>
        </p:spPr>
        <p:txBody>
          <a:bodyPr wrap="none" rtlCol="0">
            <a:spAutoFit/>
          </a:bodyPr>
          <a:lstStyle/>
          <a:p>
            <a:r>
              <a:rPr lang="en-US" sz="1400">
                <a:latin typeface="Rubik Medium" pitchFamily="2" charset="-79"/>
                <a:cs typeface="Rubik Medium" pitchFamily="2" charset="-79"/>
              </a:rPr>
              <a:t>Hari, XX Mei 2023 | Microsoft Teams</a:t>
            </a:r>
            <a:endParaRPr lang="id-ID" sz="1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E6EDD492-7004-57FB-BCBB-4F64391BF5DC}"/>
              </a:ext>
            </a:extLst>
          </p:cNvPr>
          <p:cNvSpPr>
            <a:spLocks noGrp="1"/>
          </p:cNvSpPr>
          <p:nvPr>
            <p:ph type="sldNum" sz="quarter" idx="4"/>
          </p:nvPr>
        </p:nvSpPr>
        <p:spPr/>
        <p:txBody>
          <a:bodyPr/>
          <a:lstStyle/>
          <a:p>
            <a:fld id="{48F63A3B-78C7-47BE-AE5E-E10140E04643}" type="slidenum">
              <a:rPr lang="en-US" smtClean="0">
                <a:solidFill>
                  <a:srgbClr val="7030A0"/>
                </a:solidFill>
              </a:rPr>
              <a:pPr/>
              <a:t>1</a:t>
            </a:fld>
            <a:r>
              <a:rPr lang="en-US">
                <a:solidFill>
                  <a:schemeClr val="bg2">
                    <a:lumMod val="90000"/>
                  </a:schemeClr>
                </a:solidFill>
              </a:rPr>
              <a:t>/36</a:t>
            </a:r>
          </a:p>
        </p:txBody>
      </p:sp>
    </p:spTree>
    <p:extLst>
      <p:ext uri="{BB962C8B-B14F-4D97-AF65-F5344CB8AC3E}">
        <p14:creationId xmlns:p14="http://schemas.microsoft.com/office/powerpoint/2010/main" val="351305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6" y="744424"/>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VIKOR</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626486" y="1256651"/>
            <a:ext cx="11199435" cy="738664"/>
          </a:xfrm>
          <a:prstGeom prst="rect">
            <a:avLst/>
          </a:prstGeom>
          <a:noFill/>
        </p:spPr>
        <p:txBody>
          <a:bodyPr wrap="square" rtlCol="0">
            <a:spAutoFit/>
          </a:bodyPr>
          <a:lstStyle/>
          <a:p>
            <a:pPr marL="266700" indent="4763" algn="just">
              <a:spcAft>
                <a:spcPts val="800"/>
              </a:spcAft>
            </a:pPr>
            <a:r>
              <a:rPr lang="en-US" sz="1400" err="1">
                <a:latin typeface="Rubik" pitchFamily="2" charset="-79"/>
                <a:cs typeface="Rubik" pitchFamily="2" charset="-79"/>
              </a:rPr>
              <a:t>Metode</a:t>
            </a:r>
            <a:r>
              <a:rPr lang="en-US" sz="1400">
                <a:latin typeface="Rubik" pitchFamily="2" charset="-79"/>
                <a:cs typeface="Rubik" pitchFamily="2" charset="-79"/>
              </a:rPr>
              <a:t> VIKOR </a:t>
            </a:r>
            <a:r>
              <a:rPr lang="en-US" sz="1400" err="1">
                <a:latin typeface="Rubik" pitchFamily="2" charset="-79"/>
                <a:cs typeface="Rubik" pitchFamily="2" charset="-79"/>
              </a:rPr>
              <a:t>atau</a:t>
            </a:r>
            <a:r>
              <a:rPr lang="en-US" sz="1400">
                <a:latin typeface="Rubik" pitchFamily="2" charset="-79"/>
                <a:cs typeface="Rubik" pitchFamily="2" charset="-79"/>
              </a:rPr>
              <a:t> </a:t>
            </a:r>
            <a:r>
              <a:rPr lang="en-US" sz="1400" i="1" err="1">
                <a:latin typeface="Rubik" pitchFamily="2" charset="-79"/>
                <a:cs typeface="Rubik" pitchFamily="2" charset="-79"/>
              </a:rPr>
              <a:t>Višekriterijumsko</a:t>
            </a:r>
            <a:r>
              <a:rPr lang="en-US" sz="1400" i="1">
                <a:latin typeface="Rubik" pitchFamily="2" charset="-79"/>
                <a:cs typeface="Rubik" pitchFamily="2" charset="-79"/>
              </a:rPr>
              <a:t> </a:t>
            </a:r>
            <a:r>
              <a:rPr lang="en-US" sz="1400" i="1" err="1">
                <a:latin typeface="Rubik" pitchFamily="2" charset="-79"/>
                <a:cs typeface="Rubik" pitchFamily="2" charset="-79"/>
              </a:rPr>
              <a:t>Kompromisno</a:t>
            </a:r>
            <a:r>
              <a:rPr lang="en-US" sz="1400" i="1">
                <a:latin typeface="Rubik" pitchFamily="2" charset="-79"/>
                <a:cs typeface="Rubik" pitchFamily="2" charset="-79"/>
              </a:rPr>
              <a:t> </a:t>
            </a:r>
            <a:r>
              <a:rPr lang="en-US" sz="1400" i="1" err="1">
                <a:latin typeface="Rubik" pitchFamily="2" charset="-79"/>
                <a:cs typeface="Rubik" pitchFamily="2" charset="-79"/>
              </a:rPr>
              <a:t>Rangiranje</a:t>
            </a:r>
            <a:r>
              <a:rPr lang="en-US" sz="1400">
                <a:latin typeface="Rubik" pitchFamily="2" charset="-79"/>
                <a:cs typeface="Rubik" pitchFamily="2" charset="-79"/>
              </a:rPr>
              <a:t> </a:t>
            </a:r>
            <a:r>
              <a:rPr lang="en-US" sz="1400" err="1">
                <a:latin typeface="Rubik" pitchFamily="2" charset="-79"/>
                <a:cs typeface="Rubik" pitchFamily="2" charset="-79"/>
              </a:rPr>
              <a:t>dalam</a:t>
            </a:r>
            <a:r>
              <a:rPr lang="en-US" sz="1400">
                <a:latin typeface="Rubik" pitchFamily="2" charset="-79"/>
                <a:cs typeface="Rubik" pitchFamily="2" charset="-79"/>
              </a:rPr>
              <a:t> </a:t>
            </a:r>
            <a:r>
              <a:rPr lang="en-US" sz="1400" err="1">
                <a:latin typeface="Rubik" pitchFamily="2" charset="-79"/>
                <a:cs typeface="Rubik" pitchFamily="2" charset="-79"/>
              </a:rPr>
              <a:t>bahasa</a:t>
            </a:r>
            <a:r>
              <a:rPr lang="en-US" sz="1400">
                <a:latin typeface="Rubik" pitchFamily="2" charset="-79"/>
                <a:cs typeface="Rubik" pitchFamily="2" charset="-79"/>
              </a:rPr>
              <a:t> Serbia yang berarti “perangkingan </a:t>
            </a:r>
            <a:r>
              <a:rPr lang="en-US" sz="1400" err="1">
                <a:latin typeface="Rubik" pitchFamily="2" charset="-79"/>
                <a:cs typeface="Rubik" pitchFamily="2" charset="-79"/>
              </a:rPr>
              <a:t>kompromis</a:t>
            </a:r>
            <a:r>
              <a:rPr lang="en-US" sz="1400">
                <a:latin typeface="Rubik" pitchFamily="2" charset="-79"/>
                <a:cs typeface="Rubik" pitchFamily="2" charset="-79"/>
              </a:rPr>
              <a:t> multi-</a:t>
            </a:r>
            <a:r>
              <a:rPr lang="en-US" sz="1400" err="1">
                <a:latin typeface="Rubik" pitchFamily="2" charset="-79"/>
                <a:cs typeface="Rubik" pitchFamily="2" charset="-79"/>
              </a:rPr>
              <a:t>kriteria</a:t>
            </a:r>
            <a:r>
              <a:rPr lang="en-US" sz="1400">
                <a:latin typeface="Rubik" pitchFamily="2" charset="-79"/>
                <a:cs typeface="Rubik" pitchFamily="2" charset="-79"/>
              </a:rPr>
              <a:t>” </a:t>
            </a:r>
            <a:r>
              <a:rPr lang="sv-SE" sz="1400">
                <a:latin typeface="Rubik" pitchFamily="2" charset="-79"/>
                <a:cs typeface="Rubik" pitchFamily="2" charset="-79"/>
              </a:rPr>
              <a:t>merupakan metode </a:t>
            </a:r>
            <a:r>
              <a:rPr lang="sv-SE" sz="1400" i="1">
                <a:latin typeface="Rubik" pitchFamily="2" charset="-79"/>
                <a:cs typeface="Rubik" pitchFamily="2" charset="-79"/>
              </a:rPr>
              <a:t>Multi-Criteria Decision Making</a:t>
            </a:r>
            <a:r>
              <a:rPr lang="sv-SE" sz="1400">
                <a:latin typeface="Rubik" pitchFamily="2" charset="-79"/>
                <a:cs typeface="Rubik" pitchFamily="2" charset="-79"/>
              </a:rPr>
              <a:t> (MCDM) yang mampu mengatasi kriteria yang bertentangan dalam melakukan proses perangkingan [3].</a:t>
            </a:r>
            <a:endParaRPr lang="en-US" sz="1400">
              <a:latin typeface="Rubik" pitchFamily="2" charset="-79"/>
              <a:cs typeface="Rubik" pitchFamily="2" charset="-79"/>
            </a:endParaRPr>
          </a:p>
        </p:txBody>
      </p:sp>
      <p:sp>
        <p:nvSpPr>
          <p:cNvPr id="2" name="TextBox 1">
            <a:extLst>
              <a:ext uri="{FF2B5EF4-FFF2-40B4-BE49-F238E27FC236}">
                <a16:creationId xmlns:a16="http://schemas.microsoft.com/office/drawing/2014/main" id="{54E0699D-E5CD-8661-15CB-0AB7241F2606}"/>
              </a:ext>
            </a:extLst>
          </p:cNvPr>
          <p:cNvSpPr txBox="1"/>
          <p:nvPr/>
        </p:nvSpPr>
        <p:spPr>
          <a:xfrm>
            <a:off x="947738" y="2626354"/>
            <a:ext cx="9505950" cy="369332"/>
          </a:xfrm>
          <a:prstGeom prst="rect">
            <a:avLst/>
          </a:prstGeom>
          <a:noFill/>
        </p:spPr>
        <p:txBody>
          <a:bodyPr wrap="square" rtlCol="0">
            <a:spAutoFit/>
          </a:bodyPr>
          <a:lstStyle/>
          <a:p>
            <a:pPr marL="171450" indent="-457200">
              <a:spcAft>
                <a:spcPts val="800"/>
              </a:spcAft>
              <a:buFont typeface="+mj-lt"/>
              <a:buAutoNum type="arabicPeriod"/>
            </a:pPr>
            <a:r>
              <a:rPr lang="en-US">
                <a:latin typeface="Rubik Medium" pitchFamily="2" charset="-79"/>
                <a:cs typeface="Rubik Medium" pitchFamily="2" charset="-79"/>
              </a:rPr>
              <a:t>Menyusun </a:t>
            </a:r>
            <a:r>
              <a:rPr lang="en-US" err="1">
                <a:latin typeface="Rubik Medium" pitchFamily="2" charset="-79"/>
                <a:cs typeface="Rubik Medium" pitchFamily="2" charset="-79"/>
              </a:rPr>
              <a:t>Matriks</a:t>
            </a:r>
            <a:r>
              <a:rPr lang="en-US">
                <a:latin typeface="Rubik Medium" pitchFamily="2" charset="-79"/>
                <a:cs typeface="Rubik Medium" pitchFamily="2" charset="-79"/>
              </a:rPr>
              <a:t> Keputusan (F)</a:t>
            </a:r>
          </a:p>
        </p:txBody>
      </p:sp>
      <p:sp>
        <p:nvSpPr>
          <p:cNvPr id="12" name="TextBox 11">
            <a:extLst>
              <a:ext uri="{FF2B5EF4-FFF2-40B4-BE49-F238E27FC236}">
                <a16:creationId xmlns:a16="http://schemas.microsoft.com/office/drawing/2014/main" id="{67CEE8E4-8784-299D-93E4-C744FA7889AE}"/>
              </a:ext>
            </a:extLst>
          </p:cNvPr>
          <p:cNvSpPr txBox="1"/>
          <p:nvPr/>
        </p:nvSpPr>
        <p:spPr>
          <a:xfrm>
            <a:off x="626487" y="2134782"/>
            <a:ext cx="9505950" cy="461665"/>
          </a:xfrm>
          <a:prstGeom prst="rect">
            <a:avLst/>
          </a:prstGeom>
          <a:noFill/>
        </p:spPr>
        <p:txBody>
          <a:bodyPr wrap="square" rtlCol="0">
            <a:spAutoFit/>
          </a:bodyPr>
          <a:lstStyle/>
          <a:p>
            <a:pPr indent="271463">
              <a:spcAft>
                <a:spcPts val="800"/>
              </a:spcAft>
            </a:pPr>
            <a:r>
              <a:rPr lang="en-US" err="1">
                <a:latin typeface="Rubik Medium" pitchFamily="2" charset="-79"/>
                <a:cs typeface="Rubik Medium" pitchFamily="2" charset="-79"/>
              </a:rPr>
              <a:t>Tahap-tahap</a:t>
            </a:r>
            <a:r>
              <a:rPr lang="en-US">
                <a:latin typeface="Rubik Medium" pitchFamily="2" charset="-79"/>
                <a:cs typeface="Rubik Medium" pitchFamily="2" charset="-79"/>
              </a:rPr>
              <a:t> </a:t>
            </a:r>
            <a:r>
              <a:rPr lang="en-US" err="1">
                <a:latin typeface="Rubik Medium" pitchFamily="2" charset="-79"/>
                <a:cs typeface="Rubik Medium" pitchFamily="2" charset="-79"/>
              </a:rPr>
              <a:t>Metode</a:t>
            </a:r>
            <a:r>
              <a:rPr lang="en-US">
                <a:latin typeface="Rubik Medium" pitchFamily="2" charset="-79"/>
                <a:cs typeface="Rubik Medium" pitchFamily="2" charset="-79"/>
              </a:rPr>
              <a:t> VIKOR</a:t>
            </a:r>
            <a:r>
              <a:rPr lang="en-US" sz="2400">
                <a:latin typeface="Rubik Medium" pitchFamily="2" charset="-79"/>
                <a:cs typeface="Rubik Medium" pitchFamily="2" charset="-79"/>
              </a:rPr>
              <a:t>:</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F699C9E-9792-9150-CB58-6AFC9B9CA46D}"/>
                  </a:ext>
                </a:extLst>
              </p:cNvPr>
              <p:cNvSpPr txBox="1"/>
              <p:nvPr/>
            </p:nvSpPr>
            <p:spPr>
              <a:xfrm>
                <a:off x="5474911" y="5214369"/>
                <a:ext cx="1689178" cy="982448"/>
              </a:xfrm>
              <a:prstGeom prst="rect">
                <a:avLst/>
              </a:prstGeom>
              <a:noFill/>
            </p:spPr>
            <p:txBody>
              <a:bodyPr wrap="square" rtlCol="0">
                <a:spAutoFit/>
              </a:bodyPr>
              <a:lstStyle/>
              <a:p>
                <a:pPr indent="271463">
                  <a:spcAft>
                    <a:spcPts val="800"/>
                  </a:spcAft>
                </a:pPr>
                <a14:m>
                  <m:oMathPara xmlns:m="http://schemas.openxmlformats.org/officeDocument/2006/math">
                    <m:oMathParaPr>
                      <m:jc m:val="left"/>
                    </m:oMathParaPr>
                    <m:oMath xmlns:m="http://schemas.openxmlformats.org/officeDocument/2006/math">
                      <m:nary>
                        <m:naryPr>
                          <m:chr m:val="∑"/>
                          <m:grow m:val="on"/>
                          <m:ctrlPr>
                            <a:rPr lang="id-ID" i="1" smtClean="0">
                              <a:effectLst/>
                              <a:latin typeface="Cambria Math" panose="02040503050406030204" pitchFamily="18" charset="0"/>
                            </a:rPr>
                          </m:ctrlPr>
                        </m:naryPr>
                        <m:sub>
                          <m:r>
                            <a:rPr lang="id-ID" sz="1800" i="1">
                              <a:effectLst/>
                              <a:latin typeface="Cambria Math" panose="02040503050406030204" pitchFamily="18" charset="0"/>
                              <a:ea typeface="SimSun" panose="02010600030101010101" pitchFamily="2" charset="-122"/>
                              <a:cs typeface="Times New Roman" panose="02020603050405020304" pitchFamily="18" charset="0"/>
                            </a:rPr>
                            <m:t>𝑗</m:t>
                          </m:r>
                          <m:r>
                            <a:rPr lang="id-ID"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id-ID" sz="18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id-ID" i="1">
                                  <a:effectLst/>
                                  <a:latin typeface="Cambria Math" panose="02040503050406030204" pitchFamily="18" charset="0"/>
                                </a:rPr>
                              </m:ctrlPr>
                            </m:sSubPr>
                            <m:e>
                              <m:r>
                                <a:rPr lang="id-ID" sz="1800" i="1">
                                  <a:effectLst/>
                                  <a:latin typeface="Cambria Math" panose="02040503050406030204" pitchFamily="18" charset="0"/>
                                  <a:ea typeface="SimSun" panose="02010600030101010101" pitchFamily="2" charset="-122"/>
                                  <a:cs typeface="Times New Roman" panose="02020603050405020304" pitchFamily="18" charset="0"/>
                                </a:rPr>
                                <m:t>𝑊</m:t>
                              </m:r>
                            </m:e>
                            <m:sub>
                              <m:r>
                                <a:rPr lang="id-ID" sz="18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id-ID" sz="1800" i="1">
                          <a:effectLst/>
                          <a:latin typeface="Cambria Math" panose="02040503050406030204" pitchFamily="18" charset="0"/>
                          <a:ea typeface="SimSun" panose="02010600030101010101" pitchFamily="2" charset="-122"/>
                          <a:cs typeface="Times New Roman" panose="02020603050405020304" pitchFamily="18" charset="0"/>
                        </a:rPr>
                        <m:t>=1 </m:t>
                      </m:r>
                    </m:oMath>
                  </m:oMathPara>
                </a14:m>
                <a:endParaRPr lang="en-US">
                  <a:latin typeface="Rubik" pitchFamily="2" charset="-79"/>
                  <a:cs typeface="Rubik" pitchFamily="2" charset="-79"/>
                </a:endParaRPr>
              </a:p>
            </p:txBody>
          </p:sp>
        </mc:Choice>
        <mc:Fallback xmlns="">
          <p:sp>
            <p:nvSpPr>
              <p:cNvPr id="13" name="TextBox 12">
                <a:extLst>
                  <a:ext uri="{FF2B5EF4-FFF2-40B4-BE49-F238E27FC236}">
                    <a16:creationId xmlns:a16="http://schemas.microsoft.com/office/drawing/2014/main" id="{EF699C9E-9792-9150-CB58-6AFC9B9CA46D}"/>
                  </a:ext>
                </a:extLst>
              </p:cNvPr>
              <p:cNvSpPr txBox="1">
                <a:spLocks noRot="1" noChangeAspect="1" noMove="1" noResize="1" noEditPoints="1" noAdjustHandles="1" noChangeArrowheads="1" noChangeShapeType="1" noTextEdit="1"/>
              </p:cNvSpPr>
              <p:nvPr/>
            </p:nvSpPr>
            <p:spPr>
              <a:xfrm>
                <a:off x="5474911" y="5214369"/>
                <a:ext cx="1689178" cy="982448"/>
              </a:xfrm>
              <a:prstGeom prst="rect">
                <a:avLst/>
              </a:prstGeom>
              <a:blipFill>
                <a:blip r:embed="rId3"/>
                <a:stretch>
                  <a:fillRect/>
                </a:stretch>
              </a:blipFill>
            </p:spPr>
            <p:txBody>
              <a:bodyPr/>
              <a:lstStyle/>
              <a:p>
                <a:r>
                  <a:rPr lang="id-ID">
                    <a:noFill/>
                  </a:rPr>
                  <a:t> </a:t>
                </a:r>
              </a:p>
            </p:txBody>
          </p:sp>
        </mc:Fallback>
      </mc:AlternateContent>
      <p:sp>
        <p:nvSpPr>
          <p:cNvPr id="14" name="TextBox 13">
            <a:extLst>
              <a:ext uri="{FF2B5EF4-FFF2-40B4-BE49-F238E27FC236}">
                <a16:creationId xmlns:a16="http://schemas.microsoft.com/office/drawing/2014/main" id="{E7BD076B-1DB7-C88F-4D6D-5FB7D98C0BDB}"/>
              </a:ext>
            </a:extLst>
          </p:cNvPr>
          <p:cNvSpPr txBox="1"/>
          <p:nvPr/>
        </p:nvSpPr>
        <p:spPr>
          <a:xfrm>
            <a:off x="947738" y="4759575"/>
            <a:ext cx="9505950" cy="369332"/>
          </a:xfrm>
          <a:prstGeom prst="rect">
            <a:avLst/>
          </a:prstGeom>
          <a:noFill/>
        </p:spPr>
        <p:txBody>
          <a:bodyPr wrap="square" rtlCol="0">
            <a:spAutoFit/>
          </a:bodyPr>
          <a:lstStyle/>
          <a:p>
            <a:pPr marL="171450" indent="-457200">
              <a:spcAft>
                <a:spcPts val="800"/>
              </a:spcAft>
              <a:buFont typeface="+mj-lt"/>
              <a:buAutoNum type="arabicPeriod" startAt="2"/>
            </a:pPr>
            <a:r>
              <a:rPr lang="en-US" err="1">
                <a:latin typeface="Rubik Medium" pitchFamily="2" charset="-79"/>
                <a:cs typeface="Rubik Medium" pitchFamily="2" charset="-79"/>
              </a:rPr>
              <a:t>Menentukan</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a:t>
            </a:r>
            <a:r>
              <a:rPr lang="en-US" err="1">
                <a:latin typeface="Rubik Medium" pitchFamily="2" charset="-79"/>
                <a:cs typeface="Rubik Medium" pitchFamily="2" charset="-79"/>
              </a:rPr>
              <a:t>Kriteria</a:t>
            </a:r>
            <a:r>
              <a:rPr lang="en-US">
                <a:latin typeface="Rubik Medium" pitchFamily="2" charset="-79"/>
                <a:cs typeface="Rubik Medium" pitchFamily="2" charset="-79"/>
              </a:rPr>
              <a:t> (W)</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489F0A0-EB59-8508-FB88-828D02BFFC85}"/>
                  </a:ext>
                </a:extLst>
              </p:cNvPr>
              <p:cNvSpPr txBox="1"/>
              <p:nvPr/>
            </p:nvSpPr>
            <p:spPr>
              <a:xfrm>
                <a:off x="4012081" y="3131833"/>
                <a:ext cx="3553097" cy="14745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d-ID" i="1" smtClean="0">
                          <a:latin typeface="Cambria Math" panose="02040503050406030204" pitchFamily="18" charset="0"/>
                        </a:rPr>
                        <m:t>𝐹</m:t>
                      </m:r>
                      <m:r>
                        <a:rPr lang="id-ID" i="0">
                          <a:latin typeface="Cambria Math" panose="02040503050406030204" pitchFamily="18" charset="0"/>
                        </a:rPr>
                        <m:t> =</m:t>
                      </m:r>
                      <m:m>
                        <m:mPr>
                          <m:plcHide m:val="on"/>
                          <m:mcs>
                            <m:mc>
                              <m:mcPr>
                                <m:count m:val="1"/>
                                <m:mcJc m:val="center"/>
                              </m:mcPr>
                            </m:mc>
                          </m:mcs>
                          <m:ctrlPr>
                            <a:rPr lang="id-ID" i="1">
                              <a:solidFill>
                                <a:srgbClr val="836967"/>
                              </a:solidFill>
                              <a:latin typeface="Cambria Math" panose="02040503050406030204" pitchFamily="18" charset="0"/>
                            </a:rPr>
                          </m:ctrlPr>
                        </m:mPr>
                        <m:mr>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0">
                                    <a:latin typeface="Cambria Math" panose="02040503050406030204" pitchFamily="18" charset="0"/>
                                  </a:rPr>
                                  <m:t>1</m:t>
                                </m:r>
                              </m:sub>
                            </m:sSub>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0">
                                    <a:latin typeface="Cambria Math" panose="02040503050406030204" pitchFamily="18" charset="0"/>
                                  </a:rPr>
                                  <m:t>2</m:t>
                                </m:r>
                              </m:sub>
                            </m:sSub>
                          </m:e>
                        </m:mr>
                        <m:mr>
                          <m:e>
                            <m:r>
                              <a:rPr lang="id-ID" i="0">
                                <a:latin typeface="Cambria Math" panose="02040503050406030204" pitchFamily="18" charset="0"/>
                              </a:rPr>
                              <m:t>⋮</m:t>
                            </m:r>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1">
                                    <a:latin typeface="Cambria Math" panose="02040503050406030204" pitchFamily="18" charset="0"/>
                                  </a:rPr>
                                  <m:t>𝑖</m:t>
                                </m:r>
                              </m:sub>
                            </m:sSub>
                          </m:e>
                        </m:mr>
                      </m:m>
                      <m:r>
                        <a:rPr lang="id-ID" i="0">
                          <a:latin typeface="Cambria Math" panose="02040503050406030204" pitchFamily="18" charset="0"/>
                        </a:rPr>
                        <m:t> </m:t>
                      </m:r>
                      <m:d>
                        <m:dPr>
                          <m:ctrlPr>
                            <a:rPr lang="id-ID" i="1" smtClean="0">
                              <a:solidFill>
                                <a:schemeClr val="tx1"/>
                              </a:solidFill>
                              <a:latin typeface="Cambria Math" panose="02040503050406030204" pitchFamily="18" charset="0"/>
                            </a:rPr>
                          </m:ctrlPr>
                        </m:dPr>
                        <m:e>
                          <m:m>
                            <m:mPr>
                              <m:plcHide m:val="on"/>
                              <m:mcs>
                                <m:mc>
                                  <m:mcPr>
                                    <m:count m:val="4"/>
                                    <m:mcJc m:val="center"/>
                                  </m:mcPr>
                                </m:mc>
                              </m:mcs>
                              <m:ctrlPr>
                                <a:rPr lang="id-ID" i="1">
                                  <a:solidFill>
                                    <a:schemeClr val="tx1"/>
                                  </a:solidFill>
                                  <a:latin typeface="Cambria Math" panose="02040503050406030204" pitchFamily="18" charset="0"/>
                                </a:rPr>
                              </m:ctrlPr>
                            </m:mP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m:t>
                                    </m:r>
                                    <m:r>
                                      <a:rPr lang="id-ID" i="0">
                                        <a:solidFill>
                                          <a:schemeClr val="tx1"/>
                                        </a:solidFill>
                                        <a:latin typeface="Cambria Math" panose="02040503050406030204" pitchFamily="18" charset="0"/>
                                      </a:rPr>
                                      <m:t>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m:t>
                                    </m:r>
                                    <m:r>
                                      <a:rPr lang="id-ID" i="0">
                                        <a:solidFill>
                                          <a:schemeClr val="tx1"/>
                                        </a:solidFill>
                                        <a:latin typeface="Cambria Math" panose="02040503050406030204" pitchFamily="18" charset="0"/>
                                      </a:rPr>
                                      <m:t>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𝑥𝑗</m:t>
                                    </m:r>
                                  </m:sub>
                                </m:sSub>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m:t>
                                    </m:r>
                                    <m:r>
                                      <a:rPr lang="id-ID" i="1">
                                        <a:solidFill>
                                          <a:schemeClr val="tx1"/>
                                        </a:solidFill>
                                        <a:latin typeface="Cambria Math" panose="02040503050406030204" pitchFamily="18" charset="0"/>
                                      </a:rPr>
                                      <m:t>𝑗</m:t>
                                    </m:r>
                                  </m:sub>
                                </m:sSub>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m:t>
                                    </m:r>
                                    <m:r>
                                      <a:rPr lang="id-ID" i="1">
                                        <a:solidFill>
                                          <a:schemeClr val="tx1"/>
                                        </a:solidFill>
                                        <a:latin typeface="Cambria Math" panose="02040503050406030204" pitchFamily="18" charset="0"/>
                                      </a:rPr>
                                      <m:t>𝑗</m:t>
                                    </m:r>
                                  </m:sub>
                                </m:sSub>
                              </m:e>
                            </m:mr>
                            <m:mr>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m:t>
                                    </m:r>
                                    <m:r>
                                      <a:rPr lang="id-ID" i="0">
                                        <a:solidFill>
                                          <a:schemeClr val="tx1"/>
                                        </a:solidFill>
                                        <a:latin typeface="Cambria Math" panose="02040503050406030204" pitchFamily="18" charset="0"/>
                                      </a:rPr>
                                      <m:t>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m:t>
                                    </m:r>
                                    <m:r>
                                      <a:rPr lang="id-ID" i="0">
                                        <a:solidFill>
                                          <a:schemeClr val="tx1"/>
                                        </a:solidFill>
                                        <a:latin typeface="Cambria Math" panose="02040503050406030204" pitchFamily="18" charset="0"/>
                                      </a:rPr>
                                      <m:t>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𝑖𝑗</m:t>
                                    </m:r>
                                  </m:sub>
                                </m:sSub>
                              </m:e>
                            </m:mr>
                          </m:m>
                        </m:e>
                      </m:d>
                      <m:r>
                        <a:rPr lang="id-ID" i="0">
                          <a:solidFill>
                            <a:schemeClr val="tx1"/>
                          </a:solidFill>
                          <a:latin typeface="Cambria Math" panose="02040503050406030204" pitchFamily="18" charset="0"/>
                        </a:rPr>
                        <m:t> </m:t>
                      </m:r>
                    </m:oMath>
                  </m:oMathPara>
                </a14:m>
                <a:endParaRPr lang="id-ID"/>
              </a:p>
            </p:txBody>
          </p:sp>
        </mc:Choice>
        <mc:Fallback xmlns="">
          <p:sp>
            <p:nvSpPr>
              <p:cNvPr id="16" name="TextBox 15">
                <a:extLst>
                  <a:ext uri="{FF2B5EF4-FFF2-40B4-BE49-F238E27FC236}">
                    <a16:creationId xmlns:a16="http://schemas.microsoft.com/office/drawing/2014/main" id="{2489F0A0-EB59-8508-FB88-828D02BFFC85}"/>
                  </a:ext>
                </a:extLst>
              </p:cNvPr>
              <p:cNvSpPr txBox="1">
                <a:spLocks noRot="1" noChangeAspect="1" noMove="1" noResize="1" noEditPoints="1" noAdjustHandles="1" noChangeArrowheads="1" noChangeShapeType="1" noTextEdit="1"/>
              </p:cNvSpPr>
              <p:nvPr/>
            </p:nvSpPr>
            <p:spPr>
              <a:xfrm>
                <a:off x="4012081" y="3131833"/>
                <a:ext cx="3553097" cy="1474506"/>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151F508-04D8-14C0-EB3E-33B3F2FB3BAF}"/>
                  </a:ext>
                </a:extLst>
              </p:cNvPr>
              <p:cNvSpPr txBox="1"/>
              <p:nvPr/>
            </p:nvSpPr>
            <p:spPr>
              <a:xfrm>
                <a:off x="7885632" y="3134643"/>
                <a:ext cx="3693919" cy="1603901"/>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180340"/>
                <a14:m>
                  <m:oMath xmlns:m="http://schemas.openxmlformats.org/officeDocument/2006/math">
                    <m:r>
                      <m:rPr>
                        <m:sty m:val="p"/>
                      </m:rPr>
                      <a:rPr lang="id-ID" sz="1200" i="0" smtClean="0">
                        <a:latin typeface="Cambria Math" panose="02040503050406030204" pitchFamily="18" charset="0"/>
                      </a:rPr>
                      <m:t>F</m:t>
                    </m:r>
                  </m:oMath>
                </a14:m>
                <a:r>
                  <a:rPr lang="id-ID" sz="1200">
                    <a:latin typeface="Rubik" pitchFamily="2" charset="-79"/>
                    <a:cs typeface="Rubik" pitchFamily="2" charset="-79"/>
                  </a:rPr>
                  <a:t>	= Matriks keputusan</a:t>
                </a: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A</m:t>
                        </m:r>
                      </m:e>
                      <m:sub>
                        <m:r>
                          <m:rPr>
                            <m:sty m:val="p"/>
                          </m:rPr>
                          <a:rPr lang="id-ID" sz="1200" i="0" smtClean="0">
                            <a:latin typeface="Cambria Math" panose="02040503050406030204" pitchFamily="18" charset="0"/>
                          </a:rPr>
                          <m:t>i</m:t>
                        </m:r>
                      </m:sub>
                    </m:sSub>
                  </m:oMath>
                </a14:m>
                <a:r>
                  <a:rPr lang="id-ID" sz="1200">
                    <a:latin typeface="Rubik" pitchFamily="2" charset="-79"/>
                    <a:cs typeface="Rubik" pitchFamily="2" charset="-79"/>
                  </a:rPr>
                  <a:t>	= Alternatif ke - </a:t>
                </a:r>
                <a14:m>
                  <m:oMath xmlns:m="http://schemas.openxmlformats.org/officeDocument/2006/math">
                    <m:r>
                      <m:rPr>
                        <m:sty m:val="p"/>
                      </m:rPr>
                      <a:rPr lang="id-ID" sz="1200" i="0" smtClean="0">
                        <a:latin typeface="Cambria Math" panose="02040503050406030204" pitchFamily="18" charset="0"/>
                      </a:rPr>
                      <m:t>i</m:t>
                    </m:r>
                  </m:oMath>
                </a14:m>
                <a:endParaRPr lang="id-ID" sz="1200">
                  <a:latin typeface="Rubik" pitchFamily="2" charset="-79"/>
                  <a:cs typeface="Rubik" pitchFamily="2" charset="-79"/>
                </a:endParaRP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C</m:t>
                        </m:r>
                      </m:e>
                      <m:sub>
                        <m:r>
                          <m:rPr>
                            <m:sty m:val="p"/>
                          </m:rPr>
                          <a:rPr lang="id-ID" sz="1200" i="0" smtClean="0">
                            <a:latin typeface="Cambria Math" panose="02040503050406030204" pitchFamily="18" charset="0"/>
                          </a:rPr>
                          <m:t>j</m:t>
                        </m:r>
                      </m:sub>
                    </m:sSub>
                  </m:oMath>
                </a14:m>
                <a:r>
                  <a:rPr lang="id-ID" sz="1200">
                    <a:latin typeface="Rubik" pitchFamily="2" charset="-79"/>
                    <a:cs typeface="Rubik" pitchFamily="2" charset="-79"/>
                  </a:rPr>
                  <a:t>	= Kriteria ke – </a:t>
                </a:r>
                <a14:m>
                  <m:oMath xmlns:m="http://schemas.openxmlformats.org/officeDocument/2006/math">
                    <m:r>
                      <m:rPr>
                        <m:sty m:val="p"/>
                      </m:rPr>
                      <a:rPr lang="id-ID" sz="1200" i="0" smtClean="0">
                        <a:latin typeface="Cambria Math" panose="02040503050406030204" pitchFamily="18" charset="0"/>
                      </a:rPr>
                      <m:t>j</m:t>
                    </m:r>
                  </m:oMath>
                </a14:m>
                <a:endParaRPr lang="id-ID" sz="1200">
                  <a:latin typeface="Rubik" pitchFamily="2" charset="-79"/>
                  <a:cs typeface="Rubik" pitchFamily="2" charset="-79"/>
                </a:endParaRP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x</m:t>
                        </m:r>
                      </m:e>
                      <m:sub>
                        <m:r>
                          <m:rPr>
                            <m:sty m:val="p"/>
                          </m:rPr>
                          <a:rPr lang="id-ID" sz="1200" i="0" smtClean="0">
                            <a:latin typeface="Cambria Math" panose="02040503050406030204" pitchFamily="18" charset="0"/>
                          </a:rPr>
                          <m:t>ij</m:t>
                        </m:r>
                      </m:sub>
                    </m:sSub>
                  </m:oMath>
                </a14:m>
                <a:r>
                  <a:rPr lang="id-ID" sz="1200">
                    <a:latin typeface="Rubik" pitchFamily="2" charset="-79"/>
                    <a:cs typeface="Rubik" pitchFamily="2" charset="-79"/>
                  </a:rPr>
                  <a:t>	= Respons alternatif</a:t>
                </a:r>
                <a:endParaRPr lang="en-US" sz="1200">
                  <a:latin typeface="Rubik" pitchFamily="2" charset="-79"/>
                  <a:cs typeface="Rubik" pitchFamily="2" charset="-79"/>
                </a:endParaRPr>
              </a:p>
              <a:p>
                <a:pPr marL="180340"/>
                <a14:m>
                  <m:oMath xmlns:m="http://schemas.openxmlformats.org/officeDocument/2006/math">
                    <m:r>
                      <a:rPr lang="id-ID" sz="1200">
                        <a:latin typeface="Cambria Math" panose="02040503050406030204" pitchFamily="18" charset="0"/>
                        <a:cs typeface="Rubik" pitchFamily="2" charset="-79"/>
                      </a:rPr>
                      <m:t>𝑖</m:t>
                    </m:r>
                  </m:oMath>
                </a14:m>
                <a:r>
                  <a:rPr lang="id-ID" sz="1200">
                    <a:latin typeface="Rubik" pitchFamily="2" charset="-79"/>
                    <a:cs typeface="Rubik" pitchFamily="2" charset="-79"/>
                  </a:rPr>
                  <a:t>	= 1,2,3, … , </a:t>
                </a:r>
                <a14:m>
                  <m:oMath xmlns:m="http://schemas.openxmlformats.org/officeDocument/2006/math">
                    <m:r>
                      <a:rPr lang="id-ID" sz="1200">
                        <a:latin typeface="Cambria Math" panose="02040503050406030204" pitchFamily="18" charset="0"/>
                        <a:cs typeface="Rubik" pitchFamily="2" charset="-79"/>
                      </a:rPr>
                      <m:t>𝑖</m:t>
                    </m:r>
                  </m:oMath>
                </a14:m>
                <a:r>
                  <a:rPr lang="id-ID" sz="1200">
                    <a:latin typeface="Rubik" pitchFamily="2" charset="-79"/>
                    <a:cs typeface="Rubik" pitchFamily="2" charset="-79"/>
                  </a:rPr>
                  <a:t> adalah nomor urutan alternatif</a:t>
                </a:r>
              </a:p>
              <a:p>
                <a:pPr marL="180340"/>
                <a14:m>
                  <m:oMath xmlns:m="http://schemas.openxmlformats.org/officeDocument/2006/math">
                    <m:r>
                      <a:rPr lang="id-ID" sz="1200">
                        <a:latin typeface="Cambria Math" panose="02040503050406030204" pitchFamily="18" charset="0"/>
                        <a:cs typeface="Rubik" pitchFamily="2" charset="-79"/>
                      </a:rPr>
                      <m:t>𝑗</m:t>
                    </m:r>
                  </m:oMath>
                </a14:m>
                <a:r>
                  <a:rPr lang="id-ID" sz="1200">
                    <a:latin typeface="Rubik" pitchFamily="2" charset="-79"/>
                    <a:cs typeface="Rubik" pitchFamily="2" charset="-79"/>
                  </a:rPr>
                  <a:t>	= 1,2,3, … ,</a:t>
                </a:r>
                <a14:m>
                  <m:oMath xmlns:m="http://schemas.openxmlformats.org/officeDocument/2006/math">
                    <m:r>
                      <a:rPr lang="id-ID" sz="1200">
                        <a:latin typeface="Cambria Math" panose="02040503050406030204" pitchFamily="18" charset="0"/>
                        <a:cs typeface="Rubik" pitchFamily="2" charset="-79"/>
                      </a:rPr>
                      <m:t> </m:t>
                    </m:r>
                    <m:r>
                      <a:rPr lang="id-ID" sz="1200">
                        <a:latin typeface="Cambria Math" panose="02040503050406030204" pitchFamily="18" charset="0"/>
                        <a:cs typeface="Rubik" pitchFamily="2" charset="-79"/>
                      </a:rPr>
                      <m:t>𝑗</m:t>
                    </m:r>
                  </m:oMath>
                </a14:m>
                <a:r>
                  <a:rPr lang="id-ID" sz="1200">
                    <a:latin typeface="Rubik" pitchFamily="2" charset="-79"/>
                    <a:cs typeface="Rubik" pitchFamily="2" charset="-79"/>
                  </a:rPr>
                  <a:t> adalah nomor urutan kriteria</a:t>
                </a:r>
              </a:p>
              <a:p>
                <a:pPr marL="180340"/>
                <a:r>
                  <a:rPr lang="id-ID" sz="1200">
                    <a:latin typeface="Rubik" pitchFamily="2" charset="-79"/>
                    <a:cs typeface="Rubik" pitchFamily="2" charset="-79"/>
                  </a:rPr>
                  <a:t> </a:t>
                </a:r>
              </a:p>
            </p:txBody>
          </p:sp>
        </mc:Choice>
        <mc:Fallback xmlns="">
          <p:sp>
            <p:nvSpPr>
              <p:cNvPr id="7" name="TextBox 6">
                <a:extLst>
                  <a:ext uri="{FF2B5EF4-FFF2-40B4-BE49-F238E27FC236}">
                    <a16:creationId xmlns:a16="http://schemas.microsoft.com/office/drawing/2014/main" id="{3151F508-04D8-14C0-EB3E-33B3F2FB3BAF}"/>
                  </a:ext>
                </a:extLst>
              </p:cNvPr>
              <p:cNvSpPr txBox="1">
                <a:spLocks noRot="1" noChangeAspect="1" noMove="1" noResize="1" noEditPoints="1" noAdjustHandles="1" noChangeArrowheads="1" noChangeShapeType="1" noTextEdit="1"/>
              </p:cNvSpPr>
              <p:nvPr/>
            </p:nvSpPr>
            <p:spPr>
              <a:xfrm>
                <a:off x="7885632" y="3134643"/>
                <a:ext cx="3693919" cy="1603901"/>
              </a:xfrm>
              <a:prstGeom prst="rect">
                <a:avLst/>
              </a:prstGeom>
              <a:blipFill>
                <a:blip r:embed="rId5"/>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F84CB1-91FB-4E72-0666-E2FB6594FA82}"/>
                  </a:ext>
                </a:extLst>
              </p:cNvPr>
              <p:cNvSpPr txBox="1"/>
              <p:nvPr/>
            </p:nvSpPr>
            <p:spPr>
              <a:xfrm>
                <a:off x="7885632" y="5367600"/>
                <a:ext cx="3405220" cy="479234"/>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18034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𝑊</m:t>
                        </m:r>
                      </m:e>
                      <m:sub>
                        <m:r>
                          <a:rPr lang="id-ID" sz="1200">
                            <a:latin typeface="Cambria Math" panose="02040503050406030204" pitchFamily="18" charset="0"/>
                          </a:rPr>
                          <m:t>𝑗</m:t>
                        </m:r>
                      </m:sub>
                    </m:sSub>
                  </m:oMath>
                </a14:m>
                <a:r>
                  <a:rPr lang="id-ID" sz="1200">
                    <a:latin typeface="Rubik" pitchFamily="2" charset="-79"/>
                    <a:cs typeface="Rubik" pitchFamily="2" charset="-79"/>
                  </a:rPr>
                  <a:t>	= Bobot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9" name="TextBox 8">
                <a:extLst>
                  <a:ext uri="{FF2B5EF4-FFF2-40B4-BE49-F238E27FC236}">
                    <a16:creationId xmlns:a16="http://schemas.microsoft.com/office/drawing/2014/main" id="{58F84CB1-91FB-4E72-0666-E2FB6594FA82}"/>
                  </a:ext>
                </a:extLst>
              </p:cNvPr>
              <p:cNvSpPr txBox="1">
                <a:spLocks noRot="1" noChangeAspect="1" noMove="1" noResize="1" noEditPoints="1" noAdjustHandles="1" noChangeArrowheads="1" noChangeShapeType="1" noTextEdit="1"/>
              </p:cNvSpPr>
              <p:nvPr/>
            </p:nvSpPr>
            <p:spPr>
              <a:xfrm>
                <a:off x="7885632" y="5367600"/>
                <a:ext cx="3405220" cy="479234"/>
              </a:xfrm>
              <a:prstGeom prst="rect">
                <a:avLst/>
              </a:prstGeom>
              <a:blipFill>
                <a:blip r:embed="rId6"/>
                <a:stretch>
                  <a:fillRect t="-1282" b="-6410"/>
                </a:stretch>
              </a:blipFill>
            </p:spPr>
            <p:txBody>
              <a:bodyPr/>
              <a:lstStyle/>
              <a:p>
                <a:r>
                  <a:rPr lang="id-ID">
                    <a:noFill/>
                  </a:rPr>
                  <a:t> </a:t>
                </a:r>
              </a:p>
            </p:txBody>
          </p:sp>
        </mc:Fallback>
      </mc:AlternateContent>
      <p:sp>
        <p:nvSpPr>
          <p:cNvPr id="6" name="TextBox 5">
            <a:extLst>
              <a:ext uri="{FF2B5EF4-FFF2-40B4-BE49-F238E27FC236}">
                <a16:creationId xmlns:a16="http://schemas.microsoft.com/office/drawing/2014/main" id="{0DBF772D-8B6E-824F-3E32-E1E708021A99}"/>
              </a:ext>
            </a:extLst>
          </p:cNvPr>
          <p:cNvSpPr txBox="1"/>
          <p:nvPr/>
        </p:nvSpPr>
        <p:spPr>
          <a:xfrm>
            <a:off x="448159" y="6445824"/>
            <a:ext cx="10971770" cy="246221"/>
          </a:xfrm>
          <a:prstGeom prst="rect">
            <a:avLst/>
          </a:prstGeom>
        </p:spPr>
        <p:txBody>
          <a:bodyPr wrap="square" rtlCol="0">
            <a:spAutoFit/>
          </a:bodyPr>
          <a:lstStyle/>
          <a:p>
            <a:pPr marL="182563" indent="-182563">
              <a:spcAft>
                <a:spcPts val="800"/>
              </a:spcAft>
            </a:pPr>
            <a:r>
              <a:rPr lang="id-ID" sz="1000">
                <a:latin typeface="Rubik" pitchFamily="2" charset="-79"/>
                <a:cs typeface="Rubik" pitchFamily="2" charset="-79"/>
              </a:rPr>
              <a:t>[</a:t>
            </a:r>
            <a:r>
              <a:rPr lang="en-US" sz="1000">
                <a:latin typeface="Rubik" pitchFamily="2" charset="-79"/>
                <a:cs typeface="Rubik" pitchFamily="2" charset="-79"/>
              </a:rPr>
              <a:t>3</a:t>
            </a:r>
            <a:r>
              <a:rPr lang="id-ID" sz="1000">
                <a:latin typeface="Rubik" pitchFamily="2" charset="-79"/>
                <a:cs typeface="Rubik" pitchFamily="2" charset="-79"/>
              </a:rPr>
              <a:t>]</a:t>
            </a:r>
          </a:p>
        </p:txBody>
      </p:sp>
      <p:sp>
        <p:nvSpPr>
          <p:cNvPr id="8" name="Slide Number Placeholder 7">
            <a:extLst>
              <a:ext uri="{FF2B5EF4-FFF2-40B4-BE49-F238E27FC236}">
                <a16:creationId xmlns:a16="http://schemas.microsoft.com/office/drawing/2014/main" id="{7410FD30-8ED2-1B9C-39AC-17FCAEAA9D6C}"/>
              </a:ext>
            </a:extLst>
          </p:cNvPr>
          <p:cNvSpPr>
            <a:spLocks noGrp="1"/>
          </p:cNvSpPr>
          <p:nvPr>
            <p:ph type="sldNum" sz="quarter" idx="4"/>
          </p:nvPr>
        </p:nvSpPr>
        <p:spPr/>
        <p:txBody>
          <a:bodyPr/>
          <a:lstStyle/>
          <a:p>
            <a:fld id="{48F63A3B-78C7-47BE-AE5E-E10140E04643}" type="slidenum">
              <a:rPr lang="en-US" smtClean="0">
                <a:solidFill>
                  <a:srgbClr val="7030A0"/>
                </a:solidFill>
              </a:rPr>
              <a:pPr/>
              <a:t>10</a:t>
            </a:fld>
            <a:r>
              <a:rPr lang="en-US">
                <a:solidFill>
                  <a:schemeClr val="bg2">
                    <a:lumMod val="90000"/>
                  </a:schemeClr>
                </a:solidFill>
              </a:rPr>
              <a:t>/36</a:t>
            </a:r>
          </a:p>
        </p:txBody>
      </p:sp>
    </p:spTree>
    <p:extLst>
      <p:ext uri="{BB962C8B-B14F-4D97-AF65-F5344CB8AC3E}">
        <p14:creationId xmlns:p14="http://schemas.microsoft.com/office/powerpoint/2010/main" val="360275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62013" y="991480"/>
            <a:ext cx="9467850" cy="369332"/>
          </a:xfrm>
          <a:prstGeom prst="rect">
            <a:avLst/>
          </a:prstGeom>
          <a:noFill/>
        </p:spPr>
        <p:txBody>
          <a:bodyPr wrap="square">
            <a:spAutoFit/>
          </a:bodyPr>
          <a:lstStyle/>
          <a:p>
            <a:pPr marL="171450" indent="-457200">
              <a:spcAft>
                <a:spcPts val="800"/>
              </a:spcAft>
              <a:buFont typeface="+mj-lt"/>
              <a:buAutoNum type="arabicPeriod" startAt="3"/>
            </a:pPr>
            <a:r>
              <a:rPr lang="en-US" err="1">
                <a:latin typeface="Rubik Medium" pitchFamily="2" charset="-79"/>
                <a:cs typeface="Rubik Medium" pitchFamily="2" charset="-79"/>
              </a:rPr>
              <a:t>Membuat</a:t>
            </a:r>
            <a:r>
              <a:rPr lang="en-US">
                <a:latin typeface="Rubik Medium" pitchFamily="2" charset="-79"/>
                <a:cs typeface="Rubik Medium" pitchFamily="2" charset="-79"/>
              </a:rPr>
              <a:t> </a:t>
            </a:r>
            <a:r>
              <a:rPr lang="en-US" err="1">
                <a:latin typeface="Rubik Medium" pitchFamily="2" charset="-79"/>
                <a:cs typeface="Rubik Medium" pitchFamily="2" charset="-79"/>
              </a:rPr>
              <a:t>Matriks</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(N)</a:t>
            </a:r>
          </a:p>
        </p:txBody>
      </p:sp>
      <p:grpSp>
        <p:nvGrpSpPr>
          <p:cNvPr id="23" name="Group 22">
            <a:extLst>
              <a:ext uri="{FF2B5EF4-FFF2-40B4-BE49-F238E27FC236}">
                <a16:creationId xmlns:a16="http://schemas.microsoft.com/office/drawing/2014/main" id="{773B1BF0-7778-1A70-4030-08921CC8819B}"/>
              </a:ext>
            </a:extLst>
          </p:cNvPr>
          <p:cNvGrpSpPr/>
          <p:nvPr/>
        </p:nvGrpSpPr>
        <p:grpSpPr>
          <a:xfrm>
            <a:off x="0" y="246228"/>
            <a:ext cx="1659731" cy="377660"/>
            <a:chOff x="726286" y="-1"/>
            <a:chExt cx="1412077" cy="246220"/>
          </a:xfrm>
        </p:grpSpPr>
        <p:sp>
          <p:nvSpPr>
            <p:cNvPr id="21" name="Rectangle 20">
              <a:extLst>
                <a:ext uri="{FF2B5EF4-FFF2-40B4-BE49-F238E27FC236}">
                  <a16:creationId xmlns:a16="http://schemas.microsoft.com/office/drawing/2014/main" id="{033B2F9B-10FA-24B7-4160-925473480DD2}"/>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E4839763-0954-3372-B5B3-31E08D0F3EA1}"/>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(2)</a:t>
              </a:r>
              <a:endParaRPr lang="id-ID" sz="1400">
                <a:solidFill>
                  <a:schemeClr val="accent1"/>
                </a:solidFill>
                <a:latin typeface="Rubik Medium" pitchFamily="2" charset="-79"/>
                <a:cs typeface="Rubik Medium" pitchFamily="2" charset="-79"/>
              </a:endParaRPr>
            </a:p>
          </p:txBody>
        </p:sp>
      </p:grpSp>
      <p:sp>
        <p:nvSpPr>
          <p:cNvPr id="24" name="TextBox 23">
            <a:extLst>
              <a:ext uri="{FF2B5EF4-FFF2-40B4-BE49-F238E27FC236}">
                <a16:creationId xmlns:a16="http://schemas.microsoft.com/office/drawing/2014/main" id="{D2E10222-FF40-5824-3C66-059A2DA11A1D}"/>
              </a:ext>
            </a:extLst>
          </p:cNvPr>
          <p:cNvSpPr txBox="1"/>
          <p:nvPr/>
        </p:nvSpPr>
        <p:spPr>
          <a:xfrm>
            <a:off x="862013" y="4536971"/>
            <a:ext cx="5233987" cy="369332"/>
          </a:xfrm>
          <a:prstGeom prst="rect">
            <a:avLst/>
          </a:prstGeom>
          <a:noFill/>
        </p:spPr>
        <p:txBody>
          <a:bodyPr wrap="square">
            <a:spAutoFit/>
          </a:bodyPr>
          <a:lstStyle/>
          <a:p>
            <a:pPr marL="171450" indent="-457200">
              <a:spcAft>
                <a:spcPts val="800"/>
              </a:spcAft>
              <a:buFont typeface="+mj-lt"/>
              <a:buAutoNum type="arabicPeriod" startAt="4"/>
            </a:pPr>
            <a:r>
              <a:rPr lang="en-US" err="1">
                <a:latin typeface="Rubik Medium" pitchFamily="2" charset="-79"/>
                <a:cs typeface="Rubik Medium" pitchFamily="2" charset="-79"/>
              </a:rPr>
              <a:t>Menghitung</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(F*)</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2A6FBFF-118D-B3BD-EC5F-0239A4AEBBD1}"/>
                  </a:ext>
                </a:extLst>
              </p:cNvPr>
              <p:cNvSpPr txBox="1"/>
              <p:nvPr/>
            </p:nvSpPr>
            <p:spPr>
              <a:xfrm>
                <a:off x="2046648" y="3429000"/>
                <a:ext cx="2057400" cy="7194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𝑁</m:t>
                          </m:r>
                        </m:e>
                        <m:sub>
                          <m:r>
                            <a:rPr lang="id-ID" sz="1600" i="1">
                              <a:solidFill>
                                <a:schemeClr val="tx1"/>
                              </a:solidFill>
                              <a:latin typeface="Cambria Math" panose="02040503050406030204" pitchFamily="18" charset="0"/>
                            </a:rPr>
                            <m:t>𝑖𝑗</m:t>
                          </m:r>
                        </m:sub>
                      </m:sSub>
                      <m:r>
                        <a:rPr lang="id-ID" sz="1600" i="0">
                          <a:solidFill>
                            <a:schemeClr val="tx1"/>
                          </a:solidFill>
                          <a:latin typeface="Cambria Math" panose="02040503050406030204" pitchFamily="18" charset="0"/>
                        </a:rPr>
                        <m:t>=</m:t>
                      </m:r>
                      <m:f>
                        <m:fPr>
                          <m:ctrlPr>
                            <a:rPr lang="id-ID" sz="1600" i="1">
                              <a:solidFill>
                                <a:schemeClr val="tx1"/>
                              </a:solidFill>
                              <a:latin typeface="Cambria Math" panose="02040503050406030204" pitchFamily="18" charset="0"/>
                            </a:rPr>
                          </m:ctrlPr>
                        </m:fPr>
                        <m:num>
                          <m:d>
                            <m:dPr>
                              <m:ctrlPr>
                                <a:rPr lang="id-ID" sz="1600" i="1">
                                  <a:solidFill>
                                    <a:schemeClr val="tx1"/>
                                  </a:solidFill>
                                  <a:latin typeface="Cambria Math" panose="02040503050406030204" pitchFamily="18" charset="0"/>
                                </a:rPr>
                              </m:ctrlPr>
                            </m:dPr>
                            <m:e>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𝑓</m:t>
                                  </m:r>
                                </m:e>
                                <m:sub>
                                  <m:r>
                                    <a:rPr lang="id-ID" sz="1600" i="1">
                                      <a:solidFill>
                                        <a:schemeClr val="tx1"/>
                                      </a:solidFill>
                                      <a:latin typeface="Cambria Math" panose="02040503050406030204" pitchFamily="18" charset="0"/>
                                    </a:rPr>
                                    <m:t>𝑗</m:t>
                                  </m:r>
                                </m:sub>
                                <m:sup>
                                  <m:r>
                                    <a:rPr lang="id-ID" sz="1600" i="0">
                                      <a:solidFill>
                                        <a:schemeClr val="tx1"/>
                                      </a:solidFill>
                                      <a:latin typeface="Cambria Math" panose="02040503050406030204" pitchFamily="18" charset="0"/>
                                    </a:rPr>
                                    <m:t>+</m:t>
                                  </m:r>
                                </m:sup>
                              </m:sSubSup>
                              <m:r>
                                <a:rPr lang="id-ID" sz="1600" i="0">
                                  <a:solidFill>
                                    <a:schemeClr val="tx1"/>
                                  </a:solidFill>
                                  <a:latin typeface="Cambria Math" panose="02040503050406030204" pitchFamily="18" charset="0"/>
                                </a:rPr>
                                <m:t>− </m:t>
                              </m:r>
                              <m:sSub>
                                <m:sSubPr>
                                  <m:ctrlPr>
                                    <a:rPr lang="id-ID" sz="1600" i="1">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𝑓</m:t>
                                  </m:r>
                                </m:e>
                                <m:sub>
                                  <m:r>
                                    <a:rPr lang="id-ID" sz="1600" i="1">
                                      <a:solidFill>
                                        <a:schemeClr val="tx1"/>
                                      </a:solidFill>
                                      <a:latin typeface="Cambria Math" panose="02040503050406030204" pitchFamily="18" charset="0"/>
                                    </a:rPr>
                                    <m:t>𝑖𝑗</m:t>
                                  </m:r>
                                </m:sub>
                              </m:sSub>
                            </m:e>
                          </m:d>
                        </m:num>
                        <m:den>
                          <m:d>
                            <m:dPr>
                              <m:ctrlPr>
                                <a:rPr lang="id-ID" sz="1600" i="1">
                                  <a:solidFill>
                                    <a:schemeClr val="tx1"/>
                                  </a:solidFill>
                                  <a:latin typeface="Cambria Math" panose="02040503050406030204" pitchFamily="18" charset="0"/>
                                </a:rPr>
                              </m:ctrlPr>
                            </m:dPr>
                            <m:e>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𝑓</m:t>
                                  </m:r>
                                </m:e>
                                <m:sub>
                                  <m:r>
                                    <a:rPr lang="id-ID" sz="1600" i="1">
                                      <a:solidFill>
                                        <a:schemeClr val="tx1"/>
                                      </a:solidFill>
                                      <a:latin typeface="Cambria Math" panose="02040503050406030204" pitchFamily="18" charset="0"/>
                                    </a:rPr>
                                    <m:t>𝑗</m:t>
                                  </m:r>
                                </m:sub>
                                <m:sup>
                                  <m:r>
                                    <a:rPr lang="id-ID" sz="1600" i="0">
                                      <a:solidFill>
                                        <a:schemeClr val="tx1"/>
                                      </a:solidFill>
                                      <a:latin typeface="Cambria Math" panose="02040503050406030204" pitchFamily="18" charset="0"/>
                                    </a:rPr>
                                    <m:t>+</m:t>
                                  </m:r>
                                </m:sup>
                              </m:sSubSup>
                              <m:r>
                                <a:rPr lang="id-ID" sz="1600" i="0">
                                  <a:solidFill>
                                    <a:schemeClr val="tx1"/>
                                  </a:solidFill>
                                  <a:latin typeface="Cambria Math" panose="02040503050406030204" pitchFamily="18" charset="0"/>
                                </a:rPr>
                                <m:t>− </m:t>
                              </m:r>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𝑓</m:t>
                                  </m:r>
                                </m:e>
                                <m:sub>
                                  <m:r>
                                    <a:rPr lang="id-ID" sz="1600" i="1">
                                      <a:solidFill>
                                        <a:schemeClr val="tx1"/>
                                      </a:solidFill>
                                      <a:latin typeface="Cambria Math" panose="02040503050406030204" pitchFamily="18" charset="0"/>
                                    </a:rPr>
                                    <m:t>𝑗</m:t>
                                  </m:r>
                                </m:sub>
                                <m:sup>
                                  <m:r>
                                    <a:rPr lang="id-ID" sz="1600" i="0">
                                      <a:solidFill>
                                        <a:schemeClr val="tx1"/>
                                      </a:solidFill>
                                      <a:latin typeface="Cambria Math" panose="02040503050406030204" pitchFamily="18" charset="0"/>
                                    </a:rPr>
                                    <m:t>−</m:t>
                                  </m:r>
                                </m:sup>
                              </m:sSubSup>
                            </m:e>
                          </m:d>
                        </m:den>
                      </m:f>
                      <m:r>
                        <a:rPr lang="id-ID" sz="1600" i="0">
                          <a:solidFill>
                            <a:schemeClr val="tx1"/>
                          </a:solidFill>
                          <a:latin typeface="Cambria Math" panose="02040503050406030204" pitchFamily="18" charset="0"/>
                        </a:rPr>
                        <m:t> </m:t>
                      </m:r>
                    </m:oMath>
                  </m:oMathPara>
                </a14:m>
                <a:endParaRPr lang="id-ID" sz="1600"/>
              </a:p>
            </p:txBody>
          </p:sp>
        </mc:Choice>
        <mc:Fallback xmlns="">
          <p:sp>
            <p:nvSpPr>
              <p:cNvPr id="26" name="TextBox 25">
                <a:extLst>
                  <a:ext uri="{FF2B5EF4-FFF2-40B4-BE49-F238E27FC236}">
                    <a16:creationId xmlns:a16="http://schemas.microsoft.com/office/drawing/2014/main" id="{52A6FBFF-118D-B3BD-EC5F-0239A4AEBBD1}"/>
                  </a:ext>
                </a:extLst>
              </p:cNvPr>
              <p:cNvSpPr txBox="1">
                <a:spLocks noRot="1" noChangeAspect="1" noMove="1" noResize="1" noEditPoints="1" noAdjustHandles="1" noChangeArrowheads="1" noChangeShapeType="1" noTextEdit="1"/>
              </p:cNvSpPr>
              <p:nvPr/>
            </p:nvSpPr>
            <p:spPr>
              <a:xfrm>
                <a:off x="2046648" y="3429000"/>
                <a:ext cx="2057400" cy="719492"/>
              </a:xfrm>
              <a:prstGeom prst="rect">
                <a:avLst/>
              </a:prstGeom>
              <a:blipFill>
                <a:blip r:embed="rId3"/>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F11728D-4C78-8F13-50CF-2746799C4C1E}"/>
                  </a:ext>
                </a:extLst>
              </p:cNvPr>
              <p:cNvSpPr txBox="1"/>
              <p:nvPr/>
            </p:nvSpPr>
            <p:spPr>
              <a:xfrm>
                <a:off x="1992354" y="1404389"/>
                <a:ext cx="3267075" cy="958789"/>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kern="100" smtClean="0">
                              <a:effectLst/>
                              <a:latin typeface="Cambria Math" panose="02040503050406030204" pitchFamily="18" charset="0"/>
                              <a:ea typeface="Times New Roman" panose="02020603050405020304" pitchFamily="18" charset="0"/>
                            </a:rPr>
                          </m:ctrlPr>
                        </m:sSubSup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𝑗</m:t>
                          </m:r>
                        </m:sub>
                        <m:sup>
                          <m:r>
                            <a:rPr lang="id-ID" sz="1600" i="1" kern="100">
                              <a:effectLst/>
                              <a:latin typeface="Cambria Math" panose="02040503050406030204" pitchFamily="18" charset="0"/>
                              <a:ea typeface="Times New Roman" panose="02020603050405020304" pitchFamily="18" charset="0"/>
                            </a:rPr>
                            <m:t>+</m:t>
                          </m:r>
                        </m:sup>
                      </m:sSubSup>
                      <m:r>
                        <a:rPr lang="id-ID" sz="1600" i="1" kern="100">
                          <a:effectLst/>
                          <a:latin typeface="Cambria Math" panose="02040503050406030204" pitchFamily="18" charset="0"/>
                          <a:ea typeface="Times New Roman" panose="02020603050405020304" pitchFamily="18" charset="0"/>
                        </a:rPr>
                        <m:t>=</m:t>
                      </m:r>
                      <m:func>
                        <m:funcPr>
                          <m:ctrlPr>
                            <a:rPr lang="id-ID" sz="1600" i="1" kern="100">
                              <a:effectLst/>
                              <a:latin typeface="Cambria Math" panose="02040503050406030204" pitchFamily="18" charset="0"/>
                              <a:ea typeface="Times New Roman" panose="02020603050405020304" pitchFamily="18" charset="0"/>
                            </a:rPr>
                          </m:ctrlPr>
                        </m:funcPr>
                        <m:fName>
                          <m:r>
                            <m:rPr>
                              <m:sty m:val="p"/>
                            </m:rPr>
                            <a:rPr lang="id-ID" sz="1600" kern="100">
                              <a:effectLst/>
                              <a:latin typeface="Cambria Math" panose="02040503050406030204" pitchFamily="18" charset="0"/>
                              <a:ea typeface="Times New Roman" panose="02020603050405020304" pitchFamily="18" charset="0"/>
                            </a:rPr>
                            <m:t>max</m:t>
                          </m:r>
                        </m:fName>
                        <m:e>
                          <m:d>
                            <m:dPr>
                              <m:ctrlPr>
                                <a:rPr lang="id-ID" sz="1600" i="1" kern="100">
                                  <a:effectLst/>
                                  <a:latin typeface="Cambria Math" panose="02040503050406030204" pitchFamily="18" charset="0"/>
                                  <a:ea typeface="Times New Roman" panose="02020603050405020304" pitchFamily="18" charset="0"/>
                                </a:rPr>
                              </m:ctrlPr>
                            </m:dPr>
                            <m:e>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1</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2</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3</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 </m:t>
                              </m:r>
                              <m:r>
                                <a:rPr lang="id-ID" sz="1600" i="1" kern="100">
                                  <a:effectLst/>
                                  <a:latin typeface="Cambria Math" panose="02040503050406030204" pitchFamily="18" charset="0"/>
                                  <a:ea typeface="SimSun" panose="02010600030101010101" pitchFamily="2" charset="-122"/>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𝑖𝑗</m:t>
                                  </m:r>
                                </m:sub>
                              </m:sSub>
                            </m:e>
                          </m:d>
                        </m:e>
                      </m:func>
                      <m:r>
                        <a:rPr lang="id-ID" sz="1600" i="1" kern="100">
                          <a:effectLst/>
                          <a:latin typeface="Cambria Math" panose="02040503050406030204" pitchFamily="18" charset="0"/>
                          <a:ea typeface="Times New Roman" panose="02020603050405020304" pitchFamily="18" charset="0"/>
                        </a:rPr>
                        <m:t> </m:t>
                      </m:r>
                    </m:oMath>
                  </m:oMathPara>
                </a14:m>
                <a:endParaRPr lang="en-US" sz="16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a:effectLst/>
                              <a:latin typeface="Cambria Math" panose="02040503050406030204" pitchFamily="18" charset="0"/>
                              <a:ea typeface="Times New Roman" panose="02020603050405020304" pitchFamily="18" charset="0"/>
                            </a:rPr>
                          </m:ctrlPr>
                        </m:sSubSup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600" i="1">
                              <a:effectLst/>
                              <a:latin typeface="Cambria Math" panose="02040503050406030204" pitchFamily="18" charset="0"/>
                              <a:ea typeface="Times New Roman" panose="02020603050405020304" pitchFamily="18" charset="0"/>
                            </a:rPr>
                          </m:ctrlPr>
                        </m:funcPr>
                        <m:fName>
                          <m:r>
                            <m:rPr>
                              <m:sty m:val="p"/>
                            </m:rPr>
                            <a:rPr lang="id-ID" sz="1600">
                              <a:effectLst/>
                              <a:latin typeface="Cambria Math" panose="02040503050406030204" pitchFamily="18" charset="0"/>
                              <a:ea typeface="Times New Roman" panose="02020603050405020304" pitchFamily="18" charset="0"/>
                              <a:cs typeface="Times New Roman" panose="02020603050405020304" pitchFamily="18" charset="0"/>
                            </a:rPr>
                            <m:t>min</m:t>
                          </m:r>
                        </m:fName>
                        <m:e>
                          <m:d>
                            <m:dPr>
                              <m:ctrlPr>
                                <a:rPr lang="id-ID" sz="1600" i="1">
                                  <a:effectLst/>
                                  <a:latin typeface="Cambria Math" panose="02040503050406030204" pitchFamily="18" charset="0"/>
                                  <a:ea typeface="Times New Roman" panose="02020603050405020304" pitchFamily="18" charset="0"/>
                                </a:rPr>
                              </m:ctrlPr>
                            </m:dPr>
                            <m:e>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6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600"/>
              </a:p>
            </p:txBody>
          </p:sp>
        </mc:Choice>
        <mc:Fallback xmlns="">
          <p:sp>
            <p:nvSpPr>
              <p:cNvPr id="28" name="TextBox 27">
                <a:extLst>
                  <a:ext uri="{FF2B5EF4-FFF2-40B4-BE49-F238E27FC236}">
                    <a16:creationId xmlns:a16="http://schemas.microsoft.com/office/drawing/2014/main" id="{AF11728D-4C78-8F13-50CF-2746799C4C1E}"/>
                  </a:ext>
                </a:extLst>
              </p:cNvPr>
              <p:cNvSpPr txBox="1">
                <a:spLocks noRot="1" noChangeAspect="1" noMove="1" noResize="1" noEditPoints="1" noAdjustHandles="1" noChangeArrowheads="1" noChangeShapeType="1" noTextEdit="1"/>
              </p:cNvSpPr>
              <p:nvPr/>
            </p:nvSpPr>
            <p:spPr>
              <a:xfrm>
                <a:off x="1992354" y="1404389"/>
                <a:ext cx="3267075" cy="958789"/>
              </a:xfrm>
              <a:prstGeom prst="rect">
                <a:avLst/>
              </a:prstGeom>
              <a:blipFill>
                <a:blip r:embed="rId4"/>
                <a:stretch>
                  <a:fillRect/>
                </a:stretch>
              </a:blipFill>
            </p:spPr>
            <p:txBody>
              <a:bodyPr/>
              <a:lstStyle/>
              <a:p>
                <a:r>
                  <a:rPr lang="id-ID">
                    <a:noFill/>
                  </a:rPr>
                  <a:t> </a:t>
                </a:r>
              </a:p>
            </p:txBody>
          </p:sp>
        </mc:Fallback>
      </mc:AlternateContent>
      <p:sp>
        <p:nvSpPr>
          <p:cNvPr id="32" name="TextBox 31">
            <a:extLst>
              <a:ext uri="{FF2B5EF4-FFF2-40B4-BE49-F238E27FC236}">
                <a16:creationId xmlns:a16="http://schemas.microsoft.com/office/drawing/2014/main" id="{78B00D71-101C-8041-43E4-C3B262469CA6}"/>
              </a:ext>
            </a:extLst>
          </p:cNvPr>
          <p:cNvSpPr txBox="1"/>
          <p:nvPr/>
        </p:nvSpPr>
        <p:spPr>
          <a:xfrm>
            <a:off x="1330506" y="1395680"/>
            <a:ext cx="1209675" cy="338554"/>
          </a:xfrm>
          <a:prstGeom prst="rect">
            <a:avLst/>
          </a:prstGeom>
          <a:noFill/>
        </p:spPr>
        <p:txBody>
          <a:bodyPr wrap="square">
            <a:spAutoFit/>
          </a:bodyPr>
          <a:lstStyle/>
          <a:p>
            <a:pPr>
              <a:tabLst>
                <a:tab pos="809625" algn="l"/>
              </a:tabLst>
            </a:pPr>
            <a:r>
              <a:rPr lang="en-US" sz="1600">
                <a:latin typeface="Rubik Medium" pitchFamily="2" charset="-79"/>
                <a:cs typeface="Rubik Medium" pitchFamily="2" charset="-79"/>
              </a:rPr>
              <a:t>B</a:t>
            </a:r>
            <a:r>
              <a:rPr lang="id-ID" sz="1600">
                <a:latin typeface="Rubik Medium" pitchFamily="2" charset="-79"/>
                <a:cs typeface="Rubik Medium" pitchFamily="2" charset="-79"/>
              </a:rPr>
              <a:t>enefit</a:t>
            </a:r>
            <a:r>
              <a:rPr lang="en-US" sz="1600">
                <a:latin typeface="Rubik Medium" pitchFamily="2" charset="-79"/>
                <a:cs typeface="Rubik Medium" pitchFamily="2" charset="-79"/>
              </a:rPr>
              <a:t>	:</a:t>
            </a:r>
            <a:endParaRPr lang="id-ID" sz="1600">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21F09CC-8DD8-7BC9-4EA6-D194BE36ED85}"/>
                  </a:ext>
                </a:extLst>
              </p:cNvPr>
              <p:cNvSpPr txBox="1"/>
              <p:nvPr/>
            </p:nvSpPr>
            <p:spPr>
              <a:xfrm>
                <a:off x="1992354" y="2297370"/>
                <a:ext cx="3267075" cy="958789"/>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kern="100" smtClean="0">
                              <a:effectLst/>
                              <a:latin typeface="Cambria Math" panose="02040503050406030204" pitchFamily="18" charset="0"/>
                              <a:ea typeface="Times New Roman" panose="02020603050405020304" pitchFamily="18" charset="0"/>
                            </a:rPr>
                          </m:ctrlPr>
                        </m:sSubSup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𝑗</m:t>
                          </m:r>
                        </m:sub>
                        <m:sup>
                          <m:r>
                            <a:rPr lang="id-ID" sz="1600" i="1" kern="100">
                              <a:effectLst/>
                              <a:latin typeface="Cambria Math" panose="02040503050406030204" pitchFamily="18" charset="0"/>
                              <a:ea typeface="Times New Roman" panose="02020603050405020304" pitchFamily="18" charset="0"/>
                            </a:rPr>
                            <m:t>+</m:t>
                          </m:r>
                        </m:sup>
                      </m:sSubSup>
                      <m:r>
                        <a:rPr lang="id-ID" sz="1600" i="1" kern="100">
                          <a:effectLst/>
                          <a:latin typeface="Cambria Math" panose="02040503050406030204" pitchFamily="18" charset="0"/>
                          <a:ea typeface="Times New Roman" panose="02020603050405020304" pitchFamily="18" charset="0"/>
                        </a:rPr>
                        <m:t>=</m:t>
                      </m:r>
                      <m:func>
                        <m:funcPr>
                          <m:ctrlPr>
                            <a:rPr lang="id-ID" sz="1600" i="1" kern="100">
                              <a:effectLst/>
                              <a:latin typeface="Cambria Math" panose="02040503050406030204" pitchFamily="18" charset="0"/>
                              <a:ea typeface="Times New Roman" panose="02020603050405020304" pitchFamily="18" charset="0"/>
                            </a:rPr>
                          </m:ctrlPr>
                        </m:funcPr>
                        <m:fName>
                          <m:r>
                            <m:rPr>
                              <m:sty m:val="p"/>
                            </m:rPr>
                            <a:rPr lang="id-ID" sz="1600" kern="100">
                              <a:effectLst/>
                              <a:latin typeface="Cambria Math" panose="02040503050406030204" pitchFamily="18" charset="0"/>
                              <a:ea typeface="Times New Roman" panose="02020603050405020304" pitchFamily="18" charset="0"/>
                            </a:rPr>
                            <m:t>m</m:t>
                          </m:r>
                          <m:r>
                            <a:rPr lang="en-US" sz="1600" b="0" i="1" kern="100" smtClean="0">
                              <a:effectLst/>
                              <a:latin typeface="Cambria Math" panose="02040503050406030204" pitchFamily="18" charset="0"/>
                              <a:ea typeface="Times New Roman" panose="02020603050405020304" pitchFamily="18" charset="0"/>
                            </a:rPr>
                            <m:t>𝑖𝑛</m:t>
                          </m:r>
                        </m:fName>
                        <m:e>
                          <m:d>
                            <m:dPr>
                              <m:ctrlPr>
                                <a:rPr lang="id-ID" sz="1600" i="1" kern="100">
                                  <a:effectLst/>
                                  <a:latin typeface="Cambria Math" panose="02040503050406030204" pitchFamily="18" charset="0"/>
                                  <a:ea typeface="Times New Roman" panose="02020603050405020304" pitchFamily="18" charset="0"/>
                                </a:rPr>
                              </m:ctrlPr>
                            </m:dPr>
                            <m:e>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1</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2</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3</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 </m:t>
                              </m:r>
                              <m:r>
                                <a:rPr lang="id-ID" sz="1600" i="1" kern="100">
                                  <a:effectLst/>
                                  <a:latin typeface="Cambria Math" panose="02040503050406030204" pitchFamily="18" charset="0"/>
                                  <a:ea typeface="SimSun" panose="02010600030101010101" pitchFamily="2" charset="-122"/>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𝑖𝑗</m:t>
                                  </m:r>
                                </m:sub>
                              </m:sSub>
                            </m:e>
                          </m:d>
                        </m:e>
                      </m:func>
                      <m:r>
                        <a:rPr lang="id-ID" sz="1600" i="1" kern="100">
                          <a:effectLst/>
                          <a:latin typeface="Cambria Math" panose="02040503050406030204" pitchFamily="18" charset="0"/>
                          <a:ea typeface="Times New Roman" panose="02020603050405020304" pitchFamily="18" charset="0"/>
                        </a:rPr>
                        <m:t> </m:t>
                      </m:r>
                    </m:oMath>
                  </m:oMathPara>
                </a14:m>
                <a:endParaRPr lang="en-US" sz="16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a:effectLst/>
                              <a:latin typeface="Cambria Math" panose="02040503050406030204" pitchFamily="18" charset="0"/>
                              <a:ea typeface="Times New Roman" panose="02020603050405020304" pitchFamily="18" charset="0"/>
                            </a:rPr>
                          </m:ctrlPr>
                        </m:sSubSup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600" i="1" smtClean="0">
                              <a:effectLst/>
                              <a:latin typeface="Cambria Math" panose="02040503050406030204" pitchFamily="18" charset="0"/>
                              <a:ea typeface="Times New Roman" panose="02020603050405020304" pitchFamily="18" charset="0"/>
                            </a:rPr>
                          </m:ctrlPr>
                        </m:funcPr>
                        <m:fName>
                          <m:r>
                            <m:rPr>
                              <m:sty m:val="p"/>
                            </m:rPr>
                            <a:rPr lang="id-ID" sz="1600">
                              <a:effectLst/>
                              <a:latin typeface="Cambria Math" panose="02040503050406030204" pitchFamily="18" charset="0"/>
                              <a:ea typeface="Times New Roman" panose="02020603050405020304" pitchFamily="18" charset="0"/>
                              <a:cs typeface="Times New Roman" panose="02020603050405020304" pitchFamily="18" charset="0"/>
                            </a:rPr>
                            <m:t>m</m:t>
                          </m:r>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𝑎𝑥</m:t>
                          </m:r>
                        </m:fName>
                        <m:e>
                          <m:d>
                            <m:dPr>
                              <m:ctrlPr>
                                <a:rPr lang="id-ID" sz="1600" i="1">
                                  <a:effectLst/>
                                  <a:latin typeface="Cambria Math" panose="02040503050406030204" pitchFamily="18" charset="0"/>
                                  <a:ea typeface="Times New Roman" panose="02020603050405020304" pitchFamily="18" charset="0"/>
                                </a:rPr>
                              </m:ctrlPr>
                            </m:dPr>
                            <m:e>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600"/>
              </a:p>
            </p:txBody>
          </p:sp>
        </mc:Choice>
        <mc:Fallback xmlns="">
          <p:sp>
            <p:nvSpPr>
              <p:cNvPr id="33" name="TextBox 32">
                <a:extLst>
                  <a:ext uri="{FF2B5EF4-FFF2-40B4-BE49-F238E27FC236}">
                    <a16:creationId xmlns:a16="http://schemas.microsoft.com/office/drawing/2014/main" id="{221F09CC-8DD8-7BC9-4EA6-D194BE36ED85}"/>
                  </a:ext>
                </a:extLst>
              </p:cNvPr>
              <p:cNvSpPr txBox="1">
                <a:spLocks noRot="1" noChangeAspect="1" noMove="1" noResize="1" noEditPoints="1" noAdjustHandles="1" noChangeArrowheads="1" noChangeShapeType="1" noTextEdit="1"/>
              </p:cNvSpPr>
              <p:nvPr/>
            </p:nvSpPr>
            <p:spPr>
              <a:xfrm>
                <a:off x="1992354" y="2297370"/>
                <a:ext cx="3267075" cy="958789"/>
              </a:xfrm>
              <a:prstGeom prst="rect">
                <a:avLst/>
              </a:prstGeom>
              <a:blipFill>
                <a:blip r:embed="rId5"/>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50D28261-6C29-04C0-5661-BA17C287C867}"/>
              </a:ext>
            </a:extLst>
          </p:cNvPr>
          <p:cNvSpPr txBox="1"/>
          <p:nvPr/>
        </p:nvSpPr>
        <p:spPr>
          <a:xfrm>
            <a:off x="1330506" y="2297370"/>
            <a:ext cx="1209675" cy="338554"/>
          </a:xfrm>
          <a:prstGeom prst="rect">
            <a:avLst/>
          </a:prstGeom>
          <a:noFill/>
        </p:spPr>
        <p:txBody>
          <a:bodyPr wrap="square">
            <a:spAutoFit/>
          </a:bodyPr>
          <a:lstStyle/>
          <a:p>
            <a:pPr>
              <a:tabLst>
                <a:tab pos="809625" algn="l"/>
              </a:tabLst>
            </a:pPr>
            <a:r>
              <a:rPr lang="en-US" sz="1600">
                <a:latin typeface="Rubik Medium" pitchFamily="2" charset="-79"/>
                <a:cs typeface="Rubik Medium" pitchFamily="2" charset="-79"/>
              </a:rPr>
              <a:t>Cost	:</a:t>
            </a:r>
            <a:endParaRPr lang="id-ID" sz="1600">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A3A22C1-B3C3-F7B0-284F-C8ED9FEB449D}"/>
                  </a:ext>
                </a:extLst>
              </p:cNvPr>
              <p:cNvSpPr txBox="1"/>
              <p:nvPr/>
            </p:nvSpPr>
            <p:spPr>
              <a:xfrm>
                <a:off x="1680224" y="5372555"/>
                <a:ext cx="2865650" cy="3666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id-ID" sz="1600" i="1" smtClean="0">
                              <a:solidFill>
                                <a:srgbClr val="836967"/>
                              </a:solidFill>
                              <a:latin typeface="Cambria Math" panose="02040503050406030204" pitchFamily="18" charset="0"/>
                            </a:rPr>
                          </m:ctrlPr>
                        </m:sSubSupPr>
                        <m:e>
                          <m:r>
                            <a:rPr lang="id-ID" sz="1600" i="1">
                              <a:latin typeface="Cambria Math" panose="02040503050406030204" pitchFamily="18" charset="0"/>
                            </a:rPr>
                            <m:t>𝐹</m:t>
                          </m:r>
                        </m:e>
                        <m:sub>
                          <m:r>
                            <a:rPr lang="id-ID" sz="1600" i="1">
                              <a:latin typeface="Cambria Math" panose="02040503050406030204" pitchFamily="18" charset="0"/>
                            </a:rPr>
                            <m:t>𝑖𝑗</m:t>
                          </m:r>
                        </m:sub>
                        <m:sup>
                          <m:r>
                            <a:rPr lang="id-ID" sz="1600" i="0">
                              <a:latin typeface="Cambria Math" panose="02040503050406030204" pitchFamily="18" charset="0"/>
                            </a:rPr>
                            <m:t>∗</m:t>
                          </m:r>
                        </m:sup>
                      </m:sSubSup>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a:rPr lang="id-ID" sz="1600" i="1">
                              <a:latin typeface="Cambria Math" panose="02040503050406030204" pitchFamily="18" charset="0"/>
                            </a:rPr>
                            <m:t>𝑊</m:t>
                          </m:r>
                        </m:e>
                        <m:sub>
                          <m:r>
                            <a:rPr lang="id-ID" sz="1600" i="1">
                              <a:latin typeface="Cambria Math" panose="02040503050406030204" pitchFamily="18" charset="0"/>
                            </a:rPr>
                            <m:t>𝑗</m:t>
                          </m:r>
                        </m:sub>
                      </m:sSub>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a:rPr lang="id-ID" sz="1600" i="1">
                              <a:latin typeface="Cambria Math" panose="02040503050406030204" pitchFamily="18" charset="0"/>
                            </a:rPr>
                            <m:t>𝑁</m:t>
                          </m:r>
                        </m:e>
                        <m:sub>
                          <m:r>
                            <a:rPr lang="id-ID" sz="1600" i="1">
                              <a:latin typeface="Cambria Math" panose="02040503050406030204" pitchFamily="18" charset="0"/>
                            </a:rPr>
                            <m:t>𝑖𝑗</m:t>
                          </m:r>
                        </m:sub>
                      </m:sSub>
                      <m:r>
                        <a:rPr lang="id-ID" sz="1600" i="0">
                          <a:latin typeface="Cambria Math" panose="02040503050406030204" pitchFamily="18" charset="0"/>
                        </a:rPr>
                        <m:t> </m:t>
                      </m:r>
                    </m:oMath>
                  </m:oMathPara>
                </a14:m>
                <a:endParaRPr lang="id-ID"/>
              </a:p>
            </p:txBody>
          </p:sp>
        </mc:Choice>
        <mc:Fallback xmlns="">
          <p:sp>
            <p:nvSpPr>
              <p:cNvPr id="36" name="TextBox 35">
                <a:extLst>
                  <a:ext uri="{FF2B5EF4-FFF2-40B4-BE49-F238E27FC236}">
                    <a16:creationId xmlns:a16="http://schemas.microsoft.com/office/drawing/2014/main" id="{0A3A22C1-B3C3-F7B0-284F-C8ED9FEB449D}"/>
                  </a:ext>
                </a:extLst>
              </p:cNvPr>
              <p:cNvSpPr txBox="1">
                <a:spLocks noRot="1" noChangeAspect="1" noMove="1" noResize="1" noEditPoints="1" noAdjustHandles="1" noChangeArrowheads="1" noChangeShapeType="1" noTextEdit="1"/>
              </p:cNvSpPr>
              <p:nvPr/>
            </p:nvSpPr>
            <p:spPr>
              <a:xfrm>
                <a:off x="1680224" y="5372555"/>
                <a:ext cx="2865650" cy="366639"/>
              </a:xfrm>
              <a:prstGeom prst="rect">
                <a:avLst/>
              </a:prstGeom>
              <a:blipFill>
                <a:blip r:embed="rId6"/>
                <a:stretch>
                  <a:fillRect b="-8333"/>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DD82026-F9FD-1432-35F8-C6317396710E}"/>
                  </a:ext>
                </a:extLst>
              </p:cNvPr>
              <p:cNvSpPr txBox="1"/>
              <p:nvPr/>
            </p:nvSpPr>
            <p:spPr>
              <a:xfrm>
                <a:off x="5808608" y="2452980"/>
                <a:ext cx="4294782" cy="1084592"/>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r>
                      <a:rPr lang="id-ID" sz="1200">
                        <a:latin typeface="Cambria Math" panose="02040503050406030204" pitchFamily="18" charset="0"/>
                      </a:rPr>
                      <m:t>𝑁</m:t>
                    </m:r>
                  </m:oMath>
                </a14:m>
                <a:r>
                  <a:rPr lang="id-ID" sz="1200">
                    <a:latin typeface="Rubik" pitchFamily="2" charset="-79"/>
                    <a:cs typeface="Rubik" pitchFamily="2" charset="-79"/>
                  </a:rPr>
                  <a:t>	= Matriks ternormalisasi</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𝑓</m:t>
                        </m:r>
                      </m:e>
                      <m:sub>
                        <m:r>
                          <a:rPr lang="id-ID" sz="1200">
                            <a:latin typeface="Cambria Math" panose="02040503050406030204" pitchFamily="18" charset="0"/>
                          </a:rPr>
                          <m:t>𝑖𝑗</m:t>
                        </m:r>
                      </m:sub>
                    </m:sSub>
                  </m:oMath>
                </a14:m>
                <a:r>
                  <a:rPr lang="id-ID" sz="1200">
                    <a:latin typeface="Rubik" pitchFamily="2" charset="-79"/>
                    <a:cs typeface="Rubik" pitchFamily="2" charset="-79"/>
                  </a:rPr>
                  <a:t>	= Fungsi respons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𝑓</m:t>
                        </m:r>
                      </m:e>
                      <m:sub>
                        <m:r>
                          <a:rPr lang="id-ID" sz="1200">
                            <a:latin typeface="Cambria Math" panose="02040503050406030204" pitchFamily="18" charset="0"/>
                          </a:rPr>
                          <m:t>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terbaik dalam satu kriteria </a:t>
                </a:r>
                <a14:m>
                  <m:oMath xmlns:m="http://schemas.openxmlformats.org/officeDocument/2006/math">
                    <m:r>
                      <a:rPr lang="id-ID" sz="1200">
                        <a:latin typeface="Cambria Math" panose="02040503050406030204" pitchFamily="18" charset="0"/>
                      </a:rPr>
                      <m:t>𝑗</m:t>
                    </m:r>
                  </m:oMath>
                </a14:m>
                <a:r>
                  <a:rPr lang="id-ID" sz="1200">
                    <a:latin typeface="Rubik" pitchFamily="2" charset="-79"/>
                    <a:cs typeface="Rubik" pitchFamily="2" charset="-79"/>
                  </a:rPr>
                  <a:t> </a:t>
                </a: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𝑓</m:t>
                        </m:r>
                      </m:e>
                      <m:sub>
                        <m:r>
                          <a:rPr lang="id-ID" sz="1200">
                            <a:latin typeface="Cambria Math" panose="02040503050406030204" pitchFamily="18" charset="0"/>
                          </a:rPr>
                          <m:t>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terjelek dalam satu kriteria </a:t>
                </a:r>
                <a14:m>
                  <m:oMath xmlns:m="http://schemas.openxmlformats.org/officeDocument/2006/math">
                    <m:r>
                      <a:rPr lang="id-ID" sz="1200">
                        <a:latin typeface="Cambria Math" panose="02040503050406030204" pitchFamily="18" charset="0"/>
                      </a:rPr>
                      <m:t>𝑗</m:t>
                    </m:r>
                  </m:oMath>
                </a14:m>
                <a:r>
                  <a:rPr lang="id-ID" sz="1200">
                    <a:latin typeface="Rubik" pitchFamily="2" charset="-79"/>
                    <a:cs typeface="Rubik" pitchFamily="2" charset="-79"/>
                  </a:rPr>
                  <a:t> </a:t>
                </a:r>
              </a:p>
            </p:txBody>
          </p:sp>
        </mc:Choice>
        <mc:Fallback xmlns="">
          <p:sp>
            <p:nvSpPr>
              <p:cNvPr id="4" name="TextBox 3">
                <a:extLst>
                  <a:ext uri="{FF2B5EF4-FFF2-40B4-BE49-F238E27FC236}">
                    <a16:creationId xmlns:a16="http://schemas.microsoft.com/office/drawing/2014/main" id="{7DD82026-F9FD-1432-35F8-C6317396710E}"/>
                  </a:ext>
                </a:extLst>
              </p:cNvPr>
              <p:cNvSpPr txBox="1">
                <a:spLocks noRot="1" noChangeAspect="1" noMove="1" noResize="1" noEditPoints="1" noAdjustHandles="1" noChangeArrowheads="1" noChangeShapeType="1" noTextEdit="1"/>
              </p:cNvSpPr>
              <p:nvPr/>
            </p:nvSpPr>
            <p:spPr>
              <a:xfrm>
                <a:off x="5808608" y="2452980"/>
                <a:ext cx="4294782" cy="1084592"/>
              </a:xfrm>
              <a:prstGeom prst="rect">
                <a:avLst/>
              </a:prstGeom>
              <a:blipFill>
                <a:blip r:embed="rId7"/>
                <a:stretch>
                  <a:fillRect b="-562"/>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A2970BF-77E2-43AA-2872-EDACDDF91C1F}"/>
                  </a:ext>
                </a:extLst>
              </p:cNvPr>
              <p:cNvSpPr txBox="1"/>
              <p:nvPr/>
            </p:nvSpPr>
            <p:spPr>
              <a:xfrm>
                <a:off x="5808608" y="5111842"/>
                <a:ext cx="6096000" cy="888064"/>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457200" indent="-276225"/>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𝐹</m:t>
                        </m:r>
                      </m:e>
                      <m:sub>
                        <m:r>
                          <a:rPr lang="id-ID" sz="1200">
                            <a:latin typeface="Cambria Math" panose="02040503050406030204" pitchFamily="18" charset="0"/>
                          </a:rPr>
                          <m:t>𝑖𝑗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data ternormalisasi sudah terbobot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𝑊</m:t>
                        </m:r>
                      </m:e>
                      <m:sub>
                        <m:r>
                          <a:rPr lang="id-ID" sz="1200">
                            <a:latin typeface="Cambria Math" panose="02040503050406030204" pitchFamily="18" charset="0"/>
                          </a:rPr>
                          <m:t>𝑗</m:t>
                        </m:r>
                      </m:sub>
                    </m:sSub>
                  </m:oMath>
                </a14:m>
                <a:r>
                  <a:rPr lang="id-ID" sz="1200">
                    <a:latin typeface="Rubik" pitchFamily="2" charset="-79"/>
                    <a:cs typeface="Rubik" pitchFamily="2" charset="-79"/>
                  </a:rPr>
                  <a:t>	= Nilai bobot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457200" indent="-276225"/>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𝑁</m:t>
                        </m:r>
                      </m:e>
                      <m:sub>
                        <m:r>
                          <a:rPr lang="id-ID" sz="1200">
                            <a:latin typeface="Cambria Math" panose="02040503050406030204" pitchFamily="18" charset="0"/>
                          </a:rPr>
                          <m:t>𝑖𝑗</m:t>
                        </m:r>
                      </m:sub>
                    </m:sSub>
                  </m:oMath>
                </a14:m>
                <a:r>
                  <a:rPr lang="id-ID" sz="1200">
                    <a:latin typeface="Rubik" pitchFamily="2" charset="-79"/>
                    <a:cs typeface="Rubik" pitchFamily="2" charset="-79"/>
                  </a:rPr>
                  <a:t>	= Nilai data ternormalisasi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6" name="TextBox 5">
                <a:extLst>
                  <a:ext uri="{FF2B5EF4-FFF2-40B4-BE49-F238E27FC236}">
                    <a16:creationId xmlns:a16="http://schemas.microsoft.com/office/drawing/2014/main" id="{2A2970BF-77E2-43AA-2872-EDACDDF91C1F}"/>
                  </a:ext>
                </a:extLst>
              </p:cNvPr>
              <p:cNvSpPr txBox="1">
                <a:spLocks noRot="1" noChangeAspect="1" noMove="1" noResize="1" noEditPoints="1" noAdjustHandles="1" noChangeArrowheads="1" noChangeShapeType="1" noTextEdit="1"/>
              </p:cNvSpPr>
              <p:nvPr/>
            </p:nvSpPr>
            <p:spPr>
              <a:xfrm>
                <a:off x="5808608" y="5111842"/>
                <a:ext cx="6096000" cy="888064"/>
              </a:xfrm>
              <a:prstGeom prst="rect">
                <a:avLst/>
              </a:prstGeom>
              <a:blipFill>
                <a:blip r:embed="rId8"/>
                <a:stretch>
                  <a:fillRect t="-690" b="-2759"/>
                </a:stretch>
              </a:blipFill>
            </p:spPr>
            <p:txBody>
              <a:bodyPr/>
              <a:lstStyle/>
              <a:p>
                <a:r>
                  <a:rPr lang="id-ID">
                    <a:noFill/>
                  </a:rPr>
                  <a:t> </a:t>
                </a:r>
              </a:p>
            </p:txBody>
          </p:sp>
        </mc:Fallback>
      </mc:AlternateContent>
      <p:sp>
        <p:nvSpPr>
          <p:cNvPr id="3" name="Slide Number Placeholder 2">
            <a:extLst>
              <a:ext uri="{FF2B5EF4-FFF2-40B4-BE49-F238E27FC236}">
                <a16:creationId xmlns:a16="http://schemas.microsoft.com/office/drawing/2014/main" id="{8EE4BD2C-4BC0-5CBF-8919-C31CFB5C1846}"/>
              </a:ext>
            </a:extLst>
          </p:cNvPr>
          <p:cNvSpPr>
            <a:spLocks noGrp="1"/>
          </p:cNvSpPr>
          <p:nvPr>
            <p:ph type="sldNum" sz="quarter" idx="4"/>
          </p:nvPr>
        </p:nvSpPr>
        <p:spPr/>
        <p:txBody>
          <a:bodyPr/>
          <a:lstStyle/>
          <a:p>
            <a:fld id="{48F63A3B-78C7-47BE-AE5E-E10140E04643}" type="slidenum">
              <a:rPr lang="en-US" smtClean="0">
                <a:solidFill>
                  <a:srgbClr val="7030A0"/>
                </a:solidFill>
              </a:rPr>
              <a:pPr/>
              <a:t>11</a:t>
            </a:fld>
            <a:r>
              <a:rPr lang="en-US">
                <a:solidFill>
                  <a:schemeClr val="bg2">
                    <a:lumMod val="90000"/>
                  </a:schemeClr>
                </a:solidFill>
              </a:rPr>
              <a:t>/36</a:t>
            </a:r>
          </a:p>
        </p:txBody>
      </p:sp>
    </p:spTree>
    <p:extLst>
      <p:ext uri="{BB962C8B-B14F-4D97-AF65-F5344CB8AC3E}">
        <p14:creationId xmlns:p14="http://schemas.microsoft.com/office/powerpoint/2010/main" val="288163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48915" y="988052"/>
            <a:ext cx="9467850" cy="369332"/>
          </a:xfrm>
          <a:prstGeom prst="rect">
            <a:avLst/>
          </a:prstGeom>
          <a:noFill/>
        </p:spPr>
        <p:txBody>
          <a:bodyPr wrap="square">
            <a:spAutoFit/>
          </a:bodyPr>
          <a:lstStyle/>
          <a:p>
            <a:pPr marL="171450" indent="-457200">
              <a:spcAft>
                <a:spcPts val="800"/>
              </a:spcAft>
              <a:buFont typeface="+mj-lt"/>
              <a:buAutoNum type="arabicPeriod" startAt="5"/>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i="1">
                <a:latin typeface="Rubik Medium" pitchFamily="2" charset="-79"/>
                <a:cs typeface="Rubik Medium" pitchFamily="2" charset="-79"/>
              </a:rPr>
              <a:t>Utility Measure</a:t>
            </a:r>
            <a:r>
              <a:rPr lang="en-US" sz="1800">
                <a:latin typeface="Rubik Medium" pitchFamily="2" charset="-79"/>
                <a:cs typeface="Rubik Medium" pitchFamily="2" charset="-79"/>
              </a:rPr>
              <a:t> (Si) dan </a:t>
            </a:r>
            <a:r>
              <a:rPr lang="en-US" sz="1800" i="1">
                <a:latin typeface="Rubik Medium" pitchFamily="2" charset="-79"/>
                <a:cs typeface="Rubik Medium" pitchFamily="2" charset="-79"/>
              </a:rPr>
              <a:t>Regret</a:t>
            </a:r>
            <a:r>
              <a:rPr lang="en-US" sz="1800">
                <a:latin typeface="Rubik Medium" pitchFamily="2" charset="-79"/>
                <a:cs typeface="Rubik Medium" pitchFamily="2" charset="-79"/>
              </a:rPr>
              <a:t> </a:t>
            </a:r>
            <a:r>
              <a:rPr lang="en-US" sz="1800" i="1">
                <a:latin typeface="Rubik Medium" pitchFamily="2" charset="-79"/>
                <a:cs typeface="Rubik Medium" pitchFamily="2" charset="-79"/>
              </a:rPr>
              <a:t>Measure</a:t>
            </a:r>
            <a:r>
              <a:rPr lang="en-US" sz="1800">
                <a:latin typeface="Rubik Medium" pitchFamily="2" charset="-79"/>
                <a:cs typeface="Rubik Medium" pitchFamily="2" charset="-79"/>
              </a:rPr>
              <a:t> (Ri)</a:t>
            </a:r>
          </a:p>
        </p:txBody>
      </p:sp>
      <p:grpSp>
        <p:nvGrpSpPr>
          <p:cNvPr id="2" name="Group 1">
            <a:extLst>
              <a:ext uri="{FF2B5EF4-FFF2-40B4-BE49-F238E27FC236}">
                <a16:creationId xmlns:a16="http://schemas.microsoft.com/office/drawing/2014/main" id="{F5152A4E-E323-9314-9A40-69332F56C862}"/>
              </a:ext>
            </a:extLst>
          </p:cNvPr>
          <p:cNvGrpSpPr/>
          <p:nvPr/>
        </p:nvGrpSpPr>
        <p:grpSpPr>
          <a:xfrm>
            <a:off x="0" y="246228"/>
            <a:ext cx="1659731" cy="377660"/>
            <a:chOff x="726286" y="-1"/>
            <a:chExt cx="1412077" cy="246220"/>
          </a:xfrm>
        </p:grpSpPr>
        <p:sp>
          <p:nvSpPr>
            <p:cNvPr id="3" name="Rectangle 2">
              <a:extLst>
                <a:ext uri="{FF2B5EF4-FFF2-40B4-BE49-F238E27FC236}">
                  <a16:creationId xmlns:a16="http://schemas.microsoft.com/office/drawing/2014/main" id="{3936C31D-6446-E4A5-6304-08486145F21D}"/>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364A326B-E496-29BD-8A98-ADE86EB321CD}"/>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(3)</a:t>
              </a:r>
              <a:endParaRPr lang="id-ID" sz="1400">
                <a:solidFill>
                  <a:schemeClr val="accent1"/>
                </a:solidFill>
                <a:latin typeface="Rubik Medium" pitchFamily="2" charset="-79"/>
                <a:cs typeface="Rubik Medium" pitchFamily="2" charset="-79"/>
              </a:endParaRPr>
            </a:p>
          </p:txBody>
        </p:sp>
      </p:grpSp>
      <p:sp>
        <p:nvSpPr>
          <p:cNvPr id="5" name="TextBox 4">
            <a:extLst>
              <a:ext uri="{FF2B5EF4-FFF2-40B4-BE49-F238E27FC236}">
                <a16:creationId xmlns:a16="http://schemas.microsoft.com/office/drawing/2014/main" id="{15C3B48F-1D20-963D-2413-1726B7997DA7}"/>
              </a:ext>
            </a:extLst>
          </p:cNvPr>
          <p:cNvSpPr txBox="1"/>
          <p:nvPr/>
        </p:nvSpPr>
        <p:spPr>
          <a:xfrm>
            <a:off x="848915" y="3307572"/>
            <a:ext cx="4628776" cy="369332"/>
          </a:xfrm>
          <a:prstGeom prst="rect">
            <a:avLst/>
          </a:prstGeom>
          <a:noFill/>
        </p:spPr>
        <p:txBody>
          <a:bodyPr wrap="square">
            <a:spAutoFit/>
          </a:bodyPr>
          <a:lstStyle/>
          <a:p>
            <a:pPr marL="171450" indent="-457200">
              <a:spcAft>
                <a:spcPts val="800"/>
              </a:spcAft>
              <a:buFont typeface="+mj-lt"/>
              <a:buAutoNum type="arabicPeriod" startAt="6"/>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err="1">
                <a:latin typeface="Rubik Medium" pitchFamily="2" charset="-79"/>
                <a:cs typeface="Rubik Medium" pitchFamily="2" charset="-79"/>
              </a:rPr>
              <a:t>Indeks</a:t>
            </a:r>
            <a:r>
              <a:rPr lang="en-US" sz="1800">
                <a:latin typeface="Rubik Medium" pitchFamily="2" charset="-79"/>
                <a:cs typeface="Rubik Medium" pitchFamily="2" charset="-79"/>
              </a:rPr>
              <a:t> VIKOR (Qi)</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2692405-1869-69C0-B488-2BC08FBFEDB8}"/>
                  </a:ext>
                </a:extLst>
              </p:cNvPr>
              <p:cNvSpPr txBox="1"/>
              <p:nvPr/>
            </p:nvSpPr>
            <p:spPr>
              <a:xfrm>
                <a:off x="1088570" y="1667411"/>
                <a:ext cx="2020390" cy="6039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rgbClr val="836967"/>
                              </a:solidFill>
                              <a:latin typeface="Cambria Math" panose="02040503050406030204" pitchFamily="18" charset="0"/>
                            </a:rPr>
                          </m:ctrlPr>
                        </m:sSubPr>
                        <m:e>
                          <m:r>
                            <a:rPr lang="id-ID" sz="1600" i="1">
                              <a:latin typeface="Cambria Math" panose="02040503050406030204" pitchFamily="18" charset="0"/>
                            </a:rPr>
                            <m:t>𝑆</m:t>
                          </m:r>
                        </m:e>
                        <m:sub>
                          <m:r>
                            <a:rPr lang="id-ID" sz="1600" i="1">
                              <a:latin typeface="Cambria Math" panose="02040503050406030204" pitchFamily="18" charset="0"/>
                            </a:rPr>
                            <m:t>𝑖</m:t>
                          </m:r>
                        </m:sub>
                      </m:sSub>
                      <m:r>
                        <a:rPr lang="id-ID" sz="1600" i="0">
                          <a:latin typeface="Cambria Math" panose="02040503050406030204" pitchFamily="18" charset="0"/>
                        </a:rPr>
                        <m:t>=</m:t>
                      </m:r>
                      <m:nary>
                        <m:naryPr>
                          <m:chr m:val="∑"/>
                          <m:limLoc m:val="subSup"/>
                          <m:grow m:val="on"/>
                          <m:ctrlPr>
                            <a:rPr lang="id-ID" sz="1600" i="1">
                              <a:latin typeface="Cambria Math" panose="02040503050406030204" pitchFamily="18" charset="0"/>
                            </a:rPr>
                          </m:ctrlPr>
                        </m:naryPr>
                        <m:sub>
                          <m:r>
                            <a:rPr lang="id-ID" sz="1600" i="1">
                              <a:latin typeface="Cambria Math" panose="02040503050406030204" pitchFamily="18" charset="0"/>
                            </a:rPr>
                            <m:t>𝑗</m:t>
                          </m:r>
                          <m:r>
                            <a:rPr lang="id-ID" sz="1600" i="0">
                              <a:latin typeface="Cambria Math" panose="02040503050406030204" pitchFamily="18" charset="0"/>
                            </a:rPr>
                            <m:t>=1</m:t>
                          </m:r>
                        </m:sub>
                        <m:sup>
                          <m:r>
                            <a:rPr lang="id-ID" sz="1600" i="1">
                              <a:latin typeface="Cambria Math" panose="02040503050406030204" pitchFamily="18" charset="0"/>
                            </a:rPr>
                            <m:t>𝑛</m:t>
                          </m:r>
                        </m:sup>
                        <m:e>
                          <m:sSubSup>
                            <m:sSubSupPr>
                              <m:ctrlPr>
                                <a:rPr lang="id-ID" sz="1600" i="1">
                                  <a:solidFill>
                                    <a:srgbClr val="836967"/>
                                  </a:solidFill>
                                  <a:latin typeface="Cambria Math" panose="02040503050406030204" pitchFamily="18" charset="0"/>
                                </a:rPr>
                              </m:ctrlPr>
                            </m:sSubSupPr>
                            <m:e>
                              <m:r>
                                <a:rPr lang="id-ID" sz="1600" i="1">
                                  <a:latin typeface="Cambria Math" panose="02040503050406030204" pitchFamily="18" charset="0"/>
                                </a:rPr>
                                <m:t>𝐹</m:t>
                              </m:r>
                            </m:e>
                            <m:sub>
                              <m:r>
                                <a:rPr lang="id-ID" sz="1600" i="1">
                                  <a:latin typeface="Cambria Math" panose="02040503050406030204" pitchFamily="18" charset="0"/>
                                </a:rPr>
                                <m:t>𝑖𝑗</m:t>
                              </m:r>
                            </m:sub>
                            <m:sup>
                              <m:r>
                                <a:rPr lang="id-ID" sz="1600" i="0">
                                  <a:latin typeface="Cambria Math" panose="02040503050406030204" pitchFamily="18" charset="0"/>
                                </a:rPr>
                                <m:t>∗</m:t>
                              </m:r>
                            </m:sup>
                          </m:sSubSup>
                        </m:e>
                      </m:nary>
                      <m:r>
                        <a:rPr lang="id-ID" sz="1600" i="0">
                          <a:latin typeface="Cambria Math" panose="02040503050406030204" pitchFamily="18" charset="0"/>
                        </a:rPr>
                        <m:t> </m:t>
                      </m:r>
                    </m:oMath>
                  </m:oMathPara>
                </a14:m>
                <a:endParaRPr lang="id-ID" sz="1600"/>
              </a:p>
            </p:txBody>
          </p:sp>
        </mc:Choice>
        <mc:Fallback xmlns="">
          <p:sp>
            <p:nvSpPr>
              <p:cNvPr id="8" name="TextBox 7">
                <a:extLst>
                  <a:ext uri="{FF2B5EF4-FFF2-40B4-BE49-F238E27FC236}">
                    <a16:creationId xmlns:a16="http://schemas.microsoft.com/office/drawing/2014/main" id="{A2692405-1869-69C0-B488-2BC08FBFEDB8}"/>
                  </a:ext>
                </a:extLst>
              </p:cNvPr>
              <p:cNvSpPr txBox="1">
                <a:spLocks noRot="1" noChangeAspect="1" noMove="1" noResize="1" noEditPoints="1" noAdjustHandles="1" noChangeArrowheads="1" noChangeShapeType="1" noTextEdit="1"/>
              </p:cNvSpPr>
              <p:nvPr/>
            </p:nvSpPr>
            <p:spPr>
              <a:xfrm>
                <a:off x="1088570" y="1667411"/>
                <a:ext cx="2020390" cy="603948"/>
              </a:xfrm>
              <a:prstGeom prst="rect">
                <a:avLst/>
              </a:prstGeom>
              <a:blipFill>
                <a:blip r:embed="rId2"/>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6CFD0F-CDFC-0E4E-00A6-9525BF007E16}"/>
                  </a:ext>
                </a:extLst>
              </p:cNvPr>
              <p:cNvSpPr txBox="1"/>
              <p:nvPr/>
            </p:nvSpPr>
            <p:spPr>
              <a:xfrm>
                <a:off x="1059477" y="2457393"/>
                <a:ext cx="2049482" cy="3842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rgbClr val="836967"/>
                              </a:solidFill>
                              <a:latin typeface="Cambria Math" panose="02040503050406030204" pitchFamily="18" charset="0"/>
                            </a:rPr>
                          </m:ctrlPr>
                        </m:sSubPr>
                        <m:e>
                          <m:r>
                            <a:rPr lang="id-ID" sz="1600" i="1">
                              <a:latin typeface="Cambria Math" panose="02040503050406030204" pitchFamily="18" charset="0"/>
                            </a:rPr>
                            <m:t>𝑅</m:t>
                          </m:r>
                        </m:e>
                        <m:sub>
                          <m:r>
                            <a:rPr lang="id-ID" sz="1600" i="1">
                              <a:latin typeface="Cambria Math" panose="02040503050406030204" pitchFamily="18" charset="0"/>
                            </a:rPr>
                            <m:t>𝑖</m:t>
                          </m:r>
                        </m:sub>
                      </m:sSub>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m:rPr>
                              <m:sty m:val="p"/>
                            </m:rPr>
                            <a:rPr lang="id-ID" sz="1600" i="0">
                              <a:latin typeface="Cambria Math" panose="02040503050406030204" pitchFamily="18" charset="0"/>
                            </a:rPr>
                            <m:t>max</m:t>
                          </m:r>
                        </m:e>
                        <m:sub>
                          <m:r>
                            <a:rPr lang="id-ID" sz="1600" i="1">
                              <a:latin typeface="Cambria Math" panose="02040503050406030204" pitchFamily="18" charset="0"/>
                            </a:rPr>
                            <m:t>𝑗</m:t>
                          </m:r>
                        </m:sub>
                      </m:sSub>
                      <m:d>
                        <m:dPr>
                          <m:begChr m:val="["/>
                          <m:endChr m:val="]"/>
                          <m:ctrlPr>
                            <a:rPr lang="id-ID" sz="1600" i="1" smtClean="0">
                              <a:solidFill>
                                <a:schemeClr val="tx1"/>
                              </a:solidFill>
                              <a:latin typeface="Cambria Math" panose="02040503050406030204" pitchFamily="18" charset="0"/>
                            </a:rPr>
                          </m:ctrlPr>
                        </m:dPr>
                        <m:e>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𝐹</m:t>
                              </m:r>
                            </m:e>
                            <m:sub>
                              <m:r>
                                <a:rPr lang="id-ID" sz="1600" i="1">
                                  <a:solidFill>
                                    <a:schemeClr val="tx1"/>
                                  </a:solidFill>
                                  <a:latin typeface="Cambria Math" panose="02040503050406030204" pitchFamily="18" charset="0"/>
                                </a:rPr>
                                <m:t>𝑖𝑗</m:t>
                              </m:r>
                            </m:sub>
                            <m:sup>
                              <m:r>
                                <a:rPr lang="id-ID" sz="1600" i="0">
                                  <a:solidFill>
                                    <a:schemeClr val="tx1"/>
                                  </a:solidFill>
                                  <a:latin typeface="Cambria Math" panose="02040503050406030204" pitchFamily="18" charset="0"/>
                                </a:rPr>
                                <m:t>∗</m:t>
                              </m:r>
                            </m:sup>
                          </m:sSubSup>
                        </m:e>
                      </m:d>
                      <m:r>
                        <a:rPr lang="id-ID" sz="1600" i="0">
                          <a:solidFill>
                            <a:schemeClr val="tx1"/>
                          </a:solidFill>
                          <a:latin typeface="Cambria Math" panose="02040503050406030204" pitchFamily="18" charset="0"/>
                        </a:rPr>
                        <m:t> </m:t>
                      </m:r>
                    </m:oMath>
                  </m:oMathPara>
                </a14:m>
                <a:endParaRPr lang="id-ID" sz="1600"/>
              </a:p>
            </p:txBody>
          </p:sp>
        </mc:Choice>
        <mc:Fallback xmlns="">
          <p:sp>
            <p:nvSpPr>
              <p:cNvPr id="12" name="TextBox 11">
                <a:extLst>
                  <a:ext uri="{FF2B5EF4-FFF2-40B4-BE49-F238E27FC236}">
                    <a16:creationId xmlns:a16="http://schemas.microsoft.com/office/drawing/2014/main" id="{9F6CFD0F-CDFC-0E4E-00A6-9525BF007E16}"/>
                  </a:ext>
                </a:extLst>
              </p:cNvPr>
              <p:cNvSpPr txBox="1">
                <a:spLocks noRot="1" noChangeAspect="1" noMove="1" noResize="1" noEditPoints="1" noAdjustHandles="1" noChangeArrowheads="1" noChangeShapeType="1" noTextEdit="1"/>
              </p:cNvSpPr>
              <p:nvPr/>
            </p:nvSpPr>
            <p:spPr>
              <a:xfrm>
                <a:off x="1059477" y="2457393"/>
                <a:ext cx="2049482" cy="384272"/>
              </a:xfrm>
              <a:prstGeom prst="rect">
                <a:avLst/>
              </a:prstGeom>
              <a:blipFill>
                <a:blip r:embed="rId3"/>
                <a:stretch>
                  <a:fillRect b="-7937"/>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3A89A32-8EDB-7408-742E-56FE71F5AC0E}"/>
                  </a:ext>
                </a:extLst>
              </p:cNvPr>
              <p:cNvSpPr txBox="1"/>
              <p:nvPr/>
            </p:nvSpPr>
            <p:spPr>
              <a:xfrm>
                <a:off x="243840" y="4212140"/>
                <a:ext cx="6096000" cy="6403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𝑄</m:t>
                          </m:r>
                        </m:e>
                        <m:sub>
                          <m:r>
                            <a:rPr lang="id-ID" sz="1600" i="1">
                              <a:solidFill>
                                <a:schemeClr val="tx1"/>
                              </a:solidFill>
                              <a:latin typeface="Cambria Math" panose="02040503050406030204" pitchFamily="18" charset="0"/>
                            </a:rPr>
                            <m:t>𝑖</m:t>
                          </m:r>
                        </m:sub>
                      </m:sSub>
                      <m:r>
                        <a:rPr lang="id-ID" sz="1600" i="0">
                          <a:solidFill>
                            <a:schemeClr val="tx1"/>
                          </a:solidFill>
                          <a:latin typeface="Cambria Math" panose="02040503050406030204" pitchFamily="18" charset="0"/>
                        </a:rPr>
                        <m:t>=</m:t>
                      </m:r>
                      <m:r>
                        <m:rPr>
                          <m:sty m:val="p"/>
                        </m:rPr>
                        <a:rPr lang="id-ID" sz="1600" i="0">
                          <a:solidFill>
                            <a:schemeClr val="tx1"/>
                          </a:solidFill>
                          <a:latin typeface="Cambria Math" panose="02040503050406030204" pitchFamily="18" charset="0"/>
                        </a:rPr>
                        <m:t>V</m:t>
                      </m:r>
                      <m:d>
                        <m:dPr>
                          <m:begChr m:val="["/>
                          <m:endChr m:val="]"/>
                          <m:ctrlPr>
                            <a:rPr lang="id-ID" sz="1600" i="1">
                              <a:solidFill>
                                <a:schemeClr val="tx1"/>
                              </a:solidFill>
                              <a:latin typeface="Cambria Math" panose="02040503050406030204" pitchFamily="18" charset="0"/>
                            </a:rPr>
                          </m:ctrlPr>
                        </m:dPr>
                        <m:e>
                          <m:f>
                            <m:fPr>
                              <m:ctrlPr>
                                <a:rPr lang="id-ID" sz="1600" i="1">
                                  <a:solidFill>
                                    <a:schemeClr val="tx1"/>
                                  </a:solidFill>
                                  <a:latin typeface="Cambria Math" panose="02040503050406030204" pitchFamily="18" charset="0"/>
                                </a:rPr>
                              </m:ctrlPr>
                            </m:fPr>
                            <m:num>
                              <m:d>
                                <m:dPr>
                                  <m:ctrlPr>
                                    <a:rPr lang="id-ID" sz="1600" i="1">
                                      <a:solidFill>
                                        <a:schemeClr val="tx1"/>
                                      </a:solidFill>
                                      <a:latin typeface="Cambria Math" panose="02040503050406030204" pitchFamily="18" charset="0"/>
                                    </a:rPr>
                                  </m:ctrlPr>
                                </m:dPr>
                                <m:e>
                                  <m:sSub>
                                    <m:sSubPr>
                                      <m:ctrlPr>
                                        <a:rPr lang="id-ID" sz="1600" i="1">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𝑆</m:t>
                                      </m:r>
                                    </m:e>
                                    <m:sub>
                                      <m:r>
                                        <a:rPr lang="id-ID" sz="1600" i="1">
                                          <a:solidFill>
                                            <a:schemeClr val="tx1"/>
                                          </a:solidFill>
                                          <a:latin typeface="Cambria Math" panose="02040503050406030204" pitchFamily="18" charset="0"/>
                                        </a:rPr>
                                        <m:t>𝑖</m:t>
                                      </m:r>
                                    </m:sub>
                                  </m:sSub>
                                  <m:r>
                                    <a:rPr lang="id-ID" sz="1600" i="0">
                                      <a:solidFill>
                                        <a:schemeClr val="tx1"/>
                                      </a:solidFill>
                                      <a:latin typeface="Cambria Math" panose="02040503050406030204" pitchFamily="18" charset="0"/>
                                    </a:rPr>
                                    <m:t>− </m:t>
                                  </m:r>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𝑆</m:t>
                                      </m:r>
                                    </m:e>
                                    <m:sup>
                                      <m:r>
                                        <a:rPr lang="id-ID" sz="1600" i="0">
                                          <a:solidFill>
                                            <a:schemeClr val="tx1"/>
                                          </a:solidFill>
                                          <a:latin typeface="Cambria Math" panose="02040503050406030204" pitchFamily="18" charset="0"/>
                                        </a:rPr>
                                        <m:t>−</m:t>
                                      </m:r>
                                    </m:sup>
                                  </m:sSup>
                                </m:e>
                              </m:d>
                            </m:num>
                            <m:den>
                              <m:d>
                                <m:dPr>
                                  <m:ctrlPr>
                                    <a:rPr lang="id-ID" sz="1600" i="1">
                                      <a:solidFill>
                                        <a:schemeClr val="tx1"/>
                                      </a:solidFill>
                                      <a:latin typeface="Cambria Math" panose="02040503050406030204" pitchFamily="18" charset="0"/>
                                    </a:rPr>
                                  </m:ctrlPr>
                                </m:dPr>
                                <m:e>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𝑆</m:t>
                                      </m:r>
                                    </m:e>
                                    <m:sup>
                                      <m:r>
                                        <a:rPr lang="id-ID" sz="1600" i="0">
                                          <a:solidFill>
                                            <a:schemeClr val="tx1"/>
                                          </a:solidFill>
                                          <a:latin typeface="Cambria Math" panose="02040503050406030204" pitchFamily="18" charset="0"/>
                                        </a:rPr>
                                        <m:t>+</m:t>
                                      </m:r>
                                    </m:sup>
                                  </m:sSup>
                                  <m:r>
                                    <a:rPr lang="id-ID" sz="1600" i="0">
                                      <a:solidFill>
                                        <a:schemeClr val="tx1"/>
                                      </a:solidFill>
                                      <a:latin typeface="Cambria Math" panose="02040503050406030204" pitchFamily="18" charset="0"/>
                                    </a:rPr>
                                    <m:t>− </m:t>
                                  </m:r>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𝑆</m:t>
                                      </m:r>
                                    </m:e>
                                    <m:sup>
                                      <m:r>
                                        <a:rPr lang="id-ID" sz="1600" i="0">
                                          <a:solidFill>
                                            <a:schemeClr val="tx1"/>
                                          </a:solidFill>
                                          <a:latin typeface="Cambria Math" panose="02040503050406030204" pitchFamily="18" charset="0"/>
                                        </a:rPr>
                                        <m:t>−</m:t>
                                      </m:r>
                                    </m:sup>
                                  </m:sSup>
                                </m:e>
                              </m:d>
                            </m:den>
                          </m:f>
                        </m:e>
                      </m:d>
                      <m:r>
                        <a:rPr lang="id-ID" sz="1600" i="0">
                          <a:solidFill>
                            <a:schemeClr val="tx1"/>
                          </a:solidFill>
                          <a:latin typeface="Cambria Math" panose="02040503050406030204" pitchFamily="18" charset="0"/>
                        </a:rPr>
                        <m:t>+</m:t>
                      </m:r>
                      <m:d>
                        <m:dPr>
                          <m:ctrlPr>
                            <a:rPr lang="id-ID" sz="1600" i="1">
                              <a:solidFill>
                                <a:schemeClr val="tx1"/>
                              </a:solidFill>
                              <a:latin typeface="Cambria Math" panose="02040503050406030204" pitchFamily="18" charset="0"/>
                            </a:rPr>
                          </m:ctrlPr>
                        </m:dPr>
                        <m:e>
                          <m:r>
                            <a:rPr lang="id-ID" sz="1600" i="0">
                              <a:solidFill>
                                <a:schemeClr val="tx1"/>
                              </a:solidFill>
                              <a:latin typeface="Cambria Math" panose="02040503050406030204" pitchFamily="18" charset="0"/>
                            </a:rPr>
                            <m:t>1−</m:t>
                          </m:r>
                          <m:r>
                            <m:rPr>
                              <m:sty m:val="p"/>
                            </m:rPr>
                            <a:rPr lang="id-ID" sz="1600" i="0">
                              <a:solidFill>
                                <a:schemeClr val="tx1"/>
                              </a:solidFill>
                              <a:latin typeface="Cambria Math" panose="02040503050406030204" pitchFamily="18" charset="0"/>
                            </a:rPr>
                            <m:t>V</m:t>
                          </m:r>
                        </m:e>
                      </m:d>
                      <m:d>
                        <m:dPr>
                          <m:begChr m:val="["/>
                          <m:endChr m:val="]"/>
                          <m:ctrlPr>
                            <a:rPr lang="id-ID" sz="1600" i="1">
                              <a:solidFill>
                                <a:schemeClr val="tx1"/>
                              </a:solidFill>
                              <a:latin typeface="Cambria Math" panose="02040503050406030204" pitchFamily="18" charset="0"/>
                            </a:rPr>
                          </m:ctrlPr>
                        </m:dPr>
                        <m:e>
                          <m:f>
                            <m:fPr>
                              <m:ctrlPr>
                                <a:rPr lang="id-ID" sz="1600" i="1">
                                  <a:solidFill>
                                    <a:schemeClr val="tx1"/>
                                  </a:solidFill>
                                  <a:latin typeface="Cambria Math" panose="02040503050406030204" pitchFamily="18" charset="0"/>
                                </a:rPr>
                              </m:ctrlPr>
                            </m:fPr>
                            <m:num>
                              <m:d>
                                <m:dPr>
                                  <m:ctrlPr>
                                    <a:rPr lang="id-ID" sz="1600" i="1">
                                      <a:solidFill>
                                        <a:schemeClr val="tx1"/>
                                      </a:solidFill>
                                      <a:latin typeface="Cambria Math" panose="02040503050406030204" pitchFamily="18" charset="0"/>
                                    </a:rPr>
                                  </m:ctrlPr>
                                </m:dPr>
                                <m:e>
                                  <m:sSub>
                                    <m:sSubPr>
                                      <m:ctrlPr>
                                        <a:rPr lang="id-ID" sz="1600" i="1">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𝑅</m:t>
                                      </m:r>
                                    </m:e>
                                    <m:sub>
                                      <m:r>
                                        <a:rPr lang="id-ID" sz="1600" i="1">
                                          <a:solidFill>
                                            <a:schemeClr val="tx1"/>
                                          </a:solidFill>
                                          <a:latin typeface="Cambria Math" panose="02040503050406030204" pitchFamily="18" charset="0"/>
                                        </a:rPr>
                                        <m:t>𝑖</m:t>
                                      </m:r>
                                    </m:sub>
                                  </m:sSub>
                                  <m:r>
                                    <a:rPr lang="id-ID" sz="1600" i="0">
                                      <a:solidFill>
                                        <a:schemeClr val="tx1"/>
                                      </a:solidFill>
                                      <a:latin typeface="Cambria Math" panose="02040503050406030204" pitchFamily="18" charset="0"/>
                                    </a:rPr>
                                    <m:t>− </m:t>
                                  </m:r>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𝑅</m:t>
                                      </m:r>
                                    </m:e>
                                    <m:sup>
                                      <m:r>
                                        <a:rPr lang="id-ID" sz="1600" i="0">
                                          <a:solidFill>
                                            <a:schemeClr val="tx1"/>
                                          </a:solidFill>
                                          <a:latin typeface="Cambria Math" panose="02040503050406030204" pitchFamily="18" charset="0"/>
                                        </a:rPr>
                                        <m:t>−</m:t>
                                      </m:r>
                                    </m:sup>
                                  </m:sSup>
                                </m:e>
                              </m:d>
                            </m:num>
                            <m:den>
                              <m:d>
                                <m:dPr>
                                  <m:ctrlPr>
                                    <a:rPr lang="id-ID" sz="1600" i="1">
                                      <a:solidFill>
                                        <a:schemeClr val="tx1"/>
                                      </a:solidFill>
                                      <a:latin typeface="Cambria Math" panose="02040503050406030204" pitchFamily="18" charset="0"/>
                                    </a:rPr>
                                  </m:ctrlPr>
                                </m:dPr>
                                <m:e>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𝑅</m:t>
                                      </m:r>
                                    </m:e>
                                    <m:sup>
                                      <m:r>
                                        <a:rPr lang="id-ID" sz="1600" i="0">
                                          <a:solidFill>
                                            <a:schemeClr val="tx1"/>
                                          </a:solidFill>
                                          <a:latin typeface="Cambria Math" panose="02040503050406030204" pitchFamily="18" charset="0"/>
                                        </a:rPr>
                                        <m:t>+</m:t>
                                      </m:r>
                                    </m:sup>
                                  </m:sSup>
                                  <m:r>
                                    <a:rPr lang="id-ID" sz="1600" i="0">
                                      <a:solidFill>
                                        <a:schemeClr val="tx1"/>
                                      </a:solidFill>
                                      <a:latin typeface="Cambria Math" panose="02040503050406030204" pitchFamily="18" charset="0"/>
                                    </a:rPr>
                                    <m:t>− </m:t>
                                  </m:r>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𝑅</m:t>
                                      </m:r>
                                    </m:e>
                                    <m:sup>
                                      <m:r>
                                        <a:rPr lang="id-ID" sz="1600" i="0">
                                          <a:solidFill>
                                            <a:schemeClr val="tx1"/>
                                          </a:solidFill>
                                          <a:latin typeface="Cambria Math" panose="02040503050406030204" pitchFamily="18" charset="0"/>
                                        </a:rPr>
                                        <m:t>−</m:t>
                                      </m:r>
                                    </m:sup>
                                  </m:sSup>
                                </m:e>
                              </m:d>
                            </m:den>
                          </m:f>
                        </m:e>
                      </m:d>
                      <m:r>
                        <a:rPr lang="id-ID" sz="1600" i="0">
                          <a:solidFill>
                            <a:schemeClr val="tx1"/>
                          </a:solidFill>
                          <a:latin typeface="Cambria Math" panose="02040503050406030204" pitchFamily="18" charset="0"/>
                        </a:rPr>
                        <m:t> </m:t>
                      </m:r>
                    </m:oMath>
                  </m:oMathPara>
                </a14:m>
                <a:endParaRPr lang="id-ID" sz="1600">
                  <a:solidFill>
                    <a:schemeClr val="tx1"/>
                  </a:solidFill>
                </a:endParaRPr>
              </a:p>
            </p:txBody>
          </p:sp>
        </mc:Choice>
        <mc:Fallback xmlns="">
          <p:sp>
            <p:nvSpPr>
              <p:cNvPr id="15" name="TextBox 14">
                <a:extLst>
                  <a:ext uri="{FF2B5EF4-FFF2-40B4-BE49-F238E27FC236}">
                    <a16:creationId xmlns:a16="http://schemas.microsoft.com/office/drawing/2014/main" id="{93A89A32-8EDB-7408-742E-56FE71F5AC0E}"/>
                  </a:ext>
                </a:extLst>
              </p:cNvPr>
              <p:cNvSpPr txBox="1">
                <a:spLocks noRot="1" noChangeAspect="1" noMove="1" noResize="1" noEditPoints="1" noAdjustHandles="1" noChangeArrowheads="1" noChangeShapeType="1" noTextEdit="1"/>
              </p:cNvSpPr>
              <p:nvPr/>
            </p:nvSpPr>
            <p:spPr>
              <a:xfrm>
                <a:off x="243840" y="4212140"/>
                <a:ext cx="6096000" cy="640303"/>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BB0BF2A-3939-0E1B-C203-28AA27AEFD04}"/>
                  </a:ext>
                </a:extLst>
              </p:cNvPr>
              <p:cNvSpPr txBox="1"/>
              <p:nvPr/>
            </p:nvSpPr>
            <p:spPr>
              <a:xfrm>
                <a:off x="4841965" y="1793108"/>
                <a:ext cx="6096000" cy="852926"/>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Utility Measure untuk alternatif ke - </a:t>
                </a:r>
                <a14:m>
                  <m:oMath xmlns:m="http://schemas.openxmlformats.org/officeDocument/2006/math">
                    <m:r>
                      <a:rPr lang="id-ID" sz="1200">
                        <a:latin typeface="Cambria Math" panose="02040503050406030204" pitchFamily="18" charset="0"/>
                      </a:rPr>
                      <m:t>𝑖</m:t>
                    </m:r>
                  </m:oMath>
                </a14:m>
                <a:endParaRPr lang="id-ID" sz="1200">
                  <a:latin typeface="Rubik" pitchFamily="2" charset="-79"/>
                  <a:cs typeface="Rubik" pitchFamily="2" charset="-79"/>
                </a:endParaRP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Regret Measure untuk alternatif ke - </a:t>
                </a:r>
                <a14:m>
                  <m:oMath xmlns:m="http://schemas.openxmlformats.org/officeDocument/2006/math">
                    <m:r>
                      <a:rPr lang="id-ID" sz="1200">
                        <a:latin typeface="Cambria Math" panose="02040503050406030204" pitchFamily="18" charset="0"/>
                      </a:rPr>
                      <m:t>𝑖</m:t>
                    </m:r>
                  </m:oMath>
                </a14:m>
                <a:endParaRPr lang="id-ID" sz="1200">
                  <a:latin typeface="Rubik" pitchFamily="2" charset="-79"/>
                  <a:cs typeface="Rubik" pitchFamily="2" charset="-79"/>
                </a:endParaRP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𝐹</m:t>
                        </m:r>
                      </m:e>
                      <m:sub>
                        <m:r>
                          <a:rPr lang="id-ID" sz="1200">
                            <a:latin typeface="Cambria Math" panose="02040503050406030204" pitchFamily="18" charset="0"/>
                          </a:rPr>
                          <m:t>𝑖𝑗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data ternormalisasi sudah terbobot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9" name="TextBox 8">
                <a:extLst>
                  <a:ext uri="{FF2B5EF4-FFF2-40B4-BE49-F238E27FC236}">
                    <a16:creationId xmlns:a16="http://schemas.microsoft.com/office/drawing/2014/main" id="{FBB0BF2A-3939-0E1B-C203-28AA27AEFD04}"/>
                  </a:ext>
                </a:extLst>
              </p:cNvPr>
              <p:cNvSpPr txBox="1">
                <a:spLocks noRot="1" noChangeAspect="1" noMove="1" noResize="1" noEditPoints="1" noAdjustHandles="1" noChangeArrowheads="1" noChangeShapeType="1" noTextEdit="1"/>
              </p:cNvSpPr>
              <p:nvPr/>
            </p:nvSpPr>
            <p:spPr>
              <a:xfrm>
                <a:off x="4841965" y="1793108"/>
                <a:ext cx="6096000" cy="852926"/>
              </a:xfrm>
              <a:prstGeom prst="rect">
                <a:avLst/>
              </a:prstGeom>
              <a:blipFill>
                <a:blip r:embed="rId5"/>
                <a:stretch>
                  <a:fillRect b="-2143"/>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023C3AC-05AD-9C34-B3F4-A86515AC223D}"/>
                  </a:ext>
                </a:extLst>
              </p:cNvPr>
              <p:cNvSpPr txBox="1"/>
              <p:nvPr/>
            </p:nvSpPr>
            <p:spPr>
              <a:xfrm>
                <a:off x="6383383" y="3839794"/>
                <a:ext cx="4307406" cy="1384995"/>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𝑄</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Indeks VIKOR alternatif</a:t>
                </a:r>
              </a:p>
              <a:p>
                <a:pPr marL="270510" indent="-90170"/>
                <a14:m>
                  <m:oMath xmlns:m="http://schemas.openxmlformats.org/officeDocument/2006/math">
                    <m:r>
                      <m:rPr>
                        <m:sty m:val="p"/>
                      </m:rPr>
                      <a:rPr lang="id-ID" sz="1200">
                        <a:latin typeface="Cambria Math" panose="02040503050406030204" pitchFamily="18" charset="0"/>
                      </a:rPr>
                      <m:t>V</m:t>
                    </m:r>
                  </m:oMath>
                </a14:m>
                <a:r>
                  <a:rPr lang="id-ID" sz="1200">
                    <a:latin typeface="Rubik" pitchFamily="2" charset="-79"/>
                    <a:cs typeface="Rubik" pitchFamily="2" charset="-79"/>
                  </a:rPr>
                  <a:t>	= Bobot berkisar antara 0-1 (umu</a:t>
                </a:r>
                <a:r>
                  <a:rPr lang="en-US" sz="1200">
                    <a:latin typeface="Rubik" pitchFamily="2" charset="-79"/>
                    <a:cs typeface="Rubik" pitchFamily="2" charset="-79"/>
                  </a:rPr>
                  <a:t>m</a:t>
                </a:r>
                <a:r>
                  <a:rPr lang="id-ID" sz="1200">
                    <a:latin typeface="Rubik" pitchFamily="2" charset="-79"/>
                    <a:cs typeface="Rubik" pitchFamily="2" charset="-79"/>
                  </a:rPr>
                  <a:t>nya bernilai 0.5)</a:t>
                </a: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𝑆</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max</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𝑆</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min</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𝑅</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max</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𝑅</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min</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p:txBody>
          </p:sp>
        </mc:Choice>
        <mc:Fallback xmlns="">
          <p:sp>
            <p:nvSpPr>
              <p:cNvPr id="11" name="TextBox 10">
                <a:extLst>
                  <a:ext uri="{FF2B5EF4-FFF2-40B4-BE49-F238E27FC236}">
                    <a16:creationId xmlns:a16="http://schemas.microsoft.com/office/drawing/2014/main" id="{7023C3AC-05AD-9C34-B3F4-A86515AC223D}"/>
                  </a:ext>
                </a:extLst>
              </p:cNvPr>
              <p:cNvSpPr txBox="1">
                <a:spLocks noRot="1" noChangeAspect="1" noMove="1" noResize="1" noEditPoints="1" noAdjustHandles="1" noChangeArrowheads="1" noChangeShapeType="1" noTextEdit="1"/>
              </p:cNvSpPr>
              <p:nvPr/>
            </p:nvSpPr>
            <p:spPr>
              <a:xfrm>
                <a:off x="6383383" y="3839794"/>
                <a:ext cx="4307406" cy="1384995"/>
              </a:xfrm>
              <a:prstGeom prst="rect">
                <a:avLst/>
              </a:prstGeom>
              <a:blipFill>
                <a:blip r:embed="rId6"/>
                <a:stretch>
                  <a:fillRect t="-441" b="-2643"/>
                </a:stretch>
              </a:blipFill>
            </p:spPr>
            <p:txBody>
              <a:bodyPr/>
              <a:lstStyle/>
              <a:p>
                <a:r>
                  <a:rPr lang="id-ID">
                    <a:noFill/>
                  </a:rPr>
                  <a:t> </a:t>
                </a:r>
              </a:p>
            </p:txBody>
          </p:sp>
        </mc:Fallback>
      </mc:AlternateContent>
      <p:sp>
        <p:nvSpPr>
          <p:cNvPr id="13" name="TextBox 12">
            <a:extLst>
              <a:ext uri="{FF2B5EF4-FFF2-40B4-BE49-F238E27FC236}">
                <a16:creationId xmlns:a16="http://schemas.microsoft.com/office/drawing/2014/main" id="{7335CB53-EA3A-4F24-125E-85EA43F249B4}"/>
              </a:ext>
            </a:extLst>
          </p:cNvPr>
          <p:cNvSpPr txBox="1"/>
          <p:nvPr/>
        </p:nvSpPr>
        <p:spPr>
          <a:xfrm>
            <a:off x="857250" y="5698417"/>
            <a:ext cx="9467850" cy="369332"/>
          </a:xfrm>
          <a:prstGeom prst="rect">
            <a:avLst/>
          </a:prstGeom>
          <a:noFill/>
        </p:spPr>
        <p:txBody>
          <a:bodyPr wrap="square">
            <a:spAutoFit/>
          </a:bodyPr>
          <a:lstStyle/>
          <a:p>
            <a:pPr marL="171450" indent="-457200">
              <a:spcAft>
                <a:spcPts val="800"/>
              </a:spcAft>
              <a:buFont typeface="+mj-lt"/>
              <a:buAutoNum type="arabicPeriod" startAt="7"/>
            </a:pPr>
            <a:r>
              <a:rPr lang="en-US" sz="1800">
                <a:latin typeface="Rubik Medium" pitchFamily="2" charset="-79"/>
                <a:cs typeface="Rubik Medium" pitchFamily="2" charset="-79"/>
              </a:rPr>
              <a:t>Perangkingan </a:t>
            </a:r>
            <a:r>
              <a:rPr lang="en-US" sz="1800" err="1">
                <a:latin typeface="Rubik Medium" pitchFamily="2" charset="-79"/>
                <a:cs typeface="Rubik Medium" pitchFamily="2" charset="-79"/>
              </a:rPr>
              <a:t>Alternatif</a:t>
            </a:r>
            <a:endParaRPr lang="en-US" sz="1800">
              <a:latin typeface="Rubik Medium" pitchFamily="2" charset="-79"/>
              <a:cs typeface="Rubik Medium" pitchFamily="2" charset="-79"/>
            </a:endParaRPr>
          </a:p>
        </p:txBody>
      </p:sp>
      <p:sp>
        <p:nvSpPr>
          <p:cNvPr id="14" name="TextBox 13">
            <a:extLst>
              <a:ext uri="{FF2B5EF4-FFF2-40B4-BE49-F238E27FC236}">
                <a16:creationId xmlns:a16="http://schemas.microsoft.com/office/drawing/2014/main" id="{C9CB3E62-5713-D7E5-A122-A8C71E0F5FF9}"/>
              </a:ext>
            </a:extLst>
          </p:cNvPr>
          <p:cNvSpPr txBox="1"/>
          <p:nvPr/>
        </p:nvSpPr>
        <p:spPr>
          <a:xfrm>
            <a:off x="1335506" y="6112299"/>
            <a:ext cx="7013736"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r>
              <a:rPr lang="id-ID"/>
              <a:t>Perangkingan ditentukan dari nilai </a:t>
            </a:r>
            <a:r>
              <a:rPr lang="en-US"/>
              <a:t>indeks VIKOR (Q) </a:t>
            </a:r>
            <a:r>
              <a:rPr lang="id-ID"/>
              <a:t>yang paling rendah sebagai solusi ideal.</a:t>
            </a:r>
          </a:p>
        </p:txBody>
      </p:sp>
      <p:sp>
        <p:nvSpPr>
          <p:cNvPr id="7" name="Slide Number Placeholder 6">
            <a:extLst>
              <a:ext uri="{FF2B5EF4-FFF2-40B4-BE49-F238E27FC236}">
                <a16:creationId xmlns:a16="http://schemas.microsoft.com/office/drawing/2014/main" id="{DC068271-D03C-B436-F1F1-4CB72947B14D}"/>
              </a:ext>
            </a:extLst>
          </p:cNvPr>
          <p:cNvSpPr>
            <a:spLocks noGrp="1"/>
          </p:cNvSpPr>
          <p:nvPr>
            <p:ph type="sldNum" sz="quarter" idx="4"/>
          </p:nvPr>
        </p:nvSpPr>
        <p:spPr/>
        <p:txBody>
          <a:bodyPr/>
          <a:lstStyle/>
          <a:p>
            <a:fld id="{48F63A3B-78C7-47BE-AE5E-E10140E04643}" type="slidenum">
              <a:rPr lang="en-US" smtClean="0">
                <a:solidFill>
                  <a:srgbClr val="7030A0"/>
                </a:solidFill>
              </a:rPr>
              <a:pPr/>
              <a:t>12</a:t>
            </a:fld>
            <a:r>
              <a:rPr lang="en-US">
                <a:solidFill>
                  <a:schemeClr val="bg2">
                    <a:lumMod val="90000"/>
                  </a:schemeClr>
                </a:solidFill>
              </a:rPr>
              <a:t>/36</a:t>
            </a:r>
          </a:p>
        </p:txBody>
      </p:sp>
    </p:spTree>
    <p:extLst>
      <p:ext uri="{BB962C8B-B14F-4D97-AF65-F5344CB8AC3E}">
        <p14:creationId xmlns:p14="http://schemas.microsoft.com/office/powerpoint/2010/main" val="3604429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79D415-0463-E72C-F93C-04504A9ED6E2}"/>
              </a:ext>
            </a:extLst>
          </p:cNvPr>
          <p:cNvGrpSpPr/>
          <p:nvPr/>
        </p:nvGrpSpPr>
        <p:grpSpPr>
          <a:xfrm>
            <a:off x="0" y="246228"/>
            <a:ext cx="1659731" cy="377660"/>
            <a:chOff x="726286" y="-1"/>
            <a:chExt cx="1412077" cy="246220"/>
          </a:xfrm>
        </p:grpSpPr>
        <p:sp>
          <p:nvSpPr>
            <p:cNvPr id="3" name="Rectangle 2">
              <a:extLst>
                <a:ext uri="{FF2B5EF4-FFF2-40B4-BE49-F238E27FC236}">
                  <a16:creationId xmlns:a16="http://schemas.microsoft.com/office/drawing/2014/main" id="{465F6C01-3642-B9F1-9B23-EC5511E3A35D}"/>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B94718DF-E58F-DB59-E5FE-6F6E0D78B7EE}"/>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(4)</a:t>
              </a:r>
              <a:endParaRPr lang="id-ID" sz="1400">
                <a:solidFill>
                  <a:schemeClr val="accent1"/>
                </a:solidFill>
                <a:latin typeface="Rubik Medium" pitchFamily="2" charset="-79"/>
                <a:cs typeface="Rubik Medium" pitchFamily="2" charset="-79"/>
              </a:endParaRPr>
            </a:p>
          </p:txBody>
        </p:sp>
      </p:grpSp>
      <p:sp>
        <p:nvSpPr>
          <p:cNvPr id="5" name="TextBox 4">
            <a:extLst>
              <a:ext uri="{FF2B5EF4-FFF2-40B4-BE49-F238E27FC236}">
                <a16:creationId xmlns:a16="http://schemas.microsoft.com/office/drawing/2014/main" id="{B49E3FE6-FA48-255D-5EAB-260C79BBDDD1}"/>
              </a:ext>
            </a:extLst>
          </p:cNvPr>
          <p:cNvSpPr txBox="1"/>
          <p:nvPr/>
        </p:nvSpPr>
        <p:spPr>
          <a:xfrm>
            <a:off x="857250" y="998080"/>
            <a:ext cx="9467850" cy="369332"/>
          </a:xfrm>
          <a:prstGeom prst="rect">
            <a:avLst/>
          </a:prstGeom>
          <a:noFill/>
        </p:spPr>
        <p:txBody>
          <a:bodyPr wrap="square">
            <a:spAutoFit/>
          </a:bodyPr>
          <a:lstStyle/>
          <a:p>
            <a:pPr marL="171450" indent="-457200">
              <a:spcAft>
                <a:spcPts val="800"/>
              </a:spcAft>
              <a:buFont typeface="+mj-lt"/>
              <a:buAutoNum type="arabicPeriod" startAt="8"/>
            </a:pPr>
            <a:r>
              <a:rPr lang="en-US" sz="1800" err="1">
                <a:latin typeface="Rubik Medium" pitchFamily="2" charset="-79"/>
                <a:cs typeface="Rubik Medium" pitchFamily="2" charset="-79"/>
              </a:rPr>
              <a:t>Mengajukan</a:t>
            </a:r>
            <a:r>
              <a:rPr lang="en-US" sz="1800">
                <a:latin typeface="Rubik Medium" pitchFamily="2" charset="-79"/>
                <a:cs typeface="Rubik Medium" pitchFamily="2" charset="-79"/>
              </a:rPr>
              <a:t> Solusi </a:t>
            </a:r>
            <a:r>
              <a:rPr lang="en-US" sz="1800" err="1">
                <a:latin typeface="Rubik Medium" pitchFamily="2" charset="-79"/>
                <a:cs typeface="Rubik Medium" pitchFamily="2" charset="-79"/>
              </a:rPr>
              <a:t>Kompromi</a:t>
            </a:r>
            <a:endParaRPr lang="en-US" sz="1800">
              <a:latin typeface="Rubik Medium" pitchFamily="2" charset="-79"/>
              <a:cs typeface="Rubik Medium" pitchFamily="2" charset="-79"/>
            </a:endParaRPr>
          </a:p>
        </p:txBody>
      </p:sp>
      <p:sp>
        <p:nvSpPr>
          <p:cNvPr id="18" name="TextBox 17">
            <a:extLst>
              <a:ext uri="{FF2B5EF4-FFF2-40B4-BE49-F238E27FC236}">
                <a16:creationId xmlns:a16="http://schemas.microsoft.com/office/drawing/2014/main" id="{F7743BA0-5215-9A86-70FA-AB4E13345DED}"/>
              </a:ext>
            </a:extLst>
          </p:cNvPr>
          <p:cNvSpPr txBox="1"/>
          <p:nvPr/>
        </p:nvSpPr>
        <p:spPr>
          <a:xfrm>
            <a:off x="5943177" y="1332011"/>
            <a:ext cx="6113416"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2: </a:t>
            </a:r>
            <a:r>
              <a:rPr lang="en-US" sz="1200" i="1">
                <a:latin typeface="Rubik Medium" pitchFamily="2" charset="-79"/>
                <a:cs typeface="Rubik Medium" pitchFamily="2" charset="-79"/>
              </a:rPr>
              <a:t>Acceptable Stability in Decision Making</a:t>
            </a:r>
            <a:endParaRPr lang="id-ID" sz="1200" i="1">
              <a:latin typeface="Rubik Medium" pitchFamily="2" charset="-79"/>
              <a:cs typeface="Rubik Medium" pitchFamily="2" charset="-79"/>
            </a:endParaRPr>
          </a:p>
        </p:txBody>
      </p:sp>
      <p:sp>
        <p:nvSpPr>
          <p:cNvPr id="19" name="TextBox 18">
            <a:extLst>
              <a:ext uri="{FF2B5EF4-FFF2-40B4-BE49-F238E27FC236}">
                <a16:creationId xmlns:a16="http://schemas.microsoft.com/office/drawing/2014/main" id="{C76F6B18-2D8F-9003-FC64-8EC2499ABAF5}"/>
              </a:ext>
            </a:extLst>
          </p:cNvPr>
          <p:cNvSpPr txBox="1"/>
          <p:nvPr/>
        </p:nvSpPr>
        <p:spPr>
          <a:xfrm>
            <a:off x="878883" y="1357106"/>
            <a:ext cx="5194660"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1: </a:t>
            </a:r>
            <a:r>
              <a:rPr lang="en-US" sz="1200" i="1">
                <a:latin typeface="Rubik Medium" pitchFamily="2" charset="-79"/>
                <a:cs typeface="Rubik Medium" pitchFamily="2" charset="-79"/>
              </a:rPr>
              <a:t>Acceptable Advantage</a:t>
            </a:r>
            <a:endParaRPr lang="id-ID" sz="1200" i="1">
              <a:latin typeface="Rubik Medium" pitchFamily="2" charset="-79"/>
              <a:cs typeface="Rubik Medium" pitchFamily="2" charset="-79"/>
            </a:endParaRPr>
          </a:p>
        </p:txBody>
      </p:sp>
      <p:grpSp>
        <p:nvGrpSpPr>
          <p:cNvPr id="20" name="Group 19">
            <a:extLst>
              <a:ext uri="{FF2B5EF4-FFF2-40B4-BE49-F238E27FC236}">
                <a16:creationId xmlns:a16="http://schemas.microsoft.com/office/drawing/2014/main" id="{9FF84ABB-E994-8D4C-5C7B-8CCAB25BA8E9}"/>
              </a:ext>
            </a:extLst>
          </p:cNvPr>
          <p:cNvGrpSpPr/>
          <p:nvPr/>
        </p:nvGrpSpPr>
        <p:grpSpPr>
          <a:xfrm>
            <a:off x="947738" y="1357474"/>
            <a:ext cx="10512425" cy="2872694"/>
            <a:chOff x="825315" y="1433131"/>
            <a:chExt cx="10512425" cy="3529938"/>
          </a:xfrm>
        </p:grpSpPr>
        <p:cxnSp>
          <p:nvCxnSpPr>
            <p:cNvPr id="21" name="Straight Connector 20">
              <a:extLst>
                <a:ext uri="{FF2B5EF4-FFF2-40B4-BE49-F238E27FC236}">
                  <a16:creationId xmlns:a16="http://schemas.microsoft.com/office/drawing/2014/main" id="{9A22EB33-3BB0-7461-58CC-7075655AD571}"/>
                </a:ext>
              </a:extLst>
            </p:cNvPr>
            <p:cNvCxnSpPr>
              <a:cxnSpLocks/>
            </p:cNvCxnSpPr>
            <p:nvPr/>
          </p:nvCxnSpPr>
          <p:spPr>
            <a:xfrm flipV="1">
              <a:off x="5959601" y="1433131"/>
              <a:ext cx="0" cy="3517901"/>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22" name="Straight Connector 21">
              <a:extLst>
                <a:ext uri="{FF2B5EF4-FFF2-40B4-BE49-F238E27FC236}">
                  <a16:creationId xmlns:a16="http://schemas.microsoft.com/office/drawing/2014/main" id="{E6ECC4BC-4E1B-C0EE-4164-23B9C5DE0801}"/>
                </a:ext>
              </a:extLst>
            </p:cNvPr>
            <p:cNvCxnSpPr>
              <a:cxnSpLocks/>
            </p:cNvCxnSpPr>
            <p:nvPr/>
          </p:nvCxnSpPr>
          <p:spPr>
            <a:xfrm>
              <a:off x="825315" y="4963069"/>
              <a:ext cx="10512425"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7F25DF5-88DB-B989-8113-A7274250109C}"/>
                  </a:ext>
                </a:extLst>
              </p:cNvPr>
              <p:cNvSpPr txBox="1"/>
              <p:nvPr/>
            </p:nvSpPr>
            <p:spPr>
              <a:xfrm>
                <a:off x="1279611" y="2049052"/>
                <a:ext cx="2197014" cy="1081386"/>
              </a:xfrm>
              <a:prstGeom prst="rect">
                <a:avLst/>
              </a:prstGeom>
              <a:noFill/>
            </p:spPr>
            <p:txBody>
              <a:bodyPr wrap="square">
                <a:spAutoFit/>
              </a:bodyPr>
              <a:lstStyle/>
              <a:p>
                <a:pPr marL="180340" indent="-180340">
                  <a:spcAft>
                    <a:spcPts val="1000"/>
                  </a:spcAft>
                </a:pPr>
                <a14:m>
                  <m:oMathPara xmlns:m="http://schemas.openxmlformats.org/officeDocument/2006/math">
                    <m:oMathParaPr>
                      <m:jc m:val="centerGroup"/>
                    </m:oMathParaPr>
                    <m:oMath xmlns:m="http://schemas.openxmlformats.org/officeDocument/2006/math">
                      <m:r>
                        <a:rPr lang="id-ID" sz="1600" i="1" smtClean="0">
                          <a:latin typeface="Cambria Math" panose="02040503050406030204" pitchFamily="18" charset="0"/>
                        </a:rPr>
                        <m:t>𝐷𝑄</m:t>
                      </m:r>
                      <m:r>
                        <a:rPr lang="id-ID" sz="1600" i="1" smtClean="0">
                          <a:latin typeface="Cambria Math" panose="02040503050406030204" pitchFamily="18" charset="0"/>
                        </a:rPr>
                        <m:t>=</m:t>
                      </m:r>
                      <m:f>
                        <m:fPr>
                          <m:ctrlPr>
                            <a:rPr lang="id-ID" sz="1600" i="1">
                              <a:latin typeface="Cambria Math" panose="02040503050406030204" pitchFamily="18" charset="0"/>
                            </a:rPr>
                          </m:ctrlPr>
                        </m:fPr>
                        <m:num>
                          <m:r>
                            <a:rPr lang="id-ID" sz="1600" i="1">
                              <a:latin typeface="Cambria Math" panose="02040503050406030204" pitchFamily="18" charset="0"/>
                            </a:rPr>
                            <m:t>1</m:t>
                          </m:r>
                        </m:num>
                        <m:den>
                          <m:r>
                            <a:rPr lang="id-ID" sz="1600" i="1">
                              <a:latin typeface="Cambria Math" panose="02040503050406030204" pitchFamily="18" charset="0"/>
                            </a:rPr>
                            <m:t>𝑚</m:t>
                          </m:r>
                          <m:r>
                            <a:rPr lang="id-ID" sz="1600" i="1">
                              <a:latin typeface="Cambria Math" panose="02040503050406030204" pitchFamily="18" charset="0"/>
                            </a:rPr>
                            <m:t>−1</m:t>
                          </m:r>
                        </m:den>
                      </m:f>
                      <m:r>
                        <a:rPr lang="id-ID" sz="1600" i="1">
                          <a:latin typeface="Cambria Math" panose="02040503050406030204" pitchFamily="18" charset="0"/>
                        </a:rPr>
                        <m:t> </m:t>
                      </m:r>
                    </m:oMath>
                  </m:oMathPara>
                </a14:m>
                <a:endParaRPr lang="en-US" sz="1600" i="1">
                  <a:latin typeface="Cambria Math" panose="02040503050406030204" pitchFamily="18" charset="0"/>
                </a:endParaRPr>
              </a:p>
              <a:p>
                <a:pPr marL="180340" indent="-180340">
                  <a:spcAft>
                    <a:spcPts val="1000"/>
                  </a:spcAft>
                </a:pPr>
                <a14:m>
                  <m:oMathPara xmlns:m="http://schemas.openxmlformats.org/officeDocument/2006/math">
                    <m:oMathParaPr>
                      <m:jc m:val="centerGroup"/>
                    </m:oMathParaPr>
                    <m:oMath xmlns:m="http://schemas.openxmlformats.org/officeDocument/2006/math">
                      <m:sSub>
                        <m:sSubPr>
                          <m:ctrlPr>
                            <a:rPr lang="id-ID" sz="1600" i="1" smtClean="0">
                              <a:latin typeface="Cambria Math" panose="02040503050406030204" pitchFamily="18" charset="0"/>
                            </a:rPr>
                          </m:ctrlPr>
                        </m:sSubPr>
                        <m:e>
                          <m:r>
                            <a:rPr lang="id-ID" sz="1600" i="1">
                              <a:latin typeface="Cambria Math" panose="02040503050406030204" pitchFamily="18" charset="0"/>
                            </a:rPr>
                            <m:t>𝑄</m:t>
                          </m:r>
                        </m:e>
                        <m:sub>
                          <m:r>
                            <a:rPr lang="id-ID" sz="1600" i="1">
                              <a:latin typeface="Cambria Math" panose="02040503050406030204" pitchFamily="18" charset="0"/>
                            </a:rPr>
                            <m:t>(</m:t>
                          </m:r>
                          <m:sSub>
                            <m:sSubPr>
                              <m:ctrlPr>
                                <a:rPr lang="id-ID" sz="1600" i="1">
                                  <a:latin typeface="Cambria Math" panose="02040503050406030204" pitchFamily="18" charset="0"/>
                                </a:rPr>
                              </m:ctrlPr>
                            </m:sSubPr>
                            <m:e>
                              <m:r>
                                <a:rPr lang="id-ID" sz="1600" i="1">
                                  <a:latin typeface="Cambria Math" panose="02040503050406030204" pitchFamily="18" charset="0"/>
                                </a:rPr>
                                <m:t>𝑎</m:t>
                              </m:r>
                            </m:e>
                            <m:sub>
                              <m:r>
                                <a:rPr lang="id-ID" sz="1600" i="1">
                                  <a:latin typeface="Cambria Math" panose="02040503050406030204" pitchFamily="18" charset="0"/>
                                </a:rPr>
                                <m:t>2</m:t>
                              </m:r>
                            </m:sub>
                          </m:sSub>
                          <m:r>
                            <a:rPr lang="id-ID" sz="1600" i="1">
                              <a:latin typeface="Cambria Math" panose="02040503050406030204" pitchFamily="18" charset="0"/>
                            </a:rPr>
                            <m:t>)</m:t>
                          </m:r>
                        </m:sub>
                      </m:sSub>
                      <m:r>
                        <a:rPr lang="id-ID" sz="1600" i="1">
                          <a:latin typeface="Cambria Math" panose="02040503050406030204" pitchFamily="18" charset="0"/>
                        </a:rPr>
                        <m:t>−</m:t>
                      </m:r>
                      <m:sSub>
                        <m:sSubPr>
                          <m:ctrlPr>
                            <a:rPr lang="id-ID" sz="1600" i="1">
                              <a:latin typeface="Cambria Math" panose="02040503050406030204" pitchFamily="18" charset="0"/>
                            </a:rPr>
                          </m:ctrlPr>
                        </m:sSubPr>
                        <m:e>
                          <m:r>
                            <a:rPr lang="id-ID" sz="1600" i="1">
                              <a:latin typeface="Cambria Math" panose="02040503050406030204" pitchFamily="18" charset="0"/>
                            </a:rPr>
                            <m:t>𝑄</m:t>
                          </m:r>
                        </m:e>
                        <m:sub>
                          <m:d>
                            <m:dPr>
                              <m:ctrlPr>
                                <a:rPr lang="id-ID" sz="1600" i="1">
                                  <a:latin typeface="Cambria Math" panose="02040503050406030204" pitchFamily="18" charset="0"/>
                                </a:rPr>
                              </m:ctrlPr>
                            </m:dPr>
                            <m:e>
                              <m:sSub>
                                <m:sSubPr>
                                  <m:ctrlPr>
                                    <a:rPr lang="id-ID" sz="1600" i="1">
                                      <a:latin typeface="Cambria Math" panose="02040503050406030204" pitchFamily="18" charset="0"/>
                                    </a:rPr>
                                  </m:ctrlPr>
                                </m:sSubPr>
                                <m:e>
                                  <m:r>
                                    <a:rPr lang="id-ID" sz="1600" i="1">
                                      <a:latin typeface="Cambria Math" panose="02040503050406030204" pitchFamily="18" charset="0"/>
                                    </a:rPr>
                                    <m:t>𝑎</m:t>
                                  </m:r>
                                </m:e>
                                <m:sub>
                                  <m:r>
                                    <a:rPr lang="id-ID" sz="1600" i="1">
                                      <a:latin typeface="Cambria Math" panose="02040503050406030204" pitchFamily="18" charset="0"/>
                                    </a:rPr>
                                    <m:t>1</m:t>
                                  </m:r>
                                </m:sub>
                              </m:sSub>
                            </m:e>
                          </m:d>
                        </m:sub>
                      </m:sSub>
                      <m:r>
                        <a:rPr lang="id-ID" sz="1600" i="1">
                          <a:latin typeface="Cambria Math" panose="02040503050406030204" pitchFamily="18" charset="0"/>
                        </a:rPr>
                        <m:t> ≥</m:t>
                      </m:r>
                      <m:r>
                        <a:rPr lang="id-ID" sz="1600" i="1">
                          <a:latin typeface="Cambria Math" panose="02040503050406030204" pitchFamily="18" charset="0"/>
                        </a:rPr>
                        <m:t>𝐷𝑄</m:t>
                      </m:r>
                    </m:oMath>
                  </m:oMathPara>
                </a14:m>
                <a:endParaRPr lang="id-ID" sz="1600" i="1">
                  <a:latin typeface="Cambria Math" panose="02040503050406030204" pitchFamily="18" charset="0"/>
                </a:endParaRPr>
              </a:p>
            </p:txBody>
          </p:sp>
        </mc:Choice>
        <mc:Fallback xmlns="">
          <p:sp>
            <p:nvSpPr>
              <p:cNvPr id="23" name="TextBox 22">
                <a:extLst>
                  <a:ext uri="{FF2B5EF4-FFF2-40B4-BE49-F238E27FC236}">
                    <a16:creationId xmlns:a16="http://schemas.microsoft.com/office/drawing/2014/main" id="{B7F25DF5-88DB-B989-8113-A7274250109C}"/>
                  </a:ext>
                </a:extLst>
              </p:cNvPr>
              <p:cNvSpPr txBox="1">
                <a:spLocks noRot="1" noChangeAspect="1" noMove="1" noResize="1" noEditPoints="1" noAdjustHandles="1" noChangeArrowheads="1" noChangeShapeType="1" noTextEdit="1"/>
              </p:cNvSpPr>
              <p:nvPr/>
            </p:nvSpPr>
            <p:spPr>
              <a:xfrm>
                <a:off x="1279611" y="2049052"/>
                <a:ext cx="2197014" cy="1081386"/>
              </a:xfrm>
              <a:prstGeom prst="rect">
                <a:avLst/>
              </a:prstGeom>
              <a:blipFill>
                <a:blip r:embed="rId2"/>
                <a:stretch>
                  <a:fillRect/>
                </a:stretch>
              </a:blipFill>
            </p:spPr>
            <p:txBody>
              <a:bodyPr/>
              <a:lstStyle/>
              <a:p>
                <a:r>
                  <a:rPr lang="id-ID">
                    <a:noFill/>
                  </a:rPr>
                  <a:t> </a:t>
                </a:r>
              </a:p>
            </p:txBody>
          </p:sp>
        </mc:Fallback>
      </mc:AlternateContent>
      <p:graphicFrame>
        <p:nvGraphicFramePr>
          <p:cNvPr id="24" name="Table 23">
            <a:extLst>
              <a:ext uri="{FF2B5EF4-FFF2-40B4-BE49-F238E27FC236}">
                <a16:creationId xmlns:a16="http://schemas.microsoft.com/office/drawing/2014/main" id="{8329A3EA-845C-0821-2288-A7F9E0065A93}"/>
              </a:ext>
            </a:extLst>
          </p:cNvPr>
          <p:cNvGraphicFramePr>
            <a:graphicFrameLocks noGrp="1"/>
          </p:cNvGraphicFramePr>
          <p:nvPr>
            <p:extLst>
              <p:ext uri="{D42A27DB-BD31-4B8C-83A1-F6EECF244321}">
                <p14:modId xmlns:p14="http://schemas.microsoft.com/office/powerpoint/2010/main" val="319927486"/>
              </p:ext>
            </p:extLst>
          </p:nvPr>
        </p:nvGraphicFramePr>
        <p:xfrm>
          <a:off x="7834926" y="2153541"/>
          <a:ext cx="2138016" cy="492078"/>
        </p:xfrm>
        <a:graphic>
          <a:graphicData uri="http://schemas.openxmlformats.org/drawingml/2006/table">
            <a:tbl>
              <a:tblPr firstRow="1" firstCol="1" bandRow="1">
                <a:tableStyleId>{5C22544A-7EE6-4342-B048-85BDC9FD1C3A}</a:tableStyleId>
              </a:tblPr>
              <a:tblGrid>
                <a:gridCol w="712672">
                  <a:extLst>
                    <a:ext uri="{9D8B030D-6E8A-4147-A177-3AD203B41FA5}">
                      <a16:colId xmlns:a16="http://schemas.microsoft.com/office/drawing/2014/main" val="2476148945"/>
                    </a:ext>
                  </a:extLst>
                </a:gridCol>
                <a:gridCol w="712672">
                  <a:extLst>
                    <a:ext uri="{9D8B030D-6E8A-4147-A177-3AD203B41FA5}">
                      <a16:colId xmlns:a16="http://schemas.microsoft.com/office/drawing/2014/main" val="2090367239"/>
                    </a:ext>
                  </a:extLst>
                </a:gridCol>
                <a:gridCol w="712672">
                  <a:extLst>
                    <a:ext uri="{9D8B030D-6E8A-4147-A177-3AD203B41FA5}">
                      <a16:colId xmlns:a16="http://schemas.microsoft.com/office/drawing/2014/main" val="3933163726"/>
                    </a:ext>
                  </a:extLst>
                </a:gridCol>
              </a:tblGrid>
              <a:tr h="246039">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1</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2</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3</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03695806"/>
                  </a:ext>
                </a:extLst>
              </a:tr>
              <a:tr h="246039">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0,5-X</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0,5+X</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40661400"/>
                  </a:ext>
                </a:extLst>
              </a:tr>
            </a:tbl>
          </a:graphicData>
        </a:graphic>
      </p:graphicFrame>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5BF6475-B883-6B29-E013-976F9E23812B}"/>
                  </a:ext>
                </a:extLst>
              </p:cNvPr>
              <p:cNvSpPr txBox="1"/>
              <p:nvPr/>
            </p:nvSpPr>
            <p:spPr>
              <a:xfrm>
                <a:off x="1364381" y="3366772"/>
                <a:ext cx="4350111" cy="646331"/>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pPr marL="0"/>
                <a:r>
                  <a:rPr lang="id-ID" sz="1200"/>
                  <a:t>Jika nilai selisih yang didapat lebih besar atau sama dengan nilai </a:t>
                </a:r>
                <a14:m>
                  <m:oMath xmlns:m="http://schemas.openxmlformats.org/officeDocument/2006/math">
                    <m:r>
                      <a:rPr lang="id-ID" sz="1200">
                        <a:latin typeface="Cambria Math" panose="02040503050406030204" pitchFamily="18" charset="0"/>
                      </a:rPr>
                      <m:t>𝐷𝑄</m:t>
                    </m:r>
                  </m:oMath>
                </a14:m>
                <a:r>
                  <a:rPr lang="id-ID" sz="1200"/>
                  <a:t>, maka kondisi </a:t>
                </a:r>
                <a:r>
                  <a:rPr lang="id-ID" sz="1200" i="1"/>
                  <a:t>acceptable advantage</a:t>
                </a:r>
                <a:r>
                  <a:rPr lang="id-ID" sz="1200"/>
                  <a:t> terpenuhi. </a:t>
                </a:r>
              </a:p>
            </p:txBody>
          </p:sp>
        </mc:Choice>
        <mc:Fallback xmlns="">
          <p:sp>
            <p:nvSpPr>
              <p:cNvPr id="26" name="TextBox 25">
                <a:extLst>
                  <a:ext uri="{FF2B5EF4-FFF2-40B4-BE49-F238E27FC236}">
                    <a16:creationId xmlns:a16="http://schemas.microsoft.com/office/drawing/2014/main" id="{A5BF6475-B883-6B29-E013-976F9E23812B}"/>
                  </a:ext>
                </a:extLst>
              </p:cNvPr>
              <p:cNvSpPr txBox="1">
                <a:spLocks noRot="1" noChangeAspect="1" noMove="1" noResize="1" noEditPoints="1" noAdjustHandles="1" noChangeArrowheads="1" noChangeShapeType="1" noTextEdit="1"/>
              </p:cNvSpPr>
              <p:nvPr/>
            </p:nvSpPr>
            <p:spPr>
              <a:xfrm>
                <a:off x="1364381" y="3366772"/>
                <a:ext cx="4350111" cy="646331"/>
              </a:xfrm>
              <a:prstGeom prst="rect">
                <a:avLst/>
              </a:prstGeom>
              <a:blipFill>
                <a:blip r:embed="rId3"/>
                <a:stretch>
                  <a:fillRect l="-140" b="-6604"/>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BF9EDBC-5993-BED7-0FDA-386E47794981}"/>
                  </a:ext>
                </a:extLst>
              </p:cNvPr>
              <p:cNvSpPr txBox="1"/>
              <p:nvPr/>
            </p:nvSpPr>
            <p:spPr>
              <a:xfrm>
                <a:off x="6367914" y="3265526"/>
                <a:ext cx="5092249" cy="664156"/>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pPr marL="0" algn="just"/>
                <a:r>
                  <a:rPr lang="id-ID" sz="1200"/>
                  <a:t>Jika alternatif peringkat pertama atau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r>
                          <a:rPr lang="id-ID" sz="1200">
                            <a:latin typeface="Cambria Math" panose="02040503050406030204" pitchFamily="18" charset="0"/>
                          </a:rPr>
                          <m:t>(</m:t>
                        </m:r>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id-ID" sz="1200">
                                <a:latin typeface="Cambria Math" panose="02040503050406030204" pitchFamily="18" charset="0"/>
                              </a:rPr>
                              <m:t>1</m:t>
                            </m:r>
                          </m:sub>
                        </m:sSub>
                        <m:r>
                          <a:rPr lang="id-ID" sz="1200">
                            <a:latin typeface="Cambria Math" panose="02040503050406030204" pitchFamily="18" charset="0"/>
                          </a:rPr>
                          <m:t>)</m:t>
                        </m:r>
                      </m:sub>
                    </m:sSub>
                  </m:oMath>
                </a14:m>
                <a:r>
                  <a:rPr lang="id-ID" sz="1200"/>
                  <a:t> tetap menjadi peringkat terbaik dalam 3 macam pemeringkatan dengan nilai V yang berbeda, maka kondisi </a:t>
                </a:r>
                <a:r>
                  <a:rPr lang="id-ID" sz="1200" i="1"/>
                  <a:t>acceptable stability in decision making </a:t>
                </a:r>
                <a:r>
                  <a:rPr lang="id-ID" sz="1200"/>
                  <a:t>terpenuhi.</a:t>
                </a:r>
              </a:p>
            </p:txBody>
          </p:sp>
        </mc:Choice>
        <mc:Fallback xmlns="">
          <p:sp>
            <p:nvSpPr>
              <p:cNvPr id="27" name="TextBox 26">
                <a:extLst>
                  <a:ext uri="{FF2B5EF4-FFF2-40B4-BE49-F238E27FC236}">
                    <a16:creationId xmlns:a16="http://schemas.microsoft.com/office/drawing/2014/main" id="{FBF9EDBC-5993-BED7-0FDA-386E47794981}"/>
                  </a:ext>
                </a:extLst>
              </p:cNvPr>
              <p:cNvSpPr txBox="1">
                <a:spLocks noRot="1" noChangeAspect="1" noMove="1" noResize="1" noEditPoints="1" noAdjustHandles="1" noChangeArrowheads="1" noChangeShapeType="1" noTextEdit="1"/>
              </p:cNvSpPr>
              <p:nvPr/>
            </p:nvSpPr>
            <p:spPr>
              <a:xfrm>
                <a:off x="6367914" y="3265526"/>
                <a:ext cx="5092249" cy="664156"/>
              </a:xfrm>
              <a:prstGeom prst="rect">
                <a:avLst/>
              </a:prstGeom>
              <a:blipFill>
                <a:blip r:embed="rId4"/>
                <a:stretch>
                  <a:fillRect l="-120" t="-917" b="-6422"/>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07D21A0-979E-12D9-61B8-9FFFB84AC4DD}"/>
                  </a:ext>
                </a:extLst>
              </p:cNvPr>
              <p:cNvSpPr txBox="1"/>
              <p:nvPr/>
            </p:nvSpPr>
            <p:spPr>
              <a:xfrm>
                <a:off x="3302382" y="2172666"/>
                <a:ext cx="2765878" cy="737510"/>
              </a:xfrm>
              <a:prstGeom prst="rect">
                <a:avLst/>
              </a:prstGeom>
              <a:noFill/>
            </p:spPr>
            <p:txBody>
              <a:bodyPr wrap="square" rtlCol="0">
                <a:spAutoFit/>
              </a:bodyPr>
              <a:lstStyle/>
              <a:p>
                <a:pPr marL="266700"/>
                <a:r>
                  <a:rPr lang="en-US" sz="1000">
                    <a:latin typeface="Rubik" pitchFamily="2" charset="-79"/>
                    <a:cs typeface="Rubik" pitchFamily="2" charset="-79"/>
                  </a:rPr>
                  <a:t>Keterangan:</a:t>
                </a:r>
              </a:p>
              <a:p>
                <a:pPr marL="266700">
                  <a:tabLst>
                    <a:tab pos="538163" algn="l"/>
                  </a:tabLst>
                </a:pPr>
                <a14:m>
                  <m:oMath xmlns:m="http://schemas.openxmlformats.org/officeDocument/2006/math">
                    <m:sSub>
                      <m:sSubPr>
                        <m:ctrlPr>
                          <a:rPr lang="id-ID" sz="1000" i="1" kern="100" smtClean="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𝑄</m:t>
                        </m:r>
                      </m:e>
                      <m:sub>
                        <m:r>
                          <a:rPr lang="id-ID" sz="1000" kern="100">
                            <a:latin typeface="Cambria Math" panose="02040503050406030204" pitchFamily="18" charset="0"/>
                            <a:ea typeface="SimSun" panose="02010600030101010101" pitchFamily="2" charset="-122"/>
                            <a:cs typeface="Rubik Medium" pitchFamily="2" charset="-79"/>
                          </a:rPr>
                          <m:t>(</m:t>
                        </m:r>
                        <m:sSub>
                          <m:sSubPr>
                            <m:ctrlPr>
                              <a:rPr lang="id-ID" sz="1000" i="1" kern="10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𝑎</m:t>
                            </m:r>
                          </m:e>
                          <m:sub>
                            <m:r>
                              <a:rPr lang="id-ID" sz="1000" kern="100">
                                <a:latin typeface="Cambria Math" panose="02040503050406030204" pitchFamily="18" charset="0"/>
                                <a:ea typeface="SimSun" panose="02010600030101010101" pitchFamily="2" charset="-122"/>
                                <a:cs typeface="Rubik Medium" pitchFamily="2" charset="-79"/>
                              </a:rPr>
                              <m:t>2</m:t>
                            </m:r>
                          </m:sub>
                        </m:sSub>
                        <m:r>
                          <a:rPr lang="id-ID" sz="1000" kern="100">
                            <a:latin typeface="Cambria Math" panose="02040503050406030204" pitchFamily="18" charset="0"/>
                            <a:ea typeface="SimSun" panose="02010600030101010101" pitchFamily="2" charset="-122"/>
                            <a:cs typeface="Rubik Medium" pitchFamily="2" charset="-79"/>
                          </a:rPr>
                          <m:t>)</m:t>
                        </m:r>
                      </m:sub>
                    </m:sSub>
                  </m:oMath>
                </a14:m>
                <a:r>
                  <a:rPr lang="en-US" sz="1000">
                    <a:latin typeface="Rubik" pitchFamily="2" charset="-79"/>
                    <a:cs typeface="Rubik" pitchFamily="2" charset="-79"/>
                  </a:rPr>
                  <a:t>	: Peringkat alternatif kedua</a:t>
                </a:r>
              </a:p>
              <a:p>
                <a:pPr marL="266700">
                  <a:tabLst>
                    <a:tab pos="538163" algn="l"/>
                  </a:tabLst>
                </a:pPr>
                <a14:m>
                  <m:oMath xmlns:m="http://schemas.openxmlformats.org/officeDocument/2006/math">
                    <m:sSub>
                      <m:sSubPr>
                        <m:ctrlPr>
                          <a:rPr lang="id-ID" sz="1000" i="1" kern="100" smtClean="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𝑄</m:t>
                        </m:r>
                      </m:e>
                      <m:sub>
                        <m:r>
                          <a:rPr lang="id-ID" sz="1000" kern="100">
                            <a:latin typeface="Cambria Math" panose="02040503050406030204" pitchFamily="18" charset="0"/>
                            <a:ea typeface="SimSun" panose="02010600030101010101" pitchFamily="2" charset="-122"/>
                            <a:cs typeface="Rubik Medium" pitchFamily="2" charset="-79"/>
                          </a:rPr>
                          <m:t>(</m:t>
                        </m:r>
                        <m:sSub>
                          <m:sSubPr>
                            <m:ctrlPr>
                              <a:rPr lang="id-ID" sz="1000" i="1" kern="10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𝑎</m:t>
                            </m:r>
                          </m:e>
                          <m:sub>
                            <m:r>
                              <a:rPr lang="en-US" sz="1000" b="0" i="0" kern="100" smtClean="0">
                                <a:latin typeface="Cambria Math" panose="02040503050406030204" pitchFamily="18" charset="0"/>
                                <a:ea typeface="SimSun" panose="02010600030101010101" pitchFamily="2" charset="-122"/>
                                <a:cs typeface="Rubik Medium" pitchFamily="2" charset="-79"/>
                              </a:rPr>
                              <m:t>1</m:t>
                            </m:r>
                          </m:sub>
                        </m:sSub>
                        <m:r>
                          <a:rPr lang="id-ID" sz="1000" kern="100">
                            <a:latin typeface="Cambria Math" panose="02040503050406030204" pitchFamily="18" charset="0"/>
                            <a:ea typeface="SimSun" panose="02010600030101010101" pitchFamily="2" charset="-122"/>
                            <a:cs typeface="Rubik Medium" pitchFamily="2" charset="-79"/>
                          </a:rPr>
                          <m:t>)</m:t>
                        </m:r>
                      </m:sub>
                    </m:sSub>
                  </m:oMath>
                </a14:m>
                <a:r>
                  <a:rPr lang="en-US" sz="1000">
                    <a:latin typeface="Rubik" pitchFamily="2" charset="-79"/>
                    <a:cs typeface="Rubik" pitchFamily="2" charset="-79"/>
                  </a:rPr>
                  <a:t> : Peringkat alternatif pertama</a:t>
                </a:r>
              </a:p>
              <a:p>
                <a:pPr marL="266700">
                  <a:tabLst>
                    <a:tab pos="538163" algn="l"/>
                  </a:tabLst>
                </a:pPr>
                <a14:m>
                  <m:oMath xmlns:m="http://schemas.openxmlformats.org/officeDocument/2006/math">
                    <m:r>
                      <a:rPr lang="id-ID" sz="1000">
                        <a:latin typeface="Cambria Math" panose="02040503050406030204" pitchFamily="18" charset="0"/>
                        <a:cs typeface="Rubik" pitchFamily="2" charset="-79"/>
                      </a:rPr>
                      <m:t>𝑚</m:t>
                    </m:r>
                  </m:oMath>
                </a14:m>
                <a:r>
                  <a:rPr lang="en-US" sz="1000">
                    <a:latin typeface="Rubik" pitchFamily="2" charset="-79"/>
                    <a:cs typeface="Rubik" pitchFamily="2" charset="-79"/>
                  </a:rPr>
                  <a:t>	: Jumlah alternatif</a:t>
                </a:r>
              </a:p>
            </p:txBody>
          </p:sp>
        </mc:Choice>
        <mc:Fallback xmlns="">
          <p:sp>
            <p:nvSpPr>
              <p:cNvPr id="29" name="TextBox 28">
                <a:extLst>
                  <a:ext uri="{FF2B5EF4-FFF2-40B4-BE49-F238E27FC236}">
                    <a16:creationId xmlns:a16="http://schemas.microsoft.com/office/drawing/2014/main" id="{707D21A0-979E-12D9-61B8-9FFFB84AC4DD}"/>
                  </a:ext>
                </a:extLst>
              </p:cNvPr>
              <p:cNvSpPr txBox="1">
                <a:spLocks noRot="1" noChangeAspect="1" noMove="1" noResize="1" noEditPoints="1" noAdjustHandles="1" noChangeArrowheads="1" noChangeShapeType="1" noTextEdit="1"/>
              </p:cNvSpPr>
              <p:nvPr/>
            </p:nvSpPr>
            <p:spPr>
              <a:xfrm>
                <a:off x="3302382" y="2172666"/>
                <a:ext cx="2765878" cy="737510"/>
              </a:xfrm>
              <a:prstGeom prst="rect">
                <a:avLst/>
              </a:prstGeom>
              <a:blipFill>
                <a:blip r:embed="rId5"/>
                <a:stretch>
                  <a:fillRect b="-4132"/>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5CC4CDD-86D6-9FF3-80DB-920B3501C0AE}"/>
                  </a:ext>
                </a:extLst>
              </p:cNvPr>
              <p:cNvSpPr txBox="1"/>
              <p:nvPr/>
            </p:nvSpPr>
            <p:spPr>
              <a:xfrm>
                <a:off x="3262713" y="4892534"/>
                <a:ext cx="5753100" cy="605294"/>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pitchFamily="2" charset="-79"/>
                    <a:cs typeface="Rubik" pitchFamily="2" charset="-79"/>
                  </a:rPr>
                  <a:t>Jika hanya kondisi 2 tidak terpenuhi: Memilih alternatif </a:t>
                </a:r>
                <a14:m>
                  <m:oMath xmlns:m="http://schemas.openxmlformats.org/officeDocument/2006/math">
                    <m:sSub>
                      <m:sSubPr>
                        <m:ctrlPr>
                          <a:rPr lang="id-ID" sz="1200" i="1" smtClean="0">
                            <a:latin typeface="Cambria Math" panose="02040503050406030204" pitchFamily="18" charset="0"/>
                          </a:rPr>
                        </m:ctrlPr>
                      </m:sSubPr>
                      <m:e>
                        <m:r>
                          <a:rPr lang="id-ID" sz="1200" b="0" i="1">
                            <a:latin typeface="Cambria Math" panose="02040503050406030204" pitchFamily="18" charset="0"/>
                          </a:rPr>
                          <m:t>𝑄</m:t>
                        </m:r>
                      </m:e>
                      <m:sub>
                        <m:r>
                          <a:rPr lang="id-ID" sz="1200" b="0" i="1">
                            <a:latin typeface="Cambria Math" panose="02040503050406030204" pitchFamily="18" charset="0"/>
                          </a:rPr>
                          <m:t>(</m:t>
                        </m:r>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2</m:t>
                            </m:r>
                          </m:sub>
                        </m:sSub>
                        <m:r>
                          <a:rPr lang="id-ID" sz="1200" b="0" i="1">
                            <a:latin typeface="Cambria Math" panose="02040503050406030204" pitchFamily="18" charset="0"/>
                          </a:rPr>
                          <m:t>)</m:t>
                        </m:r>
                      </m:sub>
                    </m:sSub>
                  </m:oMath>
                </a14:m>
                <a:r>
                  <a:rPr lang="en-US" sz="1200">
                    <a:latin typeface="Rubik" pitchFamily="2" charset="-79"/>
                    <a:cs typeface="Rubik" pitchFamily="2" charset="-79"/>
                  </a:rPr>
                  <a:t> dan</a:t>
                </a:r>
                <a:r>
                  <a:rPr lang="id-ID" sz="1200">
                    <a:latin typeface="Rubik" pitchFamily="2" charset="-79"/>
                    <a:cs typeface="Rubik" pitchFamily="2" charset="-79"/>
                  </a:rPr>
                  <a:t> </a:t>
                </a:r>
                <a14:m>
                  <m:oMath xmlns:m="http://schemas.openxmlformats.org/officeDocument/2006/math">
                    <m:sSub>
                      <m:sSubPr>
                        <m:ctrlPr>
                          <a:rPr lang="id-ID" sz="1200" i="1">
                            <a:latin typeface="Cambria Math" panose="02040503050406030204" pitchFamily="18" charset="0"/>
                          </a:rPr>
                        </m:ctrlPr>
                      </m:sSubPr>
                      <m:e>
                        <m:r>
                          <a:rPr lang="id-ID" sz="1200" b="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1</m:t>
                                </m:r>
                              </m:sub>
                            </m:sSub>
                          </m:e>
                        </m:d>
                      </m:sub>
                    </m:sSub>
                    <m:r>
                      <a:rPr lang="en-US" sz="1200" b="0" i="1" smtClean="0">
                        <a:latin typeface="Cambria Math" panose="02040503050406030204" pitchFamily="18" charset="0"/>
                      </a:rPr>
                      <m:t>.</m:t>
                    </m:r>
                  </m:oMath>
                </a14:m>
                <a:endParaRPr lang="en-US" sz="1200" i="1">
                  <a:latin typeface="Rubik" pitchFamily="2" charset="-79"/>
                  <a:cs typeface="Rubik" pitchFamily="2" charset="-79"/>
                </a:endParaRPr>
              </a:p>
              <a:p>
                <a:pPr marL="438150" indent="-171450">
                  <a:spcAft>
                    <a:spcPts val="800"/>
                  </a:spcAft>
                  <a:buFont typeface="Arial" panose="020B0604020202020204" pitchFamily="34" charset="0"/>
                  <a:buChar char="•"/>
                </a:pPr>
                <a:r>
                  <a:rPr lang="en-US" sz="1200">
                    <a:latin typeface="Rubik" pitchFamily="2" charset="-79"/>
                    <a:cs typeface="Rubik" pitchFamily="2" charset="-79"/>
                  </a:rPr>
                  <a:t>Jika kondisi 1 tidak terpenuhi: memilih </a:t>
                </a:r>
                <a14:m>
                  <m:oMath xmlns:m="http://schemas.openxmlformats.org/officeDocument/2006/math">
                    <m:sSub>
                      <m:sSubPr>
                        <m:ctrlPr>
                          <a:rPr lang="id-ID" sz="1200" i="1" smtClean="0">
                            <a:latin typeface="Cambria Math" panose="02040503050406030204" pitchFamily="18" charset="0"/>
                          </a:rPr>
                        </m:ctrlPr>
                      </m:sSubPr>
                      <m:e>
                        <m:r>
                          <a:rPr lang="id-ID" sz="1200" b="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1</m:t>
                                </m:r>
                              </m:sub>
                            </m:sSub>
                          </m:e>
                        </m:d>
                      </m:sub>
                    </m:sSub>
                  </m:oMath>
                </a14:m>
                <a:r>
                  <a:rPr lang="en-US" sz="1200">
                    <a:latin typeface="Rubik Medium" pitchFamily="2" charset="-79"/>
                    <a:cs typeface="Rubik Medium" pitchFamily="2" charset="-79"/>
                  </a:rPr>
                  <a:t>,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en-US" sz="1200" b="0" i="1" smtClean="0">
                                    <a:latin typeface="Cambria Math" panose="02040503050406030204" pitchFamily="18" charset="0"/>
                                  </a:rPr>
                                  <m:t>2</m:t>
                                </m:r>
                              </m:sub>
                            </m:sSub>
                          </m:e>
                        </m:d>
                      </m:sub>
                    </m:sSub>
                  </m:oMath>
                </a14:m>
                <a:r>
                  <a:rPr lang="en-US" sz="1200">
                    <a:latin typeface="Rubik Medium" pitchFamily="2" charset="-79"/>
                    <a:cs typeface="Rubik Medium" pitchFamily="2" charset="-79"/>
                  </a:rPr>
                  <a:t>, …,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en-US" sz="1200" b="0" i="1" smtClean="0">
                                    <a:latin typeface="Cambria Math" panose="02040503050406030204" pitchFamily="18" charset="0"/>
                                  </a:rPr>
                                  <m:t>𝑚</m:t>
                                </m:r>
                              </m:sub>
                            </m:sSub>
                          </m:e>
                        </m:d>
                      </m:sub>
                    </m:sSub>
                  </m:oMath>
                </a14:m>
                <a:endParaRPr lang="id-ID" sz="1200">
                  <a:latin typeface="Rubik Medium" pitchFamily="2" charset="-79"/>
                  <a:cs typeface="Rubik Medium" pitchFamily="2" charset="-79"/>
                </a:endParaRPr>
              </a:p>
            </p:txBody>
          </p:sp>
        </mc:Choice>
        <mc:Fallback xmlns="">
          <p:sp>
            <p:nvSpPr>
              <p:cNvPr id="11" name="TextBox 10">
                <a:extLst>
                  <a:ext uri="{FF2B5EF4-FFF2-40B4-BE49-F238E27FC236}">
                    <a16:creationId xmlns:a16="http://schemas.microsoft.com/office/drawing/2014/main" id="{95CC4CDD-86D6-9FF3-80DB-920B3501C0AE}"/>
                  </a:ext>
                </a:extLst>
              </p:cNvPr>
              <p:cNvSpPr txBox="1">
                <a:spLocks noRot="1" noChangeAspect="1" noMove="1" noResize="1" noEditPoints="1" noAdjustHandles="1" noChangeArrowheads="1" noChangeShapeType="1" noTextEdit="1"/>
              </p:cNvSpPr>
              <p:nvPr/>
            </p:nvSpPr>
            <p:spPr>
              <a:xfrm>
                <a:off x="3262713" y="4892534"/>
                <a:ext cx="5753100" cy="605294"/>
              </a:xfrm>
              <a:prstGeom prst="rect">
                <a:avLst/>
              </a:prstGeom>
              <a:blipFill>
                <a:blip r:embed="rId6"/>
                <a:stretch>
                  <a:fillRect t="-1010" b="-3030"/>
                </a:stretch>
              </a:blipFill>
            </p:spPr>
            <p:txBody>
              <a:bodyPr/>
              <a:lstStyle/>
              <a:p>
                <a:r>
                  <a:rPr lang="id-ID">
                    <a:noFill/>
                  </a:rPr>
                  <a:t> </a:t>
                </a:r>
              </a:p>
            </p:txBody>
          </p:sp>
        </mc:Fallback>
      </mc:AlternateContent>
      <p:sp>
        <p:nvSpPr>
          <p:cNvPr id="13" name="TextBox 12">
            <a:extLst>
              <a:ext uri="{FF2B5EF4-FFF2-40B4-BE49-F238E27FC236}">
                <a16:creationId xmlns:a16="http://schemas.microsoft.com/office/drawing/2014/main" id="{E99C10E3-740C-955B-4207-58A901067A4E}"/>
              </a:ext>
            </a:extLst>
          </p:cNvPr>
          <p:cNvSpPr txBox="1"/>
          <p:nvPr/>
        </p:nvSpPr>
        <p:spPr>
          <a:xfrm>
            <a:off x="3242148" y="4619484"/>
            <a:ext cx="4564423" cy="276999"/>
          </a:xfrm>
          <a:prstGeom prst="rect">
            <a:avLst/>
          </a:prstGeom>
        </p:spPr>
        <p:txBody>
          <a:bodyPr wrap="square">
            <a:spAutoFit/>
          </a:bodyPr>
          <a:lstStyle/>
          <a:p>
            <a:pPr marL="266700">
              <a:spcAft>
                <a:spcPts val="800"/>
              </a:spcAft>
            </a:pPr>
            <a:r>
              <a:rPr lang="en-US" sz="1200">
                <a:latin typeface="Rubik Medium" pitchFamily="2" charset="-79"/>
                <a:cs typeface="Rubik Medium" pitchFamily="2" charset="-79"/>
              </a:rPr>
              <a:t>Solusi Kompromi:</a:t>
            </a:r>
            <a:endParaRPr lang="id-ID" sz="1200" i="1">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EC29199-55CB-DA90-BBF7-76706EE45B0D}"/>
                  </a:ext>
                </a:extLst>
              </p:cNvPr>
              <p:cNvSpPr txBox="1"/>
              <p:nvPr/>
            </p:nvSpPr>
            <p:spPr>
              <a:xfrm>
                <a:off x="2847975" y="5673510"/>
                <a:ext cx="6096000" cy="404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800" i="1" smtClean="0">
                              <a:latin typeface="Cambria Math" panose="02040503050406030204" pitchFamily="18" charset="0"/>
                            </a:rPr>
                          </m:ctrlPr>
                        </m:sSubPr>
                        <m:e>
                          <m:r>
                            <a:rPr lang="id-ID" sz="1800" i="1">
                              <a:latin typeface="Cambria Math" panose="02040503050406030204" pitchFamily="18" charset="0"/>
                            </a:rPr>
                            <m:t>𝑄</m:t>
                          </m:r>
                        </m:e>
                        <m:sub>
                          <m:r>
                            <a:rPr lang="id-ID" sz="1800" i="1">
                              <a:latin typeface="Cambria Math" panose="02040503050406030204" pitchFamily="18" charset="0"/>
                            </a:rPr>
                            <m:t>(</m:t>
                          </m:r>
                          <m:sSub>
                            <m:sSubPr>
                              <m:ctrlPr>
                                <a:rPr lang="id-ID" sz="1800" i="1">
                                  <a:latin typeface="Cambria Math" panose="02040503050406030204" pitchFamily="18" charset="0"/>
                                </a:rPr>
                              </m:ctrlPr>
                            </m:sSubPr>
                            <m:e>
                              <m:r>
                                <a:rPr lang="id-ID" sz="1800" i="1">
                                  <a:latin typeface="Cambria Math" panose="02040503050406030204" pitchFamily="18" charset="0"/>
                                </a:rPr>
                                <m:t>𝑎</m:t>
                              </m:r>
                            </m:e>
                            <m:sub>
                              <m:r>
                                <a:rPr lang="en-US" sz="1800" b="0" i="1" smtClean="0">
                                  <a:latin typeface="Cambria Math" panose="02040503050406030204" pitchFamily="18" charset="0"/>
                                </a:rPr>
                                <m:t>𝑚</m:t>
                              </m:r>
                            </m:sub>
                          </m:sSub>
                          <m:r>
                            <a:rPr lang="id-ID" sz="1800" i="1">
                              <a:latin typeface="Cambria Math" panose="02040503050406030204" pitchFamily="18" charset="0"/>
                            </a:rPr>
                            <m:t>)</m:t>
                          </m:r>
                        </m:sub>
                      </m:sSub>
                      <m:r>
                        <a:rPr lang="id-ID" sz="1800" i="1">
                          <a:latin typeface="Cambria Math" panose="02040503050406030204" pitchFamily="18" charset="0"/>
                        </a:rPr>
                        <m:t>−</m:t>
                      </m:r>
                      <m:sSub>
                        <m:sSubPr>
                          <m:ctrlPr>
                            <a:rPr lang="id-ID" sz="1800" i="1">
                              <a:latin typeface="Cambria Math" panose="02040503050406030204" pitchFamily="18" charset="0"/>
                            </a:rPr>
                          </m:ctrlPr>
                        </m:sSubPr>
                        <m:e>
                          <m:r>
                            <a:rPr lang="id-ID" sz="1800" i="1">
                              <a:latin typeface="Cambria Math" panose="02040503050406030204" pitchFamily="18" charset="0"/>
                            </a:rPr>
                            <m:t>𝑄</m:t>
                          </m:r>
                        </m:e>
                        <m:sub>
                          <m:d>
                            <m:dPr>
                              <m:ctrlPr>
                                <a:rPr lang="id-ID" sz="1800" i="1">
                                  <a:latin typeface="Cambria Math" panose="02040503050406030204" pitchFamily="18" charset="0"/>
                                </a:rPr>
                              </m:ctrlPr>
                            </m:dPr>
                            <m:e>
                              <m:sSub>
                                <m:sSubPr>
                                  <m:ctrlPr>
                                    <a:rPr lang="id-ID" sz="1800" i="1">
                                      <a:latin typeface="Cambria Math" panose="02040503050406030204" pitchFamily="18" charset="0"/>
                                    </a:rPr>
                                  </m:ctrlPr>
                                </m:sSubPr>
                                <m:e>
                                  <m:r>
                                    <a:rPr lang="id-ID" sz="1800" i="1">
                                      <a:latin typeface="Cambria Math" panose="02040503050406030204" pitchFamily="18" charset="0"/>
                                    </a:rPr>
                                    <m:t>𝑎</m:t>
                                  </m:r>
                                </m:e>
                                <m:sub>
                                  <m:r>
                                    <a:rPr lang="id-ID" sz="1800" i="1">
                                      <a:latin typeface="Cambria Math" panose="02040503050406030204" pitchFamily="18" charset="0"/>
                                    </a:rPr>
                                    <m:t>1</m:t>
                                  </m:r>
                                </m:sub>
                              </m:sSub>
                            </m:e>
                          </m:d>
                        </m:sub>
                      </m:sSub>
                      <m:r>
                        <a:rPr lang="id-ID" sz="1800" i="1">
                          <a:latin typeface="Cambria Math" panose="02040503050406030204" pitchFamily="18" charset="0"/>
                        </a:rPr>
                        <m:t> </m:t>
                      </m:r>
                      <m:r>
                        <a:rPr lang="id-ID" sz="1800" i="1" smtClean="0">
                          <a:latin typeface="Cambria Math" panose="02040503050406030204" pitchFamily="18" charset="0"/>
                          <a:ea typeface="Cambria Math" panose="02040503050406030204" pitchFamily="18" charset="0"/>
                        </a:rPr>
                        <m:t>&lt;</m:t>
                      </m:r>
                      <m:r>
                        <a:rPr lang="id-ID" sz="1800" i="1">
                          <a:latin typeface="Cambria Math" panose="02040503050406030204" pitchFamily="18" charset="0"/>
                        </a:rPr>
                        <m:t>𝐷𝑄</m:t>
                      </m:r>
                    </m:oMath>
                  </m:oMathPara>
                </a14:m>
                <a:endParaRPr lang="id-ID"/>
              </a:p>
            </p:txBody>
          </p:sp>
        </mc:Choice>
        <mc:Fallback xmlns="">
          <p:sp>
            <p:nvSpPr>
              <p:cNvPr id="17" name="TextBox 16">
                <a:extLst>
                  <a:ext uri="{FF2B5EF4-FFF2-40B4-BE49-F238E27FC236}">
                    <a16:creationId xmlns:a16="http://schemas.microsoft.com/office/drawing/2014/main" id="{0EC29199-55CB-DA90-BBF7-76706EE45B0D}"/>
                  </a:ext>
                </a:extLst>
              </p:cNvPr>
              <p:cNvSpPr txBox="1">
                <a:spLocks noRot="1" noChangeAspect="1" noMove="1" noResize="1" noEditPoints="1" noAdjustHandles="1" noChangeArrowheads="1" noChangeShapeType="1" noTextEdit="1"/>
              </p:cNvSpPr>
              <p:nvPr/>
            </p:nvSpPr>
            <p:spPr>
              <a:xfrm>
                <a:off x="2847975" y="5673510"/>
                <a:ext cx="6096000" cy="404213"/>
              </a:xfrm>
              <a:prstGeom prst="rect">
                <a:avLst/>
              </a:prstGeom>
              <a:blipFill>
                <a:blip r:embed="rId7"/>
                <a:stretch>
                  <a:fillRect b="-7576"/>
                </a:stretch>
              </a:blipFill>
            </p:spPr>
            <p:txBody>
              <a:bodyPr/>
              <a:lstStyle/>
              <a:p>
                <a:r>
                  <a:rPr lang="id-ID">
                    <a:noFill/>
                  </a:rPr>
                  <a:t> </a:t>
                </a:r>
              </a:p>
            </p:txBody>
          </p:sp>
        </mc:Fallback>
      </mc:AlternateContent>
      <p:sp>
        <p:nvSpPr>
          <p:cNvPr id="6" name="Slide Number Placeholder 5">
            <a:extLst>
              <a:ext uri="{FF2B5EF4-FFF2-40B4-BE49-F238E27FC236}">
                <a16:creationId xmlns:a16="http://schemas.microsoft.com/office/drawing/2014/main" id="{9C0FFB09-80B8-278C-1FE7-B8D83F2CB77B}"/>
              </a:ext>
            </a:extLst>
          </p:cNvPr>
          <p:cNvSpPr>
            <a:spLocks noGrp="1"/>
          </p:cNvSpPr>
          <p:nvPr>
            <p:ph type="sldNum" sz="quarter" idx="4"/>
          </p:nvPr>
        </p:nvSpPr>
        <p:spPr/>
        <p:txBody>
          <a:bodyPr/>
          <a:lstStyle/>
          <a:p>
            <a:fld id="{48F63A3B-78C7-47BE-AE5E-E10140E04643}" type="slidenum">
              <a:rPr lang="en-US" smtClean="0">
                <a:solidFill>
                  <a:srgbClr val="7030A0"/>
                </a:solidFill>
              </a:rPr>
              <a:pPr/>
              <a:t>13</a:t>
            </a:fld>
            <a:r>
              <a:rPr lang="en-US">
                <a:solidFill>
                  <a:schemeClr val="bg2">
                    <a:lumMod val="90000"/>
                  </a:schemeClr>
                </a:solidFill>
              </a:rPr>
              <a:t>/36</a:t>
            </a:r>
          </a:p>
        </p:txBody>
      </p:sp>
    </p:spTree>
    <p:extLst>
      <p:ext uri="{BB962C8B-B14F-4D97-AF65-F5344CB8AC3E}">
        <p14:creationId xmlns:p14="http://schemas.microsoft.com/office/powerpoint/2010/main" val="87841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Teknologi</a:t>
            </a:r>
            <a:endParaRPr lang="id-ID" sz="2400">
              <a:latin typeface="Rubik Medium" pitchFamily="2" charset="-79"/>
              <a:cs typeface="Rubik Medium" pitchFamily="2" charset="-79"/>
            </a:endParaRPr>
          </a:p>
        </p:txBody>
      </p:sp>
      <p:grpSp>
        <p:nvGrpSpPr>
          <p:cNvPr id="25" name="Group 24">
            <a:extLst>
              <a:ext uri="{FF2B5EF4-FFF2-40B4-BE49-F238E27FC236}">
                <a16:creationId xmlns:a16="http://schemas.microsoft.com/office/drawing/2014/main" id="{D021681F-19B2-D42E-01C3-9E3CF9142F69}"/>
              </a:ext>
            </a:extLst>
          </p:cNvPr>
          <p:cNvGrpSpPr/>
          <p:nvPr/>
        </p:nvGrpSpPr>
        <p:grpSpPr>
          <a:xfrm>
            <a:off x="3218063" y="2369167"/>
            <a:ext cx="5755875" cy="3204339"/>
            <a:chOff x="3145597" y="2369167"/>
            <a:chExt cx="5755875" cy="3204339"/>
          </a:xfrm>
        </p:grpSpPr>
        <p:pic>
          <p:nvPicPr>
            <p:cNvPr id="13" name="Graphic 12">
              <a:extLst>
                <a:ext uri="{FF2B5EF4-FFF2-40B4-BE49-F238E27FC236}">
                  <a16:creationId xmlns:a16="http://schemas.microsoft.com/office/drawing/2014/main" id="{0BC05D38-2D06-ED0F-0320-71639EB103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9533" y="2369167"/>
              <a:ext cx="1376951" cy="1635333"/>
            </a:xfrm>
            <a:prstGeom prst="rect">
              <a:avLst/>
            </a:prstGeom>
          </p:spPr>
        </p:pic>
        <p:pic>
          <p:nvPicPr>
            <p:cNvPr id="17" name="Picture 16">
              <a:extLst>
                <a:ext uri="{FF2B5EF4-FFF2-40B4-BE49-F238E27FC236}">
                  <a16:creationId xmlns:a16="http://schemas.microsoft.com/office/drawing/2014/main" id="{A9257EE2-BC99-8ABA-1697-997F7C0F47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6623" y="2647704"/>
              <a:ext cx="2084849" cy="1078258"/>
            </a:xfrm>
            <a:prstGeom prst="rect">
              <a:avLst/>
            </a:prstGeom>
          </p:spPr>
        </p:pic>
        <p:pic>
          <p:nvPicPr>
            <p:cNvPr id="19" name="Picture 18">
              <a:extLst>
                <a:ext uri="{FF2B5EF4-FFF2-40B4-BE49-F238E27FC236}">
                  <a16:creationId xmlns:a16="http://schemas.microsoft.com/office/drawing/2014/main" id="{E077F687-C8E5-C985-DD8D-E53D03DF08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5597" y="4618730"/>
              <a:ext cx="2664823" cy="707288"/>
            </a:xfrm>
            <a:prstGeom prst="rect">
              <a:avLst/>
            </a:prstGeom>
          </p:spPr>
        </p:pic>
        <p:pic>
          <p:nvPicPr>
            <p:cNvPr id="23" name="Graphic 22">
              <a:extLst>
                <a:ext uri="{FF2B5EF4-FFF2-40B4-BE49-F238E27FC236}">
                  <a16:creationId xmlns:a16="http://schemas.microsoft.com/office/drawing/2014/main" id="{F0DC238E-99C0-E23B-8AF1-8BBE38FB1473}"/>
                </a:ext>
              </a:extLst>
            </p:cNvPr>
            <p:cNvPicPr>
              <a:picLocks noChangeAspect="1"/>
            </p:cNvPicPr>
            <p:nvPr/>
          </p:nvPicPr>
          <p:blipFill>
            <a:blip r:embed="rId7">
              <a:lum bright="25000" contrast="-22000"/>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57915" y="4371242"/>
              <a:ext cx="1202264" cy="1202264"/>
            </a:xfrm>
            <a:prstGeom prst="rect">
              <a:avLst/>
            </a:prstGeom>
          </p:spPr>
        </p:pic>
      </p:grpSp>
      <p:sp>
        <p:nvSpPr>
          <p:cNvPr id="3" name="Slide Number Placeholder 2">
            <a:extLst>
              <a:ext uri="{FF2B5EF4-FFF2-40B4-BE49-F238E27FC236}">
                <a16:creationId xmlns:a16="http://schemas.microsoft.com/office/drawing/2014/main" id="{351344EB-3CC9-0821-D930-221D966262A7}"/>
              </a:ext>
            </a:extLst>
          </p:cNvPr>
          <p:cNvSpPr>
            <a:spLocks noGrp="1"/>
          </p:cNvSpPr>
          <p:nvPr>
            <p:ph type="sldNum" sz="quarter" idx="4"/>
          </p:nvPr>
        </p:nvSpPr>
        <p:spPr/>
        <p:txBody>
          <a:bodyPr/>
          <a:lstStyle/>
          <a:p>
            <a:fld id="{48F63A3B-78C7-47BE-AE5E-E10140E04643}" type="slidenum">
              <a:rPr lang="en-US" smtClean="0">
                <a:solidFill>
                  <a:srgbClr val="7030A0"/>
                </a:solidFill>
              </a:rPr>
              <a:pPr/>
              <a:t>14</a:t>
            </a:fld>
            <a:r>
              <a:rPr lang="en-US">
                <a:solidFill>
                  <a:schemeClr val="bg2">
                    <a:lumMod val="90000"/>
                  </a:schemeClr>
                </a:solidFill>
              </a:rPr>
              <a:t>/36</a:t>
            </a:r>
          </a:p>
        </p:txBody>
      </p:sp>
    </p:spTree>
    <p:extLst>
      <p:ext uri="{BB962C8B-B14F-4D97-AF65-F5344CB8AC3E}">
        <p14:creationId xmlns:p14="http://schemas.microsoft.com/office/powerpoint/2010/main" val="110455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Penelitian</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A4A8A3A6-C69E-865A-5154-EA984566A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6" y="2582064"/>
            <a:ext cx="12192000" cy="3317584"/>
          </a:xfrm>
          <a:prstGeom prst="rect">
            <a:avLst/>
          </a:prstGeom>
        </p:spPr>
      </p:pic>
      <p:sp>
        <p:nvSpPr>
          <p:cNvPr id="8" name="TextBox 7">
            <a:extLst>
              <a:ext uri="{FF2B5EF4-FFF2-40B4-BE49-F238E27FC236}">
                <a16:creationId xmlns:a16="http://schemas.microsoft.com/office/drawing/2014/main" id="{263B49C5-4BC3-F8DF-6881-2FC7C1065AE0}"/>
              </a:ext>
            </a:extLst>
          </p:cNvPr>
          <p:cNvSpPr txBox="1"/>
          <p:nvPr/>
        </p:nvSpPr>
        <p:spPr>
          <a:xfrm>
            <a:off x="357590" y="1758761"/>
            <a:ext cx="5194660" cy="276999"/>
          </a:xfrm>
          <a:prstGeom prst="rect">
            <a:avLst/>
          </a:prstGeom>
        </p:spPr>
        <p:txBody>
          <a:bodyPr wrap="square">
            <a:spAutoFit/>
          </a:bodyPr>
          <a:lstStyle/>
          <a:p>
            <a:pPr marL="266700">
              <a:spcAft>
                <a:spcPts val="800"/>
              </a:spcAft>
            </a:pPr>
            <a:r>
              <a:rPr lang="en-US" sz="1200">
                <a:latin typeface="Rubik Medium" pitchFamily="2" charset="-79"/>
                <a:cs typeface="Rubik Medium" pitchFamily="2" charset="-79"/>
              </a:rPr>
              <a:t>Metode </a:t>
            </a:r>
            <a:r>
              <a:rPr lang="en-US" sz="1200" i="1">
                <a:latin typeface="Rubik Medium" pitchFamily="2" charset="-79"/>
                <a:cs typeface="Rubik Medium" pitchFamily="2" charset="-79"/>
              </a:rPr>
              <a:t>Rapid Application Development </a:t>
            </a:r>
            <a:r>
              <a:rPr lang="en-US" sz="1200">
                <a:latin typeface="Rubik Medium" pitchFamily="2" charset="-79"/>
                <a:cs typeface="Rubik Medium" pitchFamily="2" charset="-79"/>
              </a:rPr>
              <a:t>(RAD)</a:t>
            </a:r>
            <a:endParaRPr lang="id-ID" sz="12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B31CD5A2-4043-F224-1561-258CF6777F12}"/>
              </a:ext>
            </a:extLst>
          </p:cNvPr>
          <p:cNvSpPr>
            <a:spLocks noGrp="1"/>
          </p:cNvSpPr>
          <p:nvPr>
            <p:ph type="sldNum" sz="quarter" idx="4"/>
          </p:nvPr>
        </p:nvSpPr>
        <p:spPr/>
        <p:txBody>
          <a:bodyPr/>
          <a:lstStyle/>
          <a:p>
            <a:fld id="{48F63A3B-78C7-47BE-AE5E-E10140E04643}" type="slidenum">
              <a:rPr lang="en-US" smtClean="0">
                <a:solidFill>
                  <a:srgbClr val="7030A0"/>
                </a:solidFill>
              </a:rPr>
              <a:pPr/>
              <a:t>15</a:t>
            </a:fld>
            <a:r>
              <a:rPr lang="en-US">
                <a:solidFill>
                  <a:schemeClr val="bg2">
                    <a:lumMod val="90000"/>
                  </a:schemeClr>
                </a:solidFill>
              </a:rPr>
              <a:t>/36</a:t>
            </a:r>
          </a:p>
        </p:txBody>
      </p:sp>
    </p:spTree>
    <p:extLst>
      <p:ext uri="{BB962C8B-B14F-4D97-AF65-F5344CB8AC3E}">
        <p14:creationId xmlns:p14="http://schemas.microsoft.com/office/powerpoint/2010/main" val="355371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PERANCANGAN</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C06FE979-874A-F4B1-CCC4-482D6ABE32B1}"/>
              </a:ext>
            </a:extLst>
          </p:cNvPr>
          <p:cNvSpPr>
            <a:spLocks noGrp="1"/>
          </p:cNvSpPr>
          <p:nvPr>
            <p:ph type="sldNum" sz="quarter" idx="4"/>
          </p:nvPr>
        </p:nvSpPr>
        <p:spPr/>
        <p:txBody>
          <a:bodyPr/>
          <a:lstStyle/>
          <a:p>
            <a:fld id="{48F63A3B-78C7-47BE-AE5E-E10140E04643}" type="slidenum">
              <a:rPr lang="en-US" smtClean="0">
                <a:solidFill>
                  <a:srgbClr val="7030A0"/>
                </a:solidFill>
              </a:rPr>
              <a:pPr/>
              <a:t>16</a:t>
            </a:fld>
            <a:r>
              <a:rPr lang="en-US">
                <a:solidFill>
                  <a:schemeClr val="bg2">
                    <a:lumMod val="90000"/>
                  </a:schemeClr>
                </a:solidFill>
              </a:rPr>
              <a:t>/36</a:t>
            </a:r>
          </a:p>
        </p:txBody>
      </p:sp>
    </p:spTree>
    <p:extLst>
      <p:ext uri="{BB962C8B-B14F-4D97-AF65-F5344CB8AC3E}">
        <p14:creationId xmlns:p14="http://schemas.microsoft.com/office/powerpoint/2010/main" val="230405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Analisis Situasi</a:t>
            </a:r>
            <a:endParaRPr lang="id-ID" sz="2400">
              <a:latin typeface="Rubik Medium" pitchFamily="2" charset="-79"/>
              <a:cs typeface="Rubik Medium" pitchFamily="2" charset="-79"/>
            </a:endParaRPr>
          </a:p>
        </p:txBody>
      </p:sp>
      <p:sp>
        <p:nvSpPr>
          <p:cNvPr id="4" name="TextBox 3">
            <a:extLst>
              <a:ext uri="{FF2B5EF4-FFF2-40B4-BE49-F238E27FC236}">
                <a16:creationId xmlns:a16="http://schemas.microsoft.com/office/drawing/2014/main" id="{EA075C20-A2E6-6DD0-0B47-CA09CD3F9D1B}"/>
              </a:ext>
            </a:extLst>
          </p:cNvPr>
          <p:cNvSpPr txBox="1"/>
          <p:nvPr/>
        </p:nvSpPr>
        <p:spPr>
          <a:xfrm>
            <a:off x="365331" y="2452469"/>
            <a:ext cx="11094831" cy="1272143"/>
          </a:xfrm>
          <a:prstGeom prst="rect">
            <a:avLst/>
          </a:prstGeom>
          <a:noFill/>
        </p:spPr>
        <p:txBody>
          <a:bodyPr wrap="square">
            <a:spAutoFit/>
          </a:bodyPr>
          <a:lstStyle/>
          <a:p>
            <a:pPr marL="552450" indent="-285750" algn="just">
              <a:spcAft>
                <a:spcPts val="800"/>
              </a:spcAft>
              <a:buFont typeface="Arial" panose="020B0604020202020204" pitchFamily="34" charset="0"/>
              <a:buChar char="•"/>
            </a:pPr>
            <a:r>
              <a:rPr lang="id-ID" sz="1400">
                <a:latin typeface="Rubik" pitchFamily="2" charset="-79"/>
                <a:cs typeface="Rubik" pitchFamily="2" charset="-79"/>
              </a:rPr>
              <a:t>Kabupaten Semarang merupakan salah satu kabupaten di Provinsi Jawa Tengah dengan ibu kotanya adalah Kota Ungaran. Kabupaten Semarang terdiri atas 19 kecamatan, yang dibagi lagi atas 208 desa dan 27 kelurahan. </a:t>
            </a:r>
            <a:endParaRPr lang="en-US" sz="1400">
              <a:latin typeface="Rubik" pitchFamily="2" charset="-79"/>
              <a:cs typeface="Rubik" pitchFamily="2" charset="-79"/>
            </a:endParaRPr>
          </a:p>
          <a:p>
            <a:pPr marL="552450" indent="-285750" algn="just">
              <a:spcAft>
                <a:spcPts val="800"/>
              </a:spcAft>
              <a:buFont typeface="Arial" panose="020B0604020202020204" pitchFamily="34" charset="0"/>
              <a:buChar char="•"/>
            </a:pPr>
            <a:r>
              <a:rPr lang="id-ID" sz="1400">
                <a:latin typeface="Rubik" pitchFamily="2" charset="-79"/>
                <a:cs typeface="Rubik" pitchFamily="2" charset="-79"/>
              </a:rPr>
              <a:t>Kabupaten Semarang sedang berupaya untuk meningkatkan jumlah embung di daerahnya, sedangkan dana yang dimiliki terbatas sehingga perlu adanya penentuan prioritas pembangunan embung dengan menggunakan sistem pendukung keputusan (SPK) sehingga diperoleh lokasi embung yang terbaik.</a:t>
            </a:r>
          </a:p>
        </p:txBody>
      </p:sp>
      <p:sp>
        <p:nvSpPr>
          <p:cNvPr id="3" name="Slide Number Placeholder 2">
            <a:extLst>
              <a:ext uri="{FF2B5EF4-FFF2-40B4-BE49-F238E27FC236}">
                <a16:creationId xmlns:a16="http://schemas.microsoft.com/office/drawing/2014/main" id="{9DED221B-BF39-4AB4-8E07-788CB1268C22}"/>
              </a:ext>
            </a:extLst>
          </p:cNvPr>
          <p:cNvSpPr>
            <a:spLocks noGrp="1"/>
          </p:cNvSpPr>
          <p:nvPr>
            <p:ph type="sldNum" sz="quarter" idx="4"/>
          </p:nvPr>
        </p:nvSpPr>
        <p:spPr/>
        <p:txBody>
          <a:bodyPr/>
          <a:lstStyle/>
          <a:p>
            <a:fld id="{48F63A3B-78C7-47BE-AE5E-E10140E04643}" type="slidenum">
              <a:rPr lang="en-US" smtClean="0">
                <a:solidFill>
                  <a:srgbClr val="7030A0"/>
                </a:solidFill>
              </a:rPr>
              <a:pPr/>
              <a:t>17</a:t>
            </a:fld>
            <a:r>
              <a:rPr lang="en-US">
                <a:solidFill>
                  <a:schemeClr val="bg2">
                    <a:lumMod val="90000"/>
                  </a:schemeClr>
                </a:solidFill>
              </a:rPr>
              <a:t>/36</a:t>
            </a:r>
          </a:p>
        </p:txBody>
      </p:sp>
    </p:spTree>
    <p:extLst>
      <p:ext uri="{BB962C8B-B14F-4D97-AF65-F5344CB8AC3E}">
        <p14:creationId xmlns:p14="http://schemas.microsoft.com/office/powerpoint/2010/main" val="44934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Kebutuhan Pengguna</a:t>
            </a:r>
            <a:endParaRPr lang="id-ID" sz="2400">
              <a:latin typeface="Rubik Medium" pitchFamily="2" charset="-79"/>
              <a:cs typeface="Rubik Medium" pitchFamily="2" charset="-79"/>
            </a:endParaRPr>
          </a:p>
        </p:txBody>
      </p:sp>
      <p:sp>
        <p:nvSpPr>
          <p:cNvPr id="4" name="TextBox 3">
            <a:extLst>
              <a:ext uri="{FF2B5EF4-FFF2-40B4-BE49-F238E27FC236}">
                <a16:creationId xmlns:a16="http://schemas.microsoft.com/office/drawing/2014/main" id="{0BCEA8D5-4BD1-CABE-1704-23F9C4B636E7}"/>
              </a:ext>
            </a:extLst>
          </p:cNvPr>
          <p:cNvSpPr txBox="1"/>
          <p:nvPr/>
        </p:nvSpPr>
        <p:spPr>
          <a:xfrm>
            <a:off x="360926" y="1733571"/>
            <a:ext cx="2023351" cy="276999"/>
          </a:xfrm>
          <a:prstGeom prst="rect">
            <a:avLst/>
          </a:prstGeom>
          <a:noFill/>
        </p:spPr>
        <p:txBody>
          <a:bodyPr wrap="square" rtlCol="0">
            <a:spAutoFit/>
          </a:bodyPr>
          <a:lstStyle/>
          <a:p>
            <a:pPr marL="266700">
              <a:spcAft>
                <a:spcPts val="800"/>
              </a:spcAft>
            </a:pPr>
            <a:r>
              <a:rPr lang="en-US" sz="1200" i="1">
                <a:latin typeface="Rubik Medium" pitchFamily="2" charset="-79"/>
                <a:cs typeface="Rubik Medium" pitchFamily="2" charset="-79"/>
              </a:rPr>
              <a:t>Use Case Diagram</a:t>
            </a:r>
            <a:endParaRPr lang="id-ID" sz="1200" i="1">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605D9E46-897F-2BAC-9851-9730C70C6229}"/>
              </a:ext>
            </a:extLst>
          </p:cNvPr>
          <p:cNvSpPr txBox="1"/>
          <p:nvPr/>
        </p:nvSpPr>
        <p:spPr>
          <a:xfrm>
            <a:off x="2614500" y="2910909"/>
            <a:ext cx="2307878" cy="1036181"/>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179388" indent="-179388">
              <a:buFont typeface="Arial" panose="020B0604020202020204" pitchFamily="34" charset="0"/>
              <a:buChar char="•"/>
            </a:pPr>
            <a:r>
              <a:rPr lang="en-US" sz="1600"/>
              <a:t>Administrator</a:t>
            </a:r>
          </a:p>
          <a:p>
            <a:pPr marL="179388" indent="-179388">
              <a:buFont typeface="Arial" panose="020B0604020202020204" pitchFamily="34" charset="0"/>
              <a:buChar char="•"/>
            </a:pPr>
            <a:r>
              <a:rPr lang="en-US" sz="1600"/>
              <a:t>Operator</a:t>
            </a:r>
          </a:p>
          <a:p>
            <a:pPr marL="179388" indent="-179388">
              <a:buFont typeface="Arial" panose="020B0604020202020204" pitchFamily="34" charset="0"/>
              <a:buChar char="•"/>
            </a:pPr>
            <a:r>
              <a:rPr lang="en-US" sz="1600"/>
              <a:t>Guest</a:t>
            </a:r>
            <a:endParaRPr lang="id-ID" sz="1600"/>
          </a:p>
        </p:txBody>
      </p:sp>
      <p:pic>
        <p:nvPicPr>
          <p:cNvPr id="7" name="Picture 6">
            <a:extLst>
              <a:ext uri="{FF2B5EF4-FFF2-40B4-BE49-F238E27FC236}">
                <a16:creationId xmlns:a16="http://schemas.microsoft.com/office/drawing/2014/main" id="{BBFCFED6-5424-42A7-3353-CBF52BAF9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3825" y="274340"/>
            <a:ext cx="3743360" cy="6309320"/>
          </a:xfrm>
          <a:prstGeom prst="rect">
            <a:avLst/>
          </a:prstGeom>
        </p:spPr>
      </p:pic>
      <p:sp>
        <p:nvSpPr>
          <p:cNvPr id="6" name="Slide Number Placeholder 5">
            <a:extLst>
              <a:ext uri="{FF2B5EF4-FFF2-40B4-BE49-F238E27FC236}">
                <a16:creationId xmlns:a16="http://schemas.microsoft.com/office/drawing/2014/main" id="{48BAF7CD-0696-EC3D-2635-318AB162D66B}"/>
              </a:ext>
            </a:extLst>
          </p:cNvPr>
          <p:cNvSpPr>
            <a:spLocks noGrp="1"/>
          </p:cNvSpPr>
          <p:nvPr>
            <p:ph type="sldNum" sz="quarter" idx="4"/>
          </p:nvPr>
        </p:nvSpPr>
        <p:spPr/>
        <p:txBody>
          <a:bodyPr/>
          <a:lstStyle/>
          <a:p>
            <a:fld id="{48F63A3B-78C7-47BE-AE5E-E10140E04643}" type="slidenum">
              <a:rPr lang="en-US" smtClean="0">
                <a:solidFill>
                  <a:srgbClr val="7030A0"/>
                </a:solidFill>
              </a:rPr>
              <a:pPr/>
              <a:t>18</a:t>
            </a:fld>
            <a:r>
              <a:rPr lang="en-US">
                <a:solidFill>
                  <a:schemeClr val="bg2">
                    <a:lumMod val="90000"/>
                  </a:schemeClr>
                </a:solidFill>
              </a:rPr>
              <a:t>/36</a:t>
            </a:r>
          </a:p>
        </p:txBody>
      </p:sp>
    </p:spTree>
    <p:extLst>
      <p:ext uri="{BB962C8B-B14F-4D97-AF65-F5344CB8AC3E}">
        <p14:creationId xmlns:p14="http://schemas.microsoft.com/office/powerpoint/2010/main" val="2717346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Activity Diagram</a:t>
            </a:r>
            <a:endParaRPr lang="id-ID" sz="2400">
              <a:latin typeface="Rubik Medium" pitchFamily="2" charset="-79"/>
              <a:cs typeface="Rubik Medium" pitchFamily="2" charset="-79"/>
            </a:endParaRPr>
          </a:p>
        </p:txBody>
      </p:sp>
      <p:grpSp>
        <p:nvGrpSpPr>
          <p:cNvPr id="4" name="Group 3">
            <a:extLst>
              <a:ext uri="{FF2B5EF4-FFF2-40B4-BE49-F238E27FC236}">
                <a16:creationId xmlns:a16="http://schemas.microsoft.com/office/drawing/2014/main" id="{E456054B-E89C-B16D-1CD7-75762A9513A2}"/>
              </a:ext>
            </a:extLst>
          </p:cNvPr>
          <p:cNvGrpSpPr/>
          <p:nvPr/>
        </p:nvGrpSpPr>
        <p:grpSpPr>
          <a:xfrm>
            <a:off x="4882275" y="1961332"/>
            <a:ext cx="2427450" cy="3687773"/>
            <a:chOff x="4323906" y="1961332"/>
            <a:chExt cx="2427450" cy="3687773"/>
          </a:xfrm>
        </p:grpSpPr>
        <p:sp>
          <p:nvSpPr>
            <p:cNvPr id="8" name="TextBox 7">
              <a:extLst>
                <a:ext uri="{FF2B5EF4-FFF2-40B4-BE49-F238E27FC236}">
                  <a16:creationId xmlns:a16="http://schemas.microsoft.com/office/drawing/2014/main" id="{805C98B1-092D-EF5F-8634-7A6065FADC49}"/>
                </a:ext>
              </a:extLst>
            </p:cNvPr>
            <p:cNvSpPr txBox="1"/>
            <p:nvPr/>
          </p:nvSpPr>
          <p:spPr>
            <a:xfrm>
              <a:off x="5759374" y="1961332"/>
              <a:ext cx="812337"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Guest</a:t>
              </a:r>
            </a:p>
          </p:txBody>
        </p:sp>
        <p:pic>
          <p:nvPicPr>
            <p:cNvPr id="7" name="Picture 6">
              <a:extLst>
                <a:ext uri="{FF2B5EF4-FFF2-40B4-BE49-F238E27FC236}">
                  <a16:creationId xmlns:a16="http://schemas.microsoft.com/office/drawing/2014/main" id="{70C2D132-80F2-7DDA-D481-1729EA427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3906" y="2331112"/>
              <a:ext cx="2427450" cy="3317993"/>
            </a:xfrm>
            <a:prstGeom prst="rect">
              <a:avLst/>
            </a:prstGeom>
          </p:spPr>
        </p:pic>
      </p:grpSp>
      <p:sp>
        <p:nvSpPr>
          <p:cNvPr id="12" name="Slide Number Placeholder 11">
            <a:extLst>
              <a:ext uri="{FF2B5EF4-FFF2-40B4-BE49-F238E27FC236}">
                <a16:creationId xmlns:a16="http://schemas.microsoft.com/office/drawing/2014/main" id="{40FB5B08-E0DB-FB47-36B5-7BA8AB09E46C}"/>
              </a:ext>
            </a:extLst>
          </p:cNvPr>
          <p:cNvSpPr>
            <a:spLocks noGrp="1"/>
          </p:cNvSpPr>
          <p:nvPr>
            <p:ph type="sldNum" sz="quarter" idx="4"/>
          </p:nvPr>
        </p:nvSpPr>
        <p:spPr/>
        <p:txBody>
          <a:bodyPr/>
          <a:lstStyle/>
          <a:p>
            <a:fld id="{48F63A3B-78C7-47BE-AE5E-E10140E04643}" type="slidenum">
              <a:rPr lang="en-US" smtClean="0">
                <a:solidFill>
                  <a:srgbClr val="7030A0"/>
                </a:solidFill>
              </a:rPr>
              <a:pPr/>
              <a:t>19</a:t>
            </a:fld>
            <a:r>
              <a:rPr lang="en-US">
                <a:solidFill>
                  <a:schemeClr val="bg2">
                    <a:lumMod val="90000"/>
                  </a:schemeClr>
                </a:solidFill>
              </a:rPr>
              <a:t>/36</a:t>
            </a:r>
          </a:p>
        </p:txBody>
      </p:sp>
    </p:spTree>
    <p:extLst>
      <p:ext uri="{BB962C8B-B14F-4D97-AF65-F5344CB8AC3E}">
        <p14:creationId xmlns:p14="http://schemas.microsoft.com/office/powerpoint/2010/main" val="407220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PENDAHULUAN</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12915E29-AFEA-5BF4-F495-9BBD668746D9}"/>
              </a:ext>
            </a:extLst>
          </p:cNvPr>
          <p:cNvSpPr>
            <a:spLocks noGrp="1"/>
          </p:cNvSpPr>
          <p:nvPr>
            <p:ph type="sldNum" sz="quarter" idx="4"/>
          </p:nvPr>
        </p:nvSpPr>
        <p:spPr/>
        <p:txBody>
          <a:bodyPr/>
          <a:lstStyle/>
          <a:p>
            <a:fld id="{48F63A3B-78C7-47BE-AE5E-E10140E04643}" type="slidenum">
              <a:rPr lang="en-US" smtClean="0">
                <a:solidFill>
                  <a:srgbClr val="7030A0"/>
                </a:solidFill>
              </a:rPr>
              <a:pPr/>
              <a:t>2</a:t>
            </a:fld>
            <a:r>
              <a:rPr lang="en-US">
                <a:solidFill>
                  <a:schemeClr val="bg2">
                    <a:lumMod val="90000"/>
                  </a:schemeClr>
                </a:solidFill>
              </a:rPr>
              <a:t>/36</a:t>
            </a:r>
          </a:p>
        </p:txBody>
      </p:sp>
    </p:spTree>
    <p:extLst>
      <p:ext uri="{BB962C8B-B14F-4D97-AF65-F5344CB8AC3E}">
        <p14:creationId xmlns:p14="http://schemas.microsoft.com/office/powerpoint/2010/main" val="2352095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Activity Diagram</a:t>
            </a:r>
            <a:endParaRPr lang="id-ID" sz="2400">
              <a:latin typeface="Rubik Medium" pitchFamily="2" charset="-79"/>
              <a:cs typeface="Rubik Medium" pitchFamily="2" charset="-79"/>
            </a:endParaRPr>
          </a:p>
        </p:txBody>
      </p:sp>
      <p:grpSp>
        <p:nvGrpSpPr>
          <p:cNvPr id="10" name="Group 9">
            <a:extLst>
              <a:ext uri="{FF2B5EF4-FFF2-40B4-BE49-F238E27FC236}">
                <a16:creationId xmlns:a16="http://schemas.microsoft.com/office/drawing/2014/main" id="{C97EE0A9-E418-DA10-8DB0-59A8DFFE729C}"/>
              </a:ext>
            </a:extLst>
          </p:cNvPr>
          <p:cNvGrpSpPr/>
          <p:nvPr/>
        </p:nvGrpSpPr>
        <p:grpSpPr>
          <a:xfrm>
            <a:off x="399513" y="1525496"/>
            <a:ext cx="11392974" cy="4986999"/>
            <a:chOff x="560098" y="1525496"/>
            <a:chExt cx="11392974" cy="4986999"/>
          </a:xfrm>
        </p:grpSpPr>
        <p:sp>
          <p:nvSpPr>
            <p:cNvPr id="3" name="TextBox 2">
              <a:extLst>
                <a:ext uri="{FF2B5EF4-FFF2-40B4-BE49-F238E27FC236}">
                  <a16:creationId xmlns:a16="http://schemas.microsoft.com/office/drawing/2014/main" id="{605D9E46-897F-2BAC-9851-9730C70C6229}"/>
                </a:ext>
              </a:extLst>
            </p:cNvPr>
            <p:cNvSpPr txBox="1"/>
            <p:nvPr/>
          </p:nvSpPr>
          <p:spPr>
            <a:xfrm>
              <a:off x="4781923" y="1525496"/>
              <a:ext cx="1621339" cy="276999"/>
            </a:xfrm>
            <a:prstGeom prst="rect">
              <a:avLst/>
            </a:prstGeom>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Administrator</a:t>
              </a:r>
            </a:p>
          </p:txBody>
        </p:sp>
        <p:sp>
          <p:nvSpPr>
            <p:cNvPr id="6" name="TextBox 5">
              <a:extLst>
                <a:ext uri="{FF2B5EF4-FFF2-40B4-BE49-F238E27FC236}">
                  <a16:creationId xmlns:a16="http://schemas.microsoft.com/office/drawing/2014/main" id="{30D4C246-F1EF-2EA5-9F73-298B6B25DA58}"/>
                </a:ext>
              </a:extLst>
            </p:cNvPr>
            <p:cNvSpPr txBox="1"/>
            <p:nvPr/>
          </p:nvSpPr>
          <p:spPr>
            <a:xfrm>
              <a:off x="10847958" y="1525496"/>
              <a:ext cx="1033104"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Operator</a:t>
              </a:r>
            </a:p>
          </p:txBody>
        </p:sp>
        <p:pic>
          <p:nvPicPr>
            <p:cNvPr id="13" name="Picture 12">
              <a:extLst>
                <a:ext uri="{FF2B5EF4-FFF2-40B4-BE49-F238E27FC236}">
                  <a16:creationId xmlns:a16="http://schemas.microsoft.com/office/drawing/2014/main" id="{CB8E9D48-257B-033F-25A7-0537EE6CC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098" y="1922805"/>
              <a:ext cx="5625517" cy="4589690"/>
            </a:xfrm>
            <a:prstGeom prst="rect">
              <a:avLst/>
            </a:prstGeom>
          </p:spPr>
        </p:pic>
        <p:pic>
          <p:nvPicPr>
            <p:cNvPr id="15" name="Picture 14">
              <a:extLst>
                <a:ext uri="{FF2B5EF4-FFF2-40B4-BE49-F238E27FC236}">
                  <a16:creationId xmlns:a16="http://schemas.microsoft.com/office/drawing/2014/main" id="{3AC74199-5A35-9E71-9D1A-8213CD4E87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6409" y="1922805"/>
              <a:ext cx="5446663" cy="4589690"/>
            </a:xfrm>
            <a:prstGeom prst="rect">
              <a:avLst/>
            </a:prstGeom>
          </p:spPr>
        </p:pic>
      </p:grpSp>
      <p:grpSp>
        <p:nvGrpSpPr>
          <p:cNvPr id="11" name="Group 10">
            <a:extLst>
              <a:ext uri="{FF2B5EF4-FFF2-40B4-BE49-F238E27FC236}">
                <a16:creationId xmlns:a16="http://schemas.microsoft.com/office/drawing/2014/main" id="{8AC38478-3572-949E-85EF-10768BB2DF62}"/>
              </a:ext>
            </a:extLst>
          </p:cNvPr>
          <p:cNvGrpSpPr/>
          <p:nvPr/>
        </p:nvGrpSpPr>
        <p:grpSpPr>
          <a:xfrm>
            <a:off x="0" y="246228"/>
            <a:ext cx="2025353" cy="377660"/>
            <a:chOff x="0" y="246228"/>
            <a:chExt cx="2025353" cy="377660"/>
          </a:xfrm>
        </p:grpSpPr>
        <p:sp>
          <p:nvSpPr>
            <p:cNvPr id="12" name="Rectangle 11">
              <a:extLst>
                <a:ext uri="{FF2B5EF4-FFF2-40B4-BE49-F238E27FC236}">
                  <a16:creationId xmlns:a16="http://schemas.microsoft.com/office/drawing/2014/main" id="{67939F16-B4FD-E114-2EA9-DC527BABA776}"/>
                </a:ext>
              </a:extLst>
            </p:cNvPr>
            <p:cNvSpPr/>
            <p:nvPr/>
          </p:nvSpPr>
          <p:spPr>
            <a:xfrm>
              <a:off x="0" y="246228"/>
              <a:ext cx="1811708"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14" name="TextBox 13">
              <a:extLst>
                <a:ext uri="{FF2B5EF4-FFF2-40B4-BE49-F238E27FC236}">
                  <a16:creationId xmlns:a16="http://schemas.microsoft.com/office/drawing/2014/main" id="{B4B29AB7-13C9-E1A1-25C5-6CCFC007B9E1}"/>
                </a:ext>
              </a:extLst>
            </p:cNvPr>
            <p:cNvSpPr txBox="1"/>
            <p:nvPr/>
          </p:nvSpPr>
          <p:spPr>
            <a:xfrm>
              <a:off x="26592" y="296559"/>
              <a:ext cx="1998761"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/Activity Diagram (2)</a:t>
              </a:r>
              <a:endParaRPr lang="id-ID" sz="1400">
                <a:solidFill>
                  <a:schemeClr val="accent1"/>
                </a:solidFill>
                <a:latin typeface="Rubik Medium" pitchFamily="2" charset="-79"/>
                <a:cs typeface="Rubik Medium" pitchFamily="2" charset="-79"/>
              </a:endParaRPr>
            </a:p>
          </p:txBody>
        </p:sp>
      </p:grpSp>
      <p:sp>
        <p:nvSpPr>
          <p:cNvPr id="16" name="Slide Number Placeholder 15">
            <a:extLst>
              <a:ext uri="{FF2B5EF4-FFF2-40B4-BE49-F238E27FC236}">
                <a16:creationId xmlns:a16="http://schemas.microsoft.com/office/drawing/2014/main" id="{802763E0-C70A-D65E-5498-A934D3841A71}"/>
              </a:ext>
            </a:extLst>
          </p:cNvPr>
          <p:cNvSpPr>
            <a:spLocks noGrp="1"/>
          </p:cNvSpPr>
          <p:nvPr>
            <p:ph type="sldNum" sz="quarter" idx="4"/>
          </p:nvPr>
        </p:nvSpPr>
        <p:spPr/>
        <p:txBody>
          <a:bodyPr/>
          <a:lstStyle/>
          <a:p>
            <a:fld id="{48F63A3B-78C7-47BE-AE5E-E10140E04643}" type="slidenum">
              <a:rPr lang="en-US" smtClean="0">
                <a:solidFill>
                  <a:srgbClr val="7030A0"/>
                </a:solidFill>
              </a:rPr>
              <a:pPr/>
              <a:t>20</a:t>
            </a:fld>
            <a:r>
              <a:rPr lang="en-US">
                <a:solidFill>
                  <a:schemeClr val="bg2">
                    <a:lumMod val="90000"/>
                  </a:schemeClr>
                </a:solidFill>
              </a:rPr>
              <a:t>/36</a:t>
            </a:r>
          </a:p>
        </p:txBody>
      </p:sp>
    </p:spTree>
    <p:extLst>
      <p:ext uri="{BB962C8B-B14F-4D97-AF65-F5344CB8AC3E}">
        <p14:creationId xmlns:p14="http://schemas.microsoft.com/office/powerpoint/2010/main" val="10677959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37795"/>
            <a:ext cx="4244616"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Perancangan Basis Data</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7B8377A1-DD1E-0671-BA69-8FAA47C75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609" y="1528556"/>
            <a:ext cx="8310515" cy="4445159"/>
          </a:xfrm>
          <a:prstGeom prst="rect">
            <a:avLst/>
          </a:prstGeom>
        </p:spPr>
      </p:pic>
      <p:sp>
        <p:nvSpPr>
          <p:cNvPr id="3" name="Slide Number Placeholder 2">
            <a:extLst>
              <a:ext uri="{FF2B5EF4-FFF2-40B4-BE49-F238E27FC236}">
                <a16:creationId xmlns:a16="http://schemas.microsoft.com/office/drawing/2014/main" id="{BEA49296-A3F2-55DD-F816-996053157D8F}"/>
              </a:ext>
            </a:extLst>
          </p:cNvPr>
          <p:cNvSpPr>
            <a:spLocks noGrp="1"/>
          </p:cNvSpPr>
          <p:nvPr>
            <p:ph type="sldNum" sz="quarter" idx="4"/>
          </p:nvPr>
        </p:nvSpPr>
        <p:spPr/>
        <p:txBody>
          <a:bodyPr/>
          <a:lstStyle/>
          <a:p>
            <a:fld id="{48F63A3B-78C7-47BE-AE5E-E10140E04643}" type="slidenum">
              <a:rPr lang="en-US" smtClean="0">
                <a:solidFill>
                  <a:srgbClr val="7030A0"/>
                </a:solidFill>
              </a:rPr>
              <a:pPr/>
              <a:t>21</a:t>
            </a:fld>
            <a:r>
              <a:rPr lang="en-US">
                <a:solidFill>
                  <a:schemeClr val="bg2">
                    <a:lumMod val="90000"/>
                  </a:schemeClr>
                </a:solidFill>
              </a:rPr>
              <a:t>/36</a:t>
            </a:r>
          </a:p>
        </p:txBody>
      </p:sp>
      <p:sp>
        <p:nvSpPr>
          <p:cNvPr id="4" name="TextBox 3">
            <a:extLst>
              <a:ext uri="{FF2B5EF4-FFF2-40B4-BE49-F238E27FC236}">
                <a16:creationId xmlns:a16="http://schemas.microsoft.com/office/drawing/2014/main" id="{9E56C9CA-1EDB-040A-66E6-7A08B7B57B71}"/>
              </a:ext>
            </a:extLst>
          </p:cNvPr>
          <p:cNvSpPr txBox="1"/>
          <p:nvPr/>
        </p:nvSpPr>
        <p:spPr>
          <a:xfrm>
            <a:off x="335288" y="1186640"/>
            <a:ext cx="3065937" cy="276999"/>
          </a:xfrm>
          <a:prstGeom prst="rect">
            <a:avLst/>
          </a:prstGeom>
          <a:noFill/>
        </p:spPr>
        <p:txBody>
          <a:bodyPr wrap="square" rtlCol="0">
            <a:spAutoFit/>
          </a:bodyPr>
          <a:lstStyle/>
          <a:p>
            <a:pPr marL="266700">
              <a:spcAft>
                <a:spcPts val="800"/>
              </a:spcAft>
            </a:pPr>
            <a:r>
              <a:rPr lang="en-US" sz="1200" i="1">
                <a:latin typeface="Rubik Medium" pitchFamily="2" charset="-79"/>
                <a:cs typeface="Rubik Medium" pitchFamily="2" charset="-79"/>
              </a:rPr>
              <a:t>Entity Relationship Diagram</a:t>
            </a:r>
            <a:endParaRPr lang="id-ID" sz="1200" i="1">
              <a:latin typeface="Rubik Medium" pitchFamily="2" charset="-79"/>
              <a:cs typeface="Rubik Medium" pitchFamily="2" charset="-79"/>
            </a:endParaRPr>
          </a:p>
        </p:txBody>
      </p:sp>
    </p:spTree>
    <p:extLst>
      <p:ext uri="{BB962C8B-B14F-4D97-AF65-F5344CB8AC3E}">
        <p14:creationId xmlns:p14="http://schemas.microsoft.com/office/powerpoint/2010/main" val="119677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4412238"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Perancangan Antarmuka</a:t>
            </a:r>
            <a:endParaRPr lang="id-ID" sz="2400">
              <a:latin typeface="Rubik Medium" pitchFamily="2" charset="-79"/>
              <a:cs typeface="Rubik Medium" pitchFamily="2" charset="-79"/>
            </a:endParaRPr>
          </a:p>
        </p:txBody>
      </p:sp>
      <p:pic>
        <p:nvPicPr>
          <p:cNvPr id="10" name="Picture 9">
            <a:extLst>
              <a:ext uri="{FF2B5EF4-FFF2-40B4-BE49-F238E27FC236}">
                <a16:creationId xmlns:a16="http://schemas.microsoft.com/office/drawing/2014/main" id="{EC095386-D39E-AE5D-F547-FFFF1ECE0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900" y="1693068"/>
            <a:ext cx="7696200" cy="4329114"/>
          </a:xfrm>
          <a:prstGeom prst="rect">
            <a:avLst/>
          </a:prstGeom>
          <a:ln w="12700">
            <a:solidFill>
              <a:schemeClr val="tx2">
                <a:lumMod val="65000"/>
                <a:lumOff val="35000"/>
              </a:schemeClr>
            </a:solidFill>
          </a:ln>
        </p:spPr>
      </p:pic>
      <p:sp>
        <p:nvSpPr>
          <p:cNvPr id="11" name="TextBox 10">
            <a:extLst>
              <a:ext uri="{FF2B5EF4-FFF2-40B4-BE49-F238E27FC236}">
                <a16:creationId xmlns:a16="http://schemas.microsoft.com/office/drawing/2014/main" id="{60759004-3CD8-152E-3525-EE8909D72DEF}"/>
              </a:ext>
            </a:extLst>
          </p:cNvPr>
          <p:cNvSpPr txBox="1"/>
          <p:nvPr/>
        </p:nvSpPr>
        <p:spPr>
          <a:xfrm>
            <a:off x="369472" y="1189666"/>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Contoh: Rancang halaman awal (</a:t>
            </a:r>
            <a:r>
              <a:rPr lang="en-US" sz="1200" i="1">
                <a:latin typeface="Rubik Medium" pitchFamily="2" charset="-79"/>
                <a:cs typeface="Rubik Medium" pitchFamily="2" charset="-79"/>
              </a:rPr>
              <a:t>landing</a:t>
            </a:r>
            <a:r>
              <a:rPr lang="en-US" sz="1200">
                <a:latin typeface="Rubik Medium" pitchFamily="2" charset="-79"/>
                <a:cs typeface="Rubik Medium" pitchFamily="2" charset="-79"/>
              </a:rPr>
              <a:t> </a:t>
            </a:r>
            <a:r>
              <a:rPr lang="en-US" sz="1200" i="1">
                <a:latin typeface="Rubik Medium" pitchFamily="2" charset="-79"/>
                <a:cs typeface="Rubik Medium" pitchFamily="2" charset="-79"/>
              </a:rPr>
              <a:t>page</a:t>
            </a:r>
            <a:r>
              <a:rPr lang="en-US" sz="1200">
                <a:latin typeface="Rubik Medium" pitchFamily="2" charset="-79"/>
                <a:cs typeface="Rubik Medium" pitchFamily="2" charset="-79"/>
              </a:rPr>
              <a:t>)</a:t>
            </a:r>
            <a:endParaRPr lang="id-ID" sz="12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9CFA8EF9-BFF4-3F6D-3E1F-E1E54A1236D1}"/>
              </a:ext>
            </a:extLst>
          </p:cNvPr>
          <p:cNvSpPr>
            <a:spLocks noGrp="1"/>
          </p:cNvSpPr>
          <p:nvPr>
            <p:ph type="sldNum" sz="quarter" idx="4"/>
          </p:nvPr>
        </p:nvSpPr>
        <p:spPr/>
        <p:txBody>
          <a:bodyPr/>
          <a:lstStyle/>
          <a:p>
            <a:fld id="{48F63A3B-78C7-47BE-AE5E-E10140E04643}" type="slidenum">
              <a:rPr lang="en-US" smtClean="0">
                <a:solidFill>
                  <a:srgbClr val="7030A0"/>
                </a:solidFill>
              </a:rPr>
              <a:pPr/>
              <a:t>22</a:t>
            </a:fld>
            <a:r>
              <a:rPr lang="en-US">
                <a:solidFill>
                  <a:schemeClr val="bg2">
                    <a:lumMod val="90000"/>
                  </a:schemeClr>
                </a:solidFill>
              </a:rPr>
              <a:t>/36</a:t>
            </a:r>
          </a:p>
        </p:txBody>
      </p:sp>
    </p:spTree>
    <p:extLst>
      <p:ext uri="{BB962C8B-B14F-4D97-AF65-F5344CB8AC3E}">
        <p14:creationId xmlns:p14="http://schemas.microsoft.com/office/powerpoint/2010/main" val="419003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HASIL &amp;</a:t>
            </a:r>
          </a:p>
          <a:p>
            <a:pPr algn="ctr">
              <a:spcAft>
                <a:spcPts val="800"/>
              </a:spcAft>
            </a:pPr>
            <a:r>
              <a:rPr lang="en-US" sz="4400">
                <a:latin typeface="Rubik Medium" pitchFamily="2" charset="-79"/>
                <a:cs typeface="Rubik Medium" pitchFamily="2" charset="-79"/>
              </a:rPr>
              <a:t>PENGUJIAN </a:t>
            </a:r>
            <a:endParaRPr lang="id-ID" sz="4400">
              <a:latin typeface="Rubik Medium" pitchFamily="2" charset="-79"/>
              <a:cs typeface="Rubik Medium" pitchFamily="2" charset="-79"/>
            </a:endParaRPr>
          </a:p>
        </p:txBody>
      </p:sp>
      <p:sp>
        <p:nvSpPr>
          <p:cNvPr id="7" name="Slide Number Placeholder 6">
            <a:extLst>
              <a:ext uri="{FF2B5EF4-FFF2-40B4-BE49-F238E27FC236}">
                <a16:creationId xmlns:a16="http://schemas.microsoft.com/office/drawing/2014/main" id="{630A57DD-3A3D-E9E8-0E01-C1D28F38C34C}"/>
              </a:ext>
            </a:extLst>
          </p:cNvPr>
          <p:cNvSpPr>
            <a:spLocks noGrp="1"/>
          </p:cNvSpPr>
          <p:nvPr>
            <p:ph type="sldNum" sz="quarter" idx="4"/>
          </p:nvPr>
        </p:nvSpPr>
        <p:spPr/>
        <p:txBody>
          <a:bodyPr/>
          <a:lstStyle/>
          <a:p>
            <a:fld id="{48F63A3B-78C7-47BE-AE5E-E10140E04643}" type="slidenum">
              <a:rPr lang="en-US" smtClean="0">
                <a:solidFill>
                  <a:srgbClr val="7030A0"/>
                </a:solidFill>
              </a:rPr>
              <a:pPr/>
              <a:t>23</a:t>
            </a:fld>
            <a:r>
              <a:rPr lang="en-US">
                <a:solidFill>
                  <a:schemeClr val="bg2">
                    <a:lumMod val="90000"/>
                  </a:schemeClr>
                </a:solidFill>
              </a:rPr>
              <a:t>/36</a:t>
            </a:r>
          </a:p>
        </p:txBody>
      </p:sp>
    </p:spTree>
    <p:extLst>
      <p:ext uri="{BB962C8B-B14F-4D97-AF65-F5344CB8AC3E}">
        <p14:creationId xmlns:p14="http://schemas.microsoft.com/office/powerpoint/2010/main" val="352095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6" y="1009340"/>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Pengujian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VIKOR</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350261" y="1632663"/>
            <a:ext cx="11241663"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Sebelum melakukan pengujian metode VIKOR, dideklarasikan dahulu kriteria yang akan digunakan berikut dengan parameternya jika kriteria berparameter.</a:t>
            </a:r>
          </a:p>
        </p:txBody>
      </p:sp>
      <p:graphicFrame>
        <p:nvGraphicFramePr>
          <p:cNvPr id="13" name="Table 12">
            <a:extLst>
              <a:ext uri="{FF2B5EF4-FFF2-40B4-BE49-F238E27FC236}">
                <a16:creationId xmlns:a16="http://schemas.microsoft.com/office/drawing/2014/main" id="{1F257A2F-1D32-BDFA-C550-24F313B88C34}"/>
              </a:ext>
            </a:extLst>
          </p:cNvPr>
          <p:cNvGraphicFramePr>
            <a:graphicFrameLocks noGrp="1"/>
          </p:cNvGraphicFramePr>
          <p:nvPr>
            <p:extLst>
              <p:ext uri="{D42A27DB-BD31-4B8C-83A1-F6EECF244321}">
                <p14:modId xmlns:p14="http://schemas.microsoft.com/office/powerpoint/2010/main" val="712482343"/>
              </p:ext>
            </p:extLst>
          </p:nvPr>
        </p:nvGraphicFramePr>
        <p:xfrm>
          <a:off x="731839" y="2560803"/>
          <a:ext cx="10728317" cy="2982181"/>
        </p:xfrm>
        <a:graphic>
          <a:graphicData uri="http://schemas.openxmlformats.org/drawingml/2006/table">
            <a:tbl>
              <a:tblPr firstRow="1" firstCol="1" bandRow="1">
                <a:tableStyleId>{5C22544A-7EE6-4342-B048-85BDC9FD1C3A}</a:tableStyleId>
              </a:tblPr>
              <a:tblGrid>
                <a:gridCol w="1712258">
                  <a:extLst>
                    <a:ext uri="{9D8B030D-6E8A-4147-A177-3AD203B41FA5}">
                      <a16:colId xmlns:a16="http://schemas.microsoft.com/office/drawing/2014/main" val="2378675063"/>
                    </a:ext>
                  </a:extLst>
                </a:gridCol>
                <a:gridCol w="1228885">
                  <a:extLst>
                    <a:ext uri="{9D8B030D-6E8A-4147-A177-3AD203B41FA5}">
                      <a16:colId xmlns:a16="http://schemas.microsoft.com/office/drawing/2014/main" val="2712582900"/>
                    </a:ext>
                  </a:extLst>
                </a:gridCol>
                <a:gridCol w="1228885">
                  <a:extLst>
                    <a:ext uri="{9D8B030D-6E8A-4147-A177-3AD203B41FA5}">
                      <a16:colId xmlns:a16="http://schemas.microsoft.com/office/drawing/2014/main" val="582236735"/>
                    </a:ext>
                  </a:extLst>
                </a:gridCol>
                <a:gridCol w="1228885">
                  <a:extLst>
                    <a:ext uri="{9D8B030D-6E8A-4147-A177-3AD203B41FA5}">
                      <a16:colId xmlns:a16="http://schemas.microsoft.com/office/drawing/2014/main" val="4200936999"/>
                    </a:ext>
                  </a:extLst>
                </a:gridCol>
                <a:gridCol w="1228885">
                  <a:extLst>
                    <a:ext uri="{9D8B030D-6E8A-4147-A177-3AD203B41FA5}">
                      <a16:colId xmlns:a16="http://schemas.microsoft.com/office/drawing/2014/main" val="4226971870"/>
                    </a:ext>
                  </a:extLst>
                </a:gridCol>
                <a:gridCol w="1228885">
                  <a:extLst>
                    <a:ext uri="{9D8B030D-6E8A-4147-A177-3AD203B41FA5}">
                      <a16:colId xmlns:a16="http://schemas.microsoft.com/office/drawing/2014/main" val="1838499935"/>
                    </a:ext>
                  </a:extLst>
                </a:gridCol>
                <a:gridCol w="1530594">
                  <a:extLst>
                    <a:ext uri="{9D8B030D-6E8A-4147-A177-3AD203B41FA5}">
                      <a16:colId xmlns:a16="http://schemas.microsoft.com/office/drawing/2014/main" val="1584103783"/>
                    </a:ext>
                  </a:extLst>
                </a:gridCol>
                <a:gridCol w="1341040">
                  <a:extLst>
                    <a:ext uri="{9D8B030D-6E8A-4147-A177-3AD203B41FA5}">
                      <a16:colId xmlns:a16="http://schemas.microsoft.com/office/drawing/2014/main" val="2933591451"/>
                    </a:ext>
                  </a:extLst>
                </a:gridCol>
              </a:tblGrid>
              <a:tr h="37252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en-US" sz="900" b="0"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(Benefit)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(Benefit)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en-US" sz="900" b="0"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rowSpan="2">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Nilai</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Parameter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extLst>
                  <a:ext uri="{0D108BD9-81ED-4DB2-BD59-A6C34878D82A}">
                    <a16:rowId xmlns:a16="http://schemas.microsoft.com/office/drawing/2014/main" val="61602732"/>
                  </a:ext>
                </a:extLst>
              </a:tr>
              <a:tr h="5522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Vegetasi area genangan embung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Volume material timbunan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Luas daerah yang akan dibebaskan (Ha)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Volume tampungan efektif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d-ID" sz="900" b="0" kern="100">
                          <a:solidFill>
                            <a:schemeClr val="tx1"/>
                          </a:solidFill>
                          <a:effectLst/>
                          <a:latin typeface="Rubik Medium" pitchFamily="2" charset="-79"/>
                          <a:ea typeface="SimSun" panose="02010600030101010101" pitchFamily="2" charset="-122"/>
                          <a:cs typeface="Rubik Medium" pitchFamily="2" charset="-79"/>
                        </a:rPr>
                        <a:t>Lama Operasi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id-ID" sz="900" b="0" kern="100">
                          <a:solidFill>
                            <a:schemeClr val="tx1"/>
                          </a:solidFill>
                          <a:effectLst/>
                          <a:latin typeface="Rubik Medium" pitchFamily="2" charset="-79"/>
                          <a:ea typeface="SimSun" panose="02010600030101010101" pitchFamily="2" charset="-122"/>
                          <a:cs typeface="Rubik Medium" pitchFamily="2" charset="-79"/>
                        </a:rPr>
                        <a:t>(Hari)</a:t>
                      </a:r>
                      <a:endParaRPr lang="en-US"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Harga air/m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(Rp)</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Akses jalan menuju site bendungan</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vMerge="1">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Indikator Parameter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4063693"/>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Perkampungan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Tidak tersedia jalan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2806348"/>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Sawah tadah</a:t>
                      </a:r>
                      <a:r>
                        <a:rPr lang="en-US" sz="900" b="0" kern="100">
                          <a:solidFill>
                            <a:schemeClr val="tx1"/>
                          </a:solidFill>
                          <a:effectLst/>
                          <a:latin typeface="Rubik" pitchFamily="2" charset="-79"/>
                          <a:ea typeface="SimSun" panose="02010600030101010101" pitchFamily="2" charset="-122"/>
                          <a:cs typeface="Rubik" pitchFamily="2" charset="-79"/>
                        </a:rPr>
                        <a:t> </a:t>
                      </a:r>
                      <a:r>
                        <a:rPr lang="id-ID" sz="900" b="0" kern="100">
                          <a:solidFill>
                            <a:schemeClr val="tx1"/>
                          </a:solidFill>
                          <a:effectLst/>
                          <a:latin typeface="Rubik" pitchFamily="2" charset="-79"/>
                          <a:ea typeface="SimSun" panose="02010600030101010101" pitchFamily="2" charset="-122"/>
                          <a:cs typeface="Rubik" pitchFamily="2" charset="-79"/>
                        </a:rPr>
                        <a:t>hujan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Jalan setapak</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08187671"/>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Ladang/tegalan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Jalan makadam/tanah </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375400096"/>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Semak belukar</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Tersedia jalan aspal </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5092600"/>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Hutan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393891668"/>
                  </a:ext>
                </a:extLst>
              </a:tr>
            </a:tbl>
          </a:graphicData>
        </a:graphic>
      </p:graphicFrame>
      <p:sp>
        <p:nvSpPr>
          <p:cNvPr id="18" name="TextBox 17">
            <a:extLst>
              <a:ext uri="{FF2B5EF4-FFF2-40B4-BE49-F238E27FC236}">
                <a16:creationId xmlns:a16="http://schemas.microsoft.com/office/drawing/2014/main" id="{435C6E0B-4644-B315-22E5-7491122A92B7}"/>
              </a:ext>
            </a:extLst>
          </p:cNvPr>
          <p:cNvSpPr txBox="1"/>
          <p:nvPr/>
        </p:nvSpPr>
        <p:spPr>
          <a:xfrm>
            <a:off x="665321" y="2327638"/>
            <a:ext cx="3874291" cy="230832"/>
          </a:xfrm>
          <a:prstGeom prst="rect">
            <a:avLst/>
          </a:prstGeom>
        </p:spPr>
        <p:txBody>
          <a:bodyPr wrap="square">
            <a:spAutoFit/>
          </a:bodyPr>
          <a:lstStyle/>
          <a:p>
            <a:r>
              <a:rPr lang="en-US" sz="900">
                <a:latin typeface="Rubik" pitchFamily="2" charset="-79"/>
                <a:cs typeface="Rubik" pitchFamily="2" charset="-79"/>
              </a:rPr>
              <a:t>Tabel 1: Deklarasi data kriteria dan parameter</a:t>
            </a:r>
            <a:endParaRPr lang="id-ID" sz="900">
              <a:latin typeface="Rubik" pitchFamily="2" charset="-79"/>
              <a:cs typeface="Rubik" pitchFamily="2" charset="-79"/>
            </a:endParaRPr>
          </a:p>
        </p:txBody>
      </p:sp>
      <p:sp>
        <p:nvSpPr>
          <p:cNvPr id="2" name="Slide Number Placeholder 1">
            <a:extLst>
              <a:ext uri="{FF2B5EF4-FFF2-40B4-BE49-F238E27FC236}">
                <a16:creationId xmlns:a16="http://schemas.microsoft.com/office/drawing/2014/main" id="{35766AF3-D6B2-9FBE-7D44-CF1AC86BBB93}"/>
              </a:ext>
            </a:extLst>
          </p:cNvPr>
          <p:cNvSpPr>
            <a:spLocks noGrp="1"/>
          </p:cNvSpPr>
          <p:nvPr>
            <p:ph type="sldNum" sz="quarter" idx="4"/>
          </p:nvPr>
        </p:nvSpPr>
        <p:spPr/>
        <p:txBody>
          <a:bodyPr/>
          <a:lstStyle/>
          <a:p>
            <a:fld id="{48F63A3B-78C7-47BE-AE5E-E10140E04643}" type="slidenum">
              <a:rPr lang="en-US" smtClean="0">
                <a:solidFill>
                  <a:srgbClr val="7030A0"/>
                </a:solidFill>
              </a:rPr>
              <a:pPr/>
              <a:t>24</a:t>
            </a:fld>
            <a:r>
              <a:rPr lang="en-US">
                <a:solidFill>
                  <a:schemeClr val="bg2">
                    <a:lumMod val="90000"/>
                  </a:schemeClr>
                </a:solidFill>
              </a:rPr>
              <a:t>/36</a:t>
            </a:r>
          </a:p>
        </p:txBody>
      </p:sp>
    </p:spTree>
    <p:extLst>
      <p:ext uri="{BB962C8B-B14F-4D97-AF65-F5344CB8AC3E}">
        <p14:creationId xmlns:p14="http://schemas.microsoft.com/office/powerpoint/2010/main" val="408346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13F041-1AD6-44B0-00ED-086DE823543D}"/>
              </a:ext>
            </a:extLst>
          </p:cNvPr>
          <p:cNvSpPr txBox="1"/>
          <p:nvPr/>
        </p:nvSpPr>
        <p:spPr>
          <a:xfrm>
            <a:off x="626486" y="859199"/>
            <a:ext cx="11199435"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Berikut adalah tahap-tahap penggunaan metode VIKOR untuk mengolah data penentuan lokasi pembangunan embung di Kabupaten Semarang:</a:t>
            </a:r>
          </a:p>
        </p:txBody>
      </p:sp>
      <p:sp>
        <p:nvSpPr>
          <p:cNvPr id="4" name="TextBox 3">
            <a:extLst>
              <a:ext uri="{FF2B5EF4-FFF2-40B4-BE49-F238E27FC236}">
                <a16:creationId xmlns:a16="http://schemas.microsoft.com/office/drawing/2014/main" id="{8F77211F-7FA8-89F5-9D97-12B4C1D6FE34}"/>
              </a:ext>
            </a:extLst>
          </p:cNvPr>
          <p:cNvSpPr txBox="1"/>
          <p:nvPr/>
        </p:nvSpPr>
        <p:spPr>
          <a:xfrm>
            <a:off x="987768" y="1660768"/>
            <a:ext cx="9505950" cy="369332"/>
          </a:xfrm>
          <a:prstGeom prst="rect">
            <a:avLst/>
          </a:prstGeom>
          <a:noFill/>
        </p:spPr>
        <p:txBody>
          <a:bodyPr wrap="square" rtlCol="0">
            <a:spAutoFit/>
          </a:bodyPr>
          <a:lstStyle/>
          <a:p>
            <a:pPr marL="171450" indent="-457200">
              <a:spcAft>
                <a:spcPts val="800"/>
              </a:spcAft>
              <a:buFont typeface="+mj-lt"/>
              <a:buAutoNum type="arabicPeriod"/>
            </a:pPr>
            <a:r>
              <a:rPr lang="en-US">
                <a:latin typeface="Rubik Medium" pitchFamily="2" charset="-79"/>
                <a:cs typeface="Rubik Medium" pitchFamily="2" charset="-79"/>
              </a:rPr>
              <a:t>Menyusun </a:t>
            </a:r>
            <a:r>
              <a:rPr lang="en-US" err="1">
                <a:latin typeface="Rubik Medium" pitchFamily="2" charset="-79"/>
                <a:cs typeface="Rubik Medium" pitchFamily="2" charset="-79"/>
              </a:rPr>
              <a:t>Matriks</a:t>
            </a:r>
            <a:r>
              <a:rPr lang="en-US">
                <a:latin typeface="Rubik Medium" pitchFamily="2" charset="-79"/>
                <a:cs typeface="Rubik Medium" pitchFamily="2" charset="-79"/>
              </a:rPr>
              <a:t> Keputusan (F)</a:t>
            </a:r>
          </a:p>
        </p:txBody>
      </p:sp>
      <p:sp>
        <p:nvSpPr>
          <p:cNvPr id="6" name="TextBox 5">
            <a:extLst>
              <a:ext uri="{FF2B5EF4-FFF2-40B4-BE49-F238E27FC236}">
                <a16:creationId xmlns:a16="http://schemas.microsoft.com/office/drawing/2014/main" id="{0A625C85-2ADF-EB38-E47F-F6013BB22AF6}"/>
              </a:ext>
            </a:extLst>
          </p:cNvPr>
          <p:cNvSpPr txBox="1"/>
          <p:nvPr/>
        </p:nvSpPr>
        <p:spPr>
          <a:xfrm>
            <a:off x="987768" y="4431984"/>
            <a:ext cx="9505950" cy="369332"/>
          </a:xfrm>
          <a:prstGeom prst="rect">
            <a:avLst/>
          </a:prstGeom>
          <a:noFill/>
        </p:spPr>
        <p:txBody>
          <a:bodyPr wrap="square" rtlCol="0">
            <a:spAutoFit/>
          </a:bodyPr>
          <a:lstStyle/>
          <a:p>
            <a:pPr marL="171450" indent="-457200">
              <a:spcAft>
                <a:spcPts val="800"/>
              </a:spcAft>
              <a:buFont typeface="+mj-lt"/>
              <a:buAutoNum type="arabicPeriod" startAt="2"/>
            </a:pPr>
            <a:r>
              <a:rPr lang="en-US" err="1">
                <a:latin typeface="Rubik Medium" pitchFamily="2" charset="-79"/>
                <a:cs typeface="Rubik Medium" pitchFamily="2" charset="-79"/>
              </a:rPr>
              <a:t>Menentukan</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a:t>
            </a:r>
            <a:r>
              <a:rPr lang="en-US" err="1">
                <a:latin typeface="Rubik Medium" pitchFamily="2" charset="-79"/>
                <a:cs typeface="Rubik Medium" pitchFamily="2" charset="-79"/>
              </a:rPr>
              <a:t>Kriteria</a:t>
            </a:r>
            <a:r>
              <a:rPr lang="en-US">
                <a:latin typeface="Rubik Medium" pitchFamily="2" charset="-79"/>
                <a:cs typeface="Rubik Medium" pitchFamily="2" charset="-79"/>
              </a:rPr>
              <a:t> (W)</a:t>
            </a:r>
          </a:p>
        </p:txBody>
      </p:sp>
      <p:graphicFrame>
        <p:nvGraphicFramePr>
          <p:cNvPr id="11" name="Table 10">
            <a:extLst>
              <a:ext uri="{FF2B5EF4-FFF2-40B4-BE49-F238E27FC236}">
                <a16:creationId xmlns:a16="http://schemas.microsoft.com/office/drawing/2014/main" id="{9AA76D73-03FF-3250-0CD6-2D837EA92733}"/>
              </a:ext>
            </a:extLst>
          </p:cNvPr>
          <p:cNvGraphicFramePr>
            <a:graphicFrameLocks noGrp="1"/>
          </p:cNvGraphicFramePr>
          <p:nvPr>
            <p:extLst>
              <p:ext uri="{D42A27DB-BD31-4B8C-83A1-F6EECF244321}">
                <p14:modId xmlns:p14="http://schemas.microsoft.com/office/powerpoint/2010/main" val="3888728054"/>
              </p:ext>
            </p:extLst>
          </p:nvPr>
        </p:nvGraphicFramePr>
        <p:xfrm>
          <a:off x="3398361" y="5095315"/>
          <a:ext cx="5395279" cy="1008000"/>
        </p:xfrm>
        <a:graphic>
          <a:graphicData uri="http://schemas.openxmlformats.org/drawingml/2006/table">
            <a:tbl>
              <a:tblPr firstRow="1" firstCol="1" bandRow="1"/>
              <a:tblGrid>
                <a:gridCol w="664613">
                  <a:extLst>
                    <a:ext uri="{9D8B030D-6E8A-4147-A177-3AD203B41FA5}">
                      <a16:colId xmlns:a16="http://schemas.microsoft.com/office/drawing/2014/main" val="2700958524"/>
                    </a:ext>
                  </a:extLst>
                </a:gridCol>
                <a:gridCol w="664613">
                  <a:extLst>
                    <a:ext uri="{9D8B030D-6E8A-4147-A177-3AD203B41FA5}">
                      <a16:colId xmlns:a16="http://schemas.microsoft.com/office/drawing/2014/main" val="237247988"/>
                    </a:ext>
                  </a:extLst>
                </a:gridCol>
                <a:gridCol w="664613">
                  <a:extLst>
                    <a:ext uri="{9D8B030D-6E8A-4147-A177-3AD203B41FA5}">
                      <a16:colId xmlns:a16="http://schemas.microsoft.com/office/drawing/2014/main" val="320933396"/>
                    </a:ext>
                  </a:extLst>
                </a:gridCol>
                <a:gridCol w="664613">
                  <a:extLst>
                    <a:ext uri="{9D8B030D-6E8A-4147-A177-3AD203B41FA5}">
                      <a16:colId xmlns:a16="http://schemas.microsoft.com/office/drawing/2014/main" val="4122086108"/>
                    </a:ext>
                  </a:extLst>
                </a:gridCol>
                <a:gridCol w="779898">
                  <a:extLst>
                    <a:ext uri="{9D8B030D-6E8A-4147-A177-3AD203B41FA5}">
                      <a16:colId xmlns:a16="http://schemas.microsoft.com/office/drawing/2014/main" val="1199309046"/>
                    </a:ext>
                  </a:extLst>
                </a:gridCol>
                <a:gridCol w="692098">
                  <a:extLst>
                    <a:ext uri="{9D8B030D-6E8A-4147-A177-3AD203B41FA5}">
                      <a16:colId xmlns:a16="http://schemas.microsoft.com/office/drawing/2014/main" val="931905125"/>
                    </a:ext>
                  </a:extLst>
                </a:gridCol>
                <a:gridCol w="611688">
                  <a:extLst>
                    <a:ext uri="{9D8B030D-6E8A-4147-A177-3AD203B41FA5}">
                      <a16:colId xmlns:a16="http://schemas.microsoft.com/office/drawing/2014/main" val="3641033062"/>
                    </a:ext>
                  </a:extLst>
                </a:gridCol>
                <a:gridCol w="653143">
                  <a:extLst>
                    <a:ext uri="{9D8B030D-6E8A-4147-A177-3AD203B41FA5}">
                      <a16:colId xmlns:a16="http://schemas.microsoft.com/office/drawing/2014/main" val="1010663562"/>
                    </a:ext>
                  </a:extLst>
                </a:gridCol>
              </a:tblGrid>
              <a:tr h="504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Kode</a:t>
                      </a:r>
                    </a:p>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Kriteria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K1</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en-US" sz="1000" b="0" kern="100">
                          <a:solidFill>
                            <a:schemeClr val="accent1"/>
                          </a:solidFill>
                          <a:effectLst/>
                          <a:latin typeface="Rubik Medium" pitchFamily="2" charset="-79"/>
                          <a:ea typeface="SimSun" panose="02010600030101010101" pitchFamily="2" charset="-122"/>
                          <a:cs typeface="Rubik Medium" pitchFamily="2" charset="-79"/>
                        </a:rPr>
                        <a:t>Benefit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K2</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K3</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K4</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(Benefit)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K5</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(Benefi</a:t>
                      </a:r>
                      <a:r>
                        <a:rPr lang="en-US" sz="1000" b="0" kern="100">
                          <a:solidFill>
                            <a:schemeClr val="accent1"/>
                          </a:solidFill>
                          <a:effectLst/>
                          <a:latin typeface="Rubik Medium" pitchFamily="2" charset="-79"/>
                          <a:ea typeface="SimSun" panose="02010600030101010101" pitchFamily="2" charset="-122"/>
                          <a:cs typeface="Rubik Medium" pitchFamily="2" charset="-79"/>
                        </a:rPr>
                        <a:t>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K6</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K7</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en-US" sz="1000" b="0" kern="100">
                          <a:solidFill>
                            <a:schemeClr val="accent1"/>
                          </a:solidFill>
                          <a:effectLst/>
                          <a:latin typeface="Rubik Medium" pitchFamily="2" charset="-79"/>
                          <a:ea typeface="SimSun" panose="02010600030101010101" pitchFamily="2" charset="-122"/>
                          <a:cs typeface="Rubik Medium" pitchFamily="2" charset="-79"/>
                        </a:rPr>
                        <a:t>Benefit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extLst>
                  <a:ext uri="{0D108BD9-81ED-4DB2-BD59-A6C34878D82A}">
                    <a16:rowId xmlns:a16="http://schemas.microsoft.com/office/drawing/2014/main" val="2828344633"/>
                  </a:ext>
                </a:extLst>
              </a:tr>
              <a:tr h="504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Bobot</a:t>
                      </a:r>
                    </a:p>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Kriteria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0,12753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0,09545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0,25151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0,13366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0,15971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0,12972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0,10242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5804295"/>
                  </a:ext>
                </a:extLst>
              </a:tr>
            </a:tbl>
          </a:graphicData>
        </a:graphic>
      </p:graphicFrame>
      <p:graphicFrame>
        <p:nvGraphicFramePr>
          <p:cNvPr id="12" name="Table 11">
            <a:extLst>
              <a:ext uri="{FF2B5EF4-FFF2-40B4-BE49-F238E27FC236}">
                <a16:creationId xmlns:a16="http://schemas.microsoft.com/office/drawing/2014/main" id="{94E11571-2BC5-3EBB-5FA3-715CE4566EDE}"/>
              </a:ext>
            </a:extLst>
          </p:cNvPr>
          <p:cNvGraphicFramePr>
            <a:graphicFrameLocks noGrp="1"/>
          </p:cNvGraphicFramePr>
          <p:nvPr>
            <p:extLst>
              <p:ext uri="{D42A27DB-BD31-4B8C-83A1-F6EECF244321}">
                <p14:modId xmlns:p14="http://schemas.microsoft.com/office/powerpoint/2010/main" val="3939000441"/>
              </p:ext>
            </p:extLst>
          </p:nvPr>
        </p:nvGraphicFramePr>
        <p:xfrm>
          <a:off x="1569680" y="2312246"/>
          <a:ext cx="9078383" cy="1944000"/>
        </p:xfrm>
        <a:graphic>
          <a:graphicData uri="http://schemas.openxmlformats.org/drawingml/2006/table">
            <a:tbl>
              <a:tblPr firstRow="1" firstCol="1" bandRow="1">
                <a:tableStyleId>{5C22544A-7EE6-4342-B048-85BDC9FD1C3A}</a:tableStyleId>
              </a:tblPr>
              <a:tblGrid>
                <a:gridCol w="695018">
                  <a:extLst>
                    <a:ext uri="{9D8B030D-6E8A-4147-A177-3AD203B41FA5}">
                      <a16:colId xmlns:a16="http://schemas.microsoft.com/office/drawing/2014/main" val="2818330492"/>
                    </a:ext>
                  </a:extLst>
                </a:gridCol>
                <a:gridCol w="2095356">
                  <a:extLst>
                    <a:ext uri="{9D8B030D-6E8A-4147-A177-3AD203B41FA5}">
                      <a16:colId xmlns:a16="http://schemas.microsoft.com/office/drawing/2014/main" val="1156234859"/>
                    </a:ext>
                  </a:extLst>
                </a:gridCol>
                <a:gridCol w="898287">
                  <a:extLst>
                    <a:ext uri="{9D8B030D-6E8A-4147-A177-3AD203B41FA5}">
                      <a16:colId xmlns:a16="http://schemas.microsoft.com/office/drawing/2014/main" val="3871864160"/>
                    </a:ext>
                  </a:extLst>
                </a:gridCol>
                <a:gridCol w="898287">
                  <a:extLst>
                    <a:ext uri="{9D8B030D-6E8A-4147-A177-3AD203B41FA5}">
                      <a16:colId xmlns:a16="http://schemas.microsoft.com/office/drawing/2014/main" val="816510895"/>
                    </a:ext>
                  </a:extLst>
                </a:gridCol>
                <a:gridCol w="898287">
                  <a:extLst>
                    <a:ext uri="{9D8B030D-6E8A-4147-A177-3AD203B41FA5}">
                      <a16:colId xmlns:a16="http://schemas.microsoft.com/office/drawing/2014/main" val="2193240014"/>
                    </a:ext>
                  </a:extLst>
                </a:gridCol>
                <a:gridCol w="898287">
                  <a:extLst>
                    <a:ext uri="{9D8B030D-6E8A-4147-A177-3AD203B41FA5}">
                      <a16:colId xmlns:a16="http://schemas.microsoft.com/office/drawing/2014/main" val="2081378306"/>
                    </a:ext>
                  </a:extLst>
                </a:gridCol>
                <a:gridCol w="898287">
                  <a:extLst>
                    <a:ext uri="{9D8B030D-6E8A-4147-A177-3AD203B41FA5}">
                      <a16:colId xmlns:a16="http://schemas.microsoft.com/office/drawing/2014/main" val="3286969101"/>
                    </a:ext>
                  </a:extLst>
                </a:gridCol>
                <a:gridCol w="898287">
                  <a:extLst>
                    <a:ext uri="{9D8B030D-6E8A-4147-A177-3AD203B41FA5}">
                      <a16:colId xmlns:a16="http://schemas.microsoft.com/office/drawing/2014/main" val="1243848777"/>
                    </a:ext>
                  </a:extLst>
                </a:gridCol>
                <a:gridCol w="898287">
                  <a:extLst>
                    <a:ext uri="{9D8B030D-6E8A-4147-A177-3AD203B41FA5}">
                      <a16:colId xmlns:a16="http://schemas.microsoft.com/office/drawing/2014/main" val="3168385556"/>
                    </a:ext>
                  </a:extLst>
                </a:gridCol>
              </a:tblGrid>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Nama</a:t>
                      </a:r>
                      <a:r>
                        <a:rPr lang="en-US" sz="1000" b="0" kern="100">
                          <a:solidFill>
                            <a:schemeClr val="tx1"/>
                          </a:solidFill>
                          <a:effectLst/>
                          <a:latin typeface="Rubik Medium" pitchFamily="2" charset="-79"/>
                          <a:ea typeface="SimSun" panose="02010600030101010101" pitchFamily="2" charset="-122"/>
                          <a:cs typeface="Rubik Medium" pitchFamily="2" charset="-79"/>
                        </a:rPr>
                        <a:t> </a:t>
                      </a:r>
                      <a:r>
                        <a:rPr lang="id-ID" sz="1000" b="0" kern="100">
                          <a:solidFill>
                            <a:schemeClr val="tx1"/>
                          </a:solidFill>
                          <a:effectLst/>
                          <a:latin typeface="Rubik Medium" pitchFamily="2" charset="-79"/>
                          <a:ea typeface="SimSun" panose="02010600030101010101" pitchFamily="2" charset="-122"/>
                          <a:cs typeface="Rubik Medium" pitchFamily="2" charset="-79"/>
                        </a:rPr>
                        <a:t>Alternatif</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990735354"/>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Dadapayam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538.922,4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30.333,00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651139872"/>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Mluweh</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196.390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3.172.333,3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8.322,59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71506377"/>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Lebak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99.140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783.975,8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8.335,12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25203750"/>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Pakis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11.430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1.346.651,1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10.092,48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208536451"/>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Jatikurung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29.280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39.039,7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375.650,85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22280393"/>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Gogodalem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54.722,35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318.778,0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74.434,54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885718968"/>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Kandangan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46.406,3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35.907,0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549.291,92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968117563"/>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Ngrawan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28.740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18.750,0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858.700,26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013628"/>
                  </a:ext>
                </a:extLst>
              </a:tr>
            </a:tbl>
          </a:graphicData>
        </a:graphic>
      </p:graphicFrame>
      <p:grpSp>
        <p:nvGrpSpPr>
          <p:cNvPr id="2" name="Group 1">
            <a:extLst>
              <a:ext uri="{FF2B5EF4-FFF2-40B4-BE49-F238E27FC236}">
                <a16:creationId xmlns:a16="http://schemas.microsoft.com/office/drawing/2014/main" id="{ECC8B100-9A60-BA4F-2C16-2F76D5A7B846}"/>
              </a:ext>
            </a:extLst>
          </p:cNvPr>
          <p:cNvGrpSpPr/>
          <p:nvPr/>
        </p:nvGrpSpPr>
        <p:grpSpPr>
          <a:xfrm>
            <a:off x="0" y="246228"/>
            <a:ext cx="2609849" cy="377660"/>
            <a:chOff x="0" y="246228"/>
            <a:chExt cx="2609849" cy="377660"/>
          </a:xfrm>
        </p:grpSpPr>
        <p:sp>
          <p:nvSpPr>
            <p:cNvPr id="8" name="Rectangle 7">
              <a:extLst>
                <a:ext uri="{FF2B5EF4-FFF2-40B4-BE49-F238E27FC236}">
                  <a16:creationId xmlns:a16="http://schemas.microsoft.com/office/drawing/2014/main" id="{B8BAD4F1-5E8A-B02B-B053-91B9B64F777D}"/>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13" name="TextBox 12">
              <a:extLst>
                <a:ext uri="{FF2B5EF4-FFF2-40B4-BE49-F238E27FC236}">
                  <a16:creationId xmlns:a16="http://schemas.microsoft.com/office/drawing/2014/main" id="{1E579535-3A0E-199D-FF37-0045B3C359D5}"/>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(2)</a:t>
              </a:r>
              <a:endParaRPr lang="id-ID" sz="1400">
                <a:solidFill>
                  <a:schemeClr val="accent1"/>
                </a:solidFill>
                <a:latin typeface="Rubik Medium" pitchFamily="2" charset="-79"/>
                <a:cs typeface="Rubik Medium" pitchFamily="2" charset="-79"/>
              </a:endParaRPr>
            </a:p>
          </p:txBody>
        </p:sp>
      </p:grpSp>
      <p:sp>
        <p:nvSpPr>
          <p:cNvPr id="14" name="TextBox 13">
            <a:extLst>
              <a:ext uri="{FF2B5EF4-FFF2-40B4-BE49-F238E27FC236}">
                <a16:creationId xmlns:a16="http://schemas.microsoft.com/office/drawing/2014/main" id="{48EDF50F-8BFE-88A8-5ED0-5D26C1FB1F37}"/>
              </a:ext>
            </a:extLst>
          </p:cNvPr>
          <p:cNvSpPr txBox="1"/>
          <p:nvPr/>
        </p:nvSpPr>
        <p:spPr>
          <a:xfrm>
            <a:off x="1491137" y="2066495"/>
            <a:ext cx="3874291" cy="230832"/>
          </a:xfrm>
          <a:prstGeom prst="rect">
            <a:avLst/>
          </a:prstGeom>
        </p:spPr>
        <p:txBody>
          <a:bodyPr wrap="square">
            <a:spAutoFit/>
          </a:bodyPr>
          <a:lstStyle/>
          <a:p>
            <a:r>
              <a:rPr lang="en-US" sz="900">
                <a:latin typeface="Rubik" pitchFamily="2" charset="-79"/>
                <a:cs typeface="Rubik" pitchFamily="2" charset="-79"/>
              </a:rPr>
              <a:t>Tabel 2: Matriks keputusan (F) [1]</a:t>
            </a:r>
            <a:endParaRPr lang="id-ID" sz="900">
              <a:latin typeface="Rubik" pitchFamily="2" charset="-79"/>
              <a:cs typeface="Rubik" pitchFamily="2" charset="-79"/>
            </a:endParaRPr>
          </a:p>
        </p:txBody>
      </p:sp>
      <p:sp>
        <p:nvSpPr>
          <p:cNvPr id="16" name="TextBox 15">
            <a:extLst>
              <a:ext uri="{FF2B5EF4-FFF2-40B4-BE49-F238E27FC236}">
                <a16:creationId xmlns:a16="http://schemas.microsoft.com/office/drawing/2014/main" id="{524F8DAD-0C22-0D2E-C220-68926A559396}"/>
              </a:ext>
            </a:extLst>
          </p:cNvPr>
          <p:cNvSpPr txBox="1"/>
          <p:nvPr/>
        </p:nvSpPr>
        <p:spPr>
          <a:xfrm>
            <a:off x="3317637" y="4863282"/>
            <a:ext cx="3874291" cy="230832"/>
          </a:xfrm>
          <a:prstGeom prst="rect">
            <a:avLst/>
          </a:prstGeom>
          <a:noFill/>
        </p:spPr>
        <p:txBody>
          <a:bodyPr wrap="square">
            <a:spAutoFit/>
          </a:bodyPr>
          <a:lstStyle/>
          <a:p>
            <a:r>
              <a:rPr lang="en-US" sz="900">
                <a:latin typeface="Rubik" pitchFamily="2" charset="-79"/>
                <a:cs typeface="Rubik" pitchFamily="2" charset="-79"/>
              </a:rPr>
              <a:t>Tabel 3: Bobot kriteria (W)</a:t>
            </a:r>
            <a:endParaRPr lang="id-ID" sz="9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95E23D3-D2E1-9728-6EA8-9BFF83369410}"/>
                  </a:ext>
                </a:extLst>
              </p:cNvPr>
              <p:cNvSpPr txBox="1"/>
              <p:nvPr/>
            </p:nvSpPr>
            <p:spPr>
              <a:xfrm>
                <a:off x="1251742" y="5139055"/>
                <a:ext cx="1689178" cy="632417"/>
              </a:xfrm>
              <a:prstGeom prst="rect">
                <a:avLst/>
              </a:prstGeom>
              <a:noFill/>
            </p:spPr>
            <p:txBody>
              <a:bodyPr wrap="square" rtlCol="0">
                <a:spAutoFit/>
              </a:bodyPr>
              <a:lstStyle/>
              <a:p>
                <a:pPr indent="271463">
                  <a:spcAft>
                    <a:spcPts val="800"/>
                  </a:spcAft>
                </a:pPr>
                <a14:m>
                  <m:oMathPara xmlns:m="http://schemas.openxmlformats.org/officeDocument/2006/math">
                    <m:oMathParaPr>
                      <m:jc m:val="left"/>
                    </m:oMathParaPr>
                    <m:oMath xmlns:m="http://schemas.openxmlformats.org/officeDocument/2006/math">
                      <m:nary>
                        <m:naryPr>
                          <m:chr m:val="∑"/>
                          <m:grow m:val="on"/>
                          <m:ctrlPr>
                            <a:rPr lang="id-ID" sz="1000" i="1" smtClean="0">
                              <a:effectLst/>
                              <a:latin typeface="Cambria Math" panose="02040503050406030204" pitchFamily="18" charset="0"/>
                            </a:rPr>
                          </m:ctrlPr>
                        </m:naryPr>
                        <m:sub>
                          <m:r>
                            <a:rPr lang="id-ID" sz="1000" i="1">
                              <a:effectLst/>
                              <a:latin typeface="Cambria Math" panose="02040503050406030204" pitchFamily="18" charset="0"/>
                              <a:ea typeface="SimSun" panose="02010600030101010101" pitchFamily="2" charset="-122"/>
                              <a:cs typeface="Times New Roman" panose="02020603050405020304" pitchFamily="18" charset="0"/>
                            </a:rPr>
                            <m:t>𝑗</m:t>
                          </m:r>
                          <m:r>
                            <a:rPr lang="id-ID" sz="1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id-ID" sz="1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id-ID" sz="1000" i="1">
                                  <a:effectLst/>
                                  <a:latin typeface="Cambria Math" panose="02040503050406030204" pitchFamily="18" charset="0"/>
                                </a:rPr>
                              </m:ctrlPr>
                            </m:sSubPr>
                            <m:e>
                              <m:r>
                                <a:rPr lang="id-ID" sz="1000" i="1">
                                  <a:effectLst/>
                                  <a:latin typeface="Cambria Math" panose="02040503050406030204" pitchFamily="18" charset="0"/>
                                  <a:ea typeface="SimSun" panose="02010600030101010101" pitchFamily="2" charset="-122"/>
                                  <a:cs typeface="Times New Roman" panose="02020603050405020304" pitchFamily="18" charset="0"/>
                                </a:rPr>
                                <m:t>𝑊</m:t>
                              </m:r>
                            </m:e>
                            <m:sub>
                              <m:r>
                                <a:rPr lang="id-ID" sz="10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id-ID" sz="1000" i="1">
                          <a:effectLst/>
                          <a:latin typeface="Cambria Math" panose="02040503050406030204" pitchFamily="18" charset="0"/>
                          <a:ea typeface="SimSun" panose="02010600030101010101" pitchFamily="2" charset="-122"/>
                          <a:cs typeface="Times New Roman" panose="02020603050405020304" pitchFamily="18" charset="0"/>
                        </a:rPr>
                        <m:t>=1 </m:t>
                      </m:r>
                    </m:oMath>
                  </m:oMathPara>
                </a14:m>
                <a:endParaRPr lang="en-US" sz="1000">
                  <a:latin typeface="Rubik" pitchFamily="2" charset="-79"/>
                  <a:cs typeface="Rubik" pitchFamily="2" charset="-79"/>
                </a:endParaRPr>
              </a:p>
            </p:txBody>
          </p:sp>
        </mc:Choice>
        <mc:Fallback xmlns="">
          <p:sp>
            <p:nvSpPr>
              <p:cNvPr id="17" name="TextBox 16">
                <a:extLst>
                  <a:ext uri="{FF2B5EF4-FFF2-40B4-BE49-F238E27FC236}">
                    <a16:creationId xmlns:a16="http://schemas.microsoft.com/office/drawing/2014/main" id="{995E23D3-D2E1-9728-6EA8-9BFF83369410}"/>
                  </a:ext>
                </a:extLst>
              </p:cNvPr>
              <p:cNvSpPr txBox="1">
                <a:spLocks noRot="1" noChangeAspect="1" noMove="1" noResize="1" noEditPoints="1" noAdjustHandles="1" noChangeArrowheads="1" noChangeShapeType="1" noTextEdit="1"/>
              </p:cNvSpPr>
              <p:nvPr/>
            </p:nvSpPr>
            <p:spPr>
              <a:xfrm>
                <a:off x="1251742" y="5139055"/>
                <a:ext cx="1689178" cy="632417"/>
              </a:xfrm>
              <a:prstGeom prst="rect">
                <a:avLst/>
              </a:prstGeom>
              <a:blipFill>
                <a:blip r:embed="rId3"/>
                <a:stretch>
                  <a:fillRect/>
                </a:stretch>
              </a:blipFill>
            </p:spPr>
            <p:txBody>
              <a:bodyPr/>
              <a:lstStyle/>
              <a:p>
                <a:r>
                  <a:rPr lang="id-ID">
                    <a:noFill/>
                  </a:rPr>
                  <a:t> </a:t>
                </a:r>
              </a:p>
            </p:txBody>
          </p:sp>
        </mc:Fallback>
      </mc:AlternateContent>
      <p:sp>
        <p:nvSpPr>
          <p:cNvPr id="5" name="TextBox 4">
            <a:extLst>
              <a:ext uri="{FF2B5EF4-FFF2-40B4-BE49-F238E27FC236}">
                <a16:creationId xmlns:a16="http://schemas.microsoft.com/office/drawing/2014/main" id="{B11E31F1-58BF-1670-B783-513A0656CD75}"/>
              </a:ext>
            </a:extLst>
          </p:cNvPr>
          <p:cNvSpPr txBox="1"/>
          <p:nvPr/>
        </p:nvSpPr>
        <p:spPr>
          <a:xfrm>
            <a:off x="448159" y="6343033"/>
            <a:ext cx="10971770" cy="400110"/>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[1] D. </a:t>
            </a:r>
            <a:r>
              <a:rPr lang="en-US" sz="1000" err="1">
                <a:latin typeface="Rubik" pitchFamily="2" charset="-79"/>
                <a:cs typeface="Rubik" pitchFamily="2" charset="-79"/>
              </a:rPr>
              <a:t>Ulfiana</a:t>
            </a:r>
            <a:r>
              <a:rPr lang="en-US" sz="1000">
                <a:latin typeface="Rubik" pitchFamily="2" charset="-79"/>
                <a:cs typeface="Rubik" pitchFamily="2" charset="-79"/>
              </a:rPr>
              <a:t> and S. </a:t>
            </a:r>
            <a:r>
              <a:rPr lang="en-US" sz="1000" err="1">
                <a:latin typeface="Rubik" pitchFamily="2" charset="-79"/>
                <a:cs typeface="Rubik" pitchFamily="2" charset="-79"/>
              </a:rPr>
              <a:t>Suharyanto</a:t>
            </a:r>
            <a:r>
              <a:rPr lang="en-US" sz="1000">
                <a:latin typeface="Rubik" pitchFamily="2" charset="-79"/>
                <a:cs typeface="Rubik" pitchFamily="2" charset="-79"/>
              </a:rPr>
              <a:t>, “Analysis of Fuzzy TOPSIS Method in Determining Priority of Small Dams Construction,” in </a:t>
            </a:r>
            <a:r>
              <a:rPr lang="en-US" sz="1000" err="1">
                <a:latin typeface="Rubik" pitchFamily="2" charset="-79"/>
                <a:cs typeface="Rubik" pitchFamily="2" charset="-79"/>
              </a:rPr>
              <a:t>Jurnal</a:t>
            </a:r>
            <a:r>
              <a:rPr lang="en-US" sz="1000">
                <a:latin typeface="Rubik" pitchFamily="2" charset="-79"/>
                <a:cs typeface="Rubik" pitchFamily="2" charset="-79"/>
              </a:rPr>
              <a:t> Teknik </a:t>
            </a:r>
            <a:r>
              <a:rPr lang="en-US" sz="1000" err="1">
                <a:latin typeface="Rubik" pitchFamily="2" charset="-79"/>
                <a:cs typeface="Rubik" pitchFamily="2" charset="-79"/>
              </a:rPr>
              <a:t>Sipil</a:t>
            </a:r>
            <a:r>
              <a:rPr lang="en-US" sz="1000">
                <a:latin typeface="Rubik" pitchFamily="2" charset="-79"/>
                <a:cs typeface="Rubik" pitchFamily="2" charset="-79"/>
              </a:rPr>
              <a:t> &amp; </a:t>
            </a:r>
            <a:r>
              <a:rPr lang="en-US" sz="1000" err="1">
                <a:latin typeface="Rubik" pitchFamily="2" charset="-79"/>
                <a:cs typeface="Rubik" pitchFamily="2" charset="-79"/>
              </a:rPr>
              <a:t>Perencanaan</a:t>
            </a:r>
            <a:r>
              <a:rPr lang="en-US" sz="1000">
                <a:latin typeface="Rubik" pitchFamily="2" charset="-79"/>
                <a:cs typeface="Rubik" pitchFamily="2" charset="-79"/>
              </a:rPr>
              <a:t>, 2019, vol. 21, no. 2, pp. 46–53.</a:t>
            </a:r>
          </a:p>
        </p:txBody>
      </p:sp>
      <p:sp>
        <p:nvSpPr>
          <p:cNvPr id="7" name="Slide Number Placeholder 6">
            <a:extLst>
              <a:ext uri="{FF2B5EF4-FFF2-40B4-BE49-F238E27FC236}">
                <a16:creationId xmlns:a16="http://schemas.microsoft.com/office/drawing/2014/main" id="{10BC70E7-1489-4CF6-14DF-CF7A4BCEB38E}"/>
              </a:ext>
            </a:extLst>
          </p:cNvPr>
          <p:cNvSpPr>
            <a:spLocks noGrp="1"/>
          </p:cNvSpPr>
          <p:nvPr>
            <p:ph type="sldNum" sz="quarter" idx="4"/>
          </p:nvPr>
        </p:nvSpPr>
        <p:spPr/>
        <p:txBody>
          <a:bodyPr/>
          <a:lstStyle/>
          <a:p>
            <a:fld id="{48F63A3B-78C7-47BE-AE5E-E10140E04643}" type="slidenum">
              <a:rPr lang="en-US" smtClean="0">
                <a:solidFill>
                  <a:srgbClr val="7030A0"/>
                </a:solidFill>
              </a:rPr>
              <a:pPr/>
              <a:t>25</a:t>
            </a:fld>
            <a:r>
              <a:rPr lang="en-US">
                <a:solidFill>
                  <a:schemeClr val="bg2">
                    <a:lumMod val="90000"/>
                  </a:schemeClr>
                </a:solidFill>
              </a:rPr>
              <a:t>/36</a:t>
            </a:r>
          </a:p>
        </p:txBody>
      </p:sp>
    </p:spTree>
    <p:extLst>
      <p:ext uri="{BB962C8B-B14F-4D97-AF65-F5344CB8AC3E}">
        <p14:creationId xmlns:p14="http://schemas.microsoft.com/office/powerpoint/2010/main" val="1646778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62013" y="1000379"/>
            <a:ext cx="9467850" cy="369332"/>
          </a:xfrm>
          <a:prstGeom prst="rect">
            <a:avLst/>
          </a:prstGeom>
          <a:noFill/>
        </p:spPr>
        <p:txBody>
          <a:bodyPr wrap="square">
            <a:spAutoFit/>
          </a:bodyPr>
          <a:lstStyle/>
          <a:p>
            <a:pPr marL="171450" indent="-457200">
              <a:spcAft>
                <a:spcPts val="800"/>
              </a:spcAft>
              <a:buFont typeface="+mj-lt"/>
              <a:buAutoNum type="arabicPeriod" startAt="3"/>
            </a:pPr>
            <a:r>
              <a:rPr lang="en-US" err="1">
                <a:latin typeface="Rubik Medium" pitchFamily="2" charset="-79"/>
                <a:cs typeface="Rubik Medium" pitchFamily="2" charset="-79"/>
              </a:rPr>
              <a:t>Membuat</a:t>
            </a:r>
            <a:r>
              <a:rPr lang="en-US">
                <a:latin typeface="Rubik Medium" pitchFamily="2" charset="-79"/>
                <a:cs typeface="Rubik Medium" pitchFamily="2" charset="-79"/>
              </a:rPr>
              <a:t> </a:t>
            </a:r>
            <a:r>
              <a:rPr lang="en-US" err="1">
                <a:latin typeface="Rubik Medium" pitchFamily="2" charset="-79"/>
                <a:cs typeface="Rubik Medium" pitchFamily="2" charset="-79"/>
              </a:rPr>
              <a:t>Matriks</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(N)</a:t>
            </a:r>
          </a:p>
        </p:txBody>
      </p:sp>
      <p:grpSp>
        <p:nvGrpSpPr>
          <p:cNvPr id="2" name="Group 1">
            <a:extLst>
              <a:ext uri="{FF2B5EF4-FFF2-40B4-BE49-F238E27FC236}">
                <a16:creationId xmlns:a16="http://schemas.microsoft.com/office/drawing/2014/main" id="{DE9A6E0C-DF53-6CD3-F18D-4253F74975D4}"/>
              </a:ext>
            </a:extLst>
          </p:cNvPr>
          <p:cNvGrpSpPr/>
          <p:nvPr/>
        </p:nvGrpSpPr>
        <p:grpSpPr>
          <a:xfrm>
            <a:off x="0" y="246228"/>
            <a:ext cx="2609849" cy="377660"/>
            <a:chOff x="0" y="246228"/>
            <a:chExt cx="2609849" cy="377660"/>
          </a:xfrm>
        </p:grpSpPr>
        <p:sp>
          <p:nvSpPr>
            <p:cNvPr id="21" name="Rectangle 20">
              <a:extLst>
                <a:ext uri="{FF2B5EF4-FFF2-40B4-BE49-F238E27FC236}">
                  <a16:creationId xmlns:a16="http://schemas.microsoft.com/office/drawing/2014/main" id="{033B2F9B-10FA-24B7-4160-925473480DD2}"/>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E4839763-0954-3372-B5B3-31E08D0F3EA1}"/>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(3)</a:t>
              </a:r>
              <a:endParaRPr lang="id-ID" sz="1400">
                <a:solidFill>
                  <a:schemeClr val="accent1"/>
                </a:solidFill>
                <a:latin typeface="Rubik Medium" pitchFamily="2" charset="-79"/>
                <a:cs typeface="Rubik Medium" pitchFamily="2" charset="-79"/>
              </a:endParaRPr>
            </a:p>
          </p:txBody>
        </p:sp>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2A6FBFF-118D-B3BD-EC5F-0239A4AEBBD1}"/>
                  </a:ext>
                </a:extLst>
              </p:cNvPr>
              <p:cNvSpPr txBox="1"/>
              <p:nvPr/>
            </p:nvSpPr>
            <p:spPr>
              <a:xfrm>
                <a:off x="6359873" y="1591100"/>
                <a:ext cx="1346431" cy="5234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100" i="1" smtClean="0">
                              <a:solidFill>
                                <a:schemeClr val="tx1"/>
                              </a:solidFill>
                              <a:latin typeface="Cambria Math" panose="02040503050406030204" pitchFamily="18" charset="0"/>
                            </a:rPr>
                          </m:ctrlPr>
                        </m:sSubPr>
                        <m:e>
                          <m:r>
                            <a:rPr lang="id-ID" sz="1100" i="1">
                              <a:solidFill>
                                <a:schemeClr val="tx1"/>
                              </a:solidFill>
                              <a:latin typeface="Cambria Math" panose="02040503050406030204" pitchFamily="18" charset="0"/>
                            </a:rPr>
                            <m:t>𝑁</m:t>
                          </m:r>
                        </m:e>
                        <m:sub>
                          <m:r>
                            <a:rPr lang="id-ID" sz="1100" i="1">
                              <a:solidFill>
                                <a:schemeClr val="tx1"/>
                              </a:solidFill>
                              <a:latin typeface="Cambria Math" panose="02040503050406030204" pitchFamily="18" charset="0"/>
                            </a:rPr>
                            <m:t>𝑖𝑗</m:t>
                          </m:r>
                        </m:sub>
                      </m:sSub>
                      <m:r>
                        <a:rPr lang="id-ID" sz="1100" i="0">
                          <a:solidFill>
                            <a:schemeClr val="tx1"/>
                          </a:solidFill>
                          <a:latin typeface="Cambria Math" panose="02040503050406030204" pitchFamily="18" charset="0"/>
                        </a:rPr>
                        <m:t>=</m:t>
                      </m:r>
                      <m:f>
                        <m:fPr>
                          <m:ctrlPr>
                            <a:rPr lang="id-ID" sz="1100" i="1">
                              <a:solidFill>
                                <a:schemeClr val="tx1"/>
                              </a:solidFill>
                              <a:latin typeface="Cambria Math" panose="02040503050406030204" pitchFamily="18" charset="0"/>
                            </a:rPr>
                          </m:ctrlPr>
                        </m:fPr>
                        <m:num>
                          <m:d>
                            <m:dPr>
                              <m:ctrlPr>
                                <a:rPr lang="id-ID" sz="1100" i="1">
                                  <a:solidFill>
                                    <a:schemeClr val="tx1"/>
                                  </a:solidFill>
                                  <a:latin typeface="Cambria Math" panose="02040503050406030204" pitchFamily="18" charset="0"/>
                                </a:rPr>
                              </m:ctrlPr>
                            </m:dPr>
                            <m:e>
                              <m:sSubSup>
                                <m:sSubSupPr>
                                  <m:ctrlPr>
                                    <a:rPr lang="id-ID" sz="1100" i="1">
                                      <a:solidFill>
                                        <a:schemeClr val="tx1"/>
                                      </a:solidFill>
                                      <a:latin typeface="Cambria Math" panose="02040503050406030204" pitchFamily="18" charset="0"/>
                                    </a:rPr>
                                  </m:ctrlPr>
                                </m:sSubSupPr>
                                <m:e>
                                  <m:r>
                                    <a:rPr lang="id-ID" sz="1100" i="1">
                                      <a:solidFill>
                                        <a:schemeClr val="tx1"/>
                                      </a:solidFill>
                                      <a:latin typeface="Cambria Math" panose="02040503050406030204" pitchFamily="18" charset="0"/>
                                    </a:rPr>
                                    <m:t>𝑓</m:t>
                                  </m:r>
                                </m:e>
                                <m:sub>
                                  <m:r>
                                    <a:rPr lang="id-ID" sz="1100" i="1">
                                      <a:solidFill>
                                        <a:schemeClr val="tx1"/>
                                      </a:solidFill>
                                      <a:latin typeface="Cambria Math" panose="02040503050406030204" pitchFamily="18" charset="0"/>
                                    </a:rPr>
                                    <m:t>𝑗</m:t>
                                  </m:r>
                                </m:sub>
                                <m:sup>
                                  <m:r>
                                    <a:rPr lang="id-ID" sz="1100" i="0">
                                      <a:solidFill>
                                        <a:schemeClr val="tx1"/>
                                      </a:solidFill>
                                      <a:latin typeface="Cambria Math" panose="02040503050406030204" pitchFamily="18" charset="0"/>
                                    </a:rPr>
                                    <m:t>+</m:t>
                                  </m:r>
                                </m:sup>
                              </m:sSubSup>
                              <m:r>
                                <a:rPr lang="id-ID" sz="1100" i="0">
                                  <a:solidFill>
                                    <a:schemeClr val="tx1"/>
                                  </a:solidFill>
                                  <a:latin typeface="Cambria Math" panose="02040503050406030204" pitchFamily="18" charset="0"/>
                                </a:rPr>
                                <m:t>− </m:t>
                              </m:r>
                              <m:sSub>
                                <m:sSubPr>
                                  <m:ctrlPr>
                                    <a:rPr lang="id-ID" sz="1100" i="1">
                                      <a:solidFill>
                                        <a:schemeClr val="tx1"/>
                                      </a:solidFill>
                                      <a:latin typeface="Cambria Math" panose="02040503050406030204" pitchFamily="18" charset="0"/>
                                    </a:rPr>
                                  </m:ctrlPr>
                                </m:sSubPr>
                                <m:e>
                                  <m:r>
                                    <a:rPr lang="id-ID" sz="1100" i="1">
                                      <a:solidFill>
                                        <a:schemeClr val="tx1"/>
                                      </a:solidFill>
                                      <a:latin typeface="Cambria Math" panose="02040503050406030204" pitchFamily="18" charset="0"/>
                                    </a:rPr>
                                    <m:t>𝑓</m:t>
                                  </m:r>
                                </m:e>
                                <m:sub>
                                  <m:r>
                                    <a:rPr lang="id-ID" sz="1100" i="1">
                                      <a:solidFill>
                                        <a:schemeClr val="tx1"/>
                                      </a:solidFill>
                                      <a:latin typeface="Cambria Math" panose="02040503050406030204" pitchFamily="18" charset="0"/>
                                    </a:rPr>
                                    <m:t>𝑖𝑗</m:t>
                                  </m:r>
                                </m:sub>
                              </m:sSub>
                            </m:e>
                          </m:d>
                        </m:num>
                        <m:den>
                          <m:d>
                            <m:dPr>
                              <m:ctrlPr>
                                <a:rPr lang="id-ID" sz="1100" i="1">
                                  <a:solidFill>
                                    <a:schemeClr val="tx1"/>
                                  </a:solidFill>
                                  <a:latin typeface="Cambria Math" panose="02040503050406030204" pitchFamily="18" charset="0"/>
                                </a:rPr>
                              </m:ctrlPr>
                            </m:dPr>
                            <m:e>
                              <m:sSubSup>
                                <m:sSubSupPr>
                                  <m:ctrlPr>
                                    <a:rPr lang="id-ID" sz="1100" i="1">
                                      <a:solidFill>
                                        <a:schemeClr val="tx1"/>
                                      </a:solidFill>
                                      <a:latin typeface="Cambria Math" panose="02040503050406030204" pitchFamily="18" charset="0"/>
                                    </a:rPr>
                                  </m:ctrlPr>
                                </m:sSubSupPr>
                                <m:e>
                                  <m:r>
                                    <a:rPr lang="id-ID" sz="1100" i="1">
                                      <a:solidFill>
                                        <a:schemeClr val="tx1"/>
                                      </a:solidFill>
                                      <a:latin typeface="Cambria Math" panose="02040503050406030204" pitchFamily="18" charset="0"/>
                                    </a:rPr>
                                    <m:t>𝑓</m:t>
                                  </m:r>
                                </m:e>
                                <m:sub>
                                  <m:r>
                                    <a:rPr lang="id-ID" sz="1100" i="1">
                                      <a:solidFill>
                                        <a:schemeClr val="tx1"/>
                                      </a:solidFill>
                                      <a:latin typeface="Cambria Math" panose="02040503050406030204" pitchFamily="18" charset="0"/>
                                    </a:rPr>
                                    <m:t>𝑗</m:t>
                                  </m:r>
                                </m:sub>
                                <m:sup>
                                  <m:r>
                                    <a:rPr lang="id-ID" sz="1100" i="0">
                                      <a:solidFill>
                                        <a:schemeClr val="tx1"/>
                                      </a:solidFill>
                                      <a:latin typeface="Cambria Math" panose="02040503050406030204" pitchFamily="18" charset="0"/>
                                    </a:rPr>
                                    <m:t>+</m:t>
                                  </m:r>
                                </m:sup>
                              </m:sSubSup>
                              <m:r>
                                <a:rPr lang="id-ID" sz="1100" i="0">
                                  <a:solidFill>
                                    <a:schemeClr val="tx1"/>
                                  </a:solidFill>
                                  <a:latin typeface="Cambria Math" panose="02040503050406030204" pitchFamily="18" charset="0"/>
                                </a:rPr>
                                <m:t>− </m:t>
                              </m:r>
                              <m:sSubSup>
                                <m:sSubSupPr>
                                  <m:ctrlPr>
                                    <a:rPr lang="id-ID" sz="1100" i="1">
                                      <a:solidFill>
                                        <a:schemeClr val="tx1"/>
                                      </a:solidFill>
                                      <a:latin typeface="Cambria Math" panose="02040503050406030204" pitchFamily="18" charset="0"/>
                                    </a:rPr>
                                  </m:ctrlPr>
                                </m:sSubSupPr>
                                <m:e>
                                  <m:r>
                                    <a:rPr lang="id-ID" sz="1100" i="1">
                                      <a:solidFill>
                                        <a:schemeClr val="tx1"/>
                                      </a:solidFill>
                                      <a:latin typeface="Cambria Math" panose="02040503050406030204" pitchFamily="18" charset="0"/>
                                    </a:rPr>
                                    <m:t>𝑓</m:t>
                                  </m:r>
                                </m:e>
                                <m:sub>
                                  <m:r>
                                    <a:rPr lang="id-ID" sz="1100" i="1">
                                      <a:solidFill>
                                        <a:schemeClr val="tx1"/>
                                      </a:solidFill>
                                      <a:latin typeface="Cambria Math" panose="02040503050406030204" pitchFamily="18" charset="0"/>
                                    </a:rPr>
                                    <m:t>𝑗</m:t>
                                  </m:r>
                                </m:sub>
                                <m:sup>
                                  <m:r>
                                    <a:rPr lang="id-ID" sz="1100" i="0">
                                      <a:solidFill>
                                        <a:schemeClr val="tx1"/>
                                      </a:solidFill>
                                      <a:latin typeface="Cambria Math" panose="02040503050406030204" pitchFamily="18" charset="0"/>
                                    </a:rPr>
                                    <m:t>−</m:t>
                                  </m:r>
                                </m:sup>
                              </m:sSubSup>
                            </m:e>
                          </m:d>
                        </m:den>
                      </m:f>
                      <m:r>
                        <a:rPr lang="id-ID" sz="1100" i="0">
                          <a:solidFill>
                            <a:schemeClr val="tx1"/>
                          </a:solidFill>
                          <a:latin typeface="Cambria Math" panose="02040503050406030204" pitchFamily="18" charset="0"/>
                        </a:rPr>
                        <m:t> </m:t>
                      </m:r>
                    </m:oMath>
                  </m:oMathPara>
                </a14:m>
                <a:endParaRPr lang="id-ID" sz="1100">
                  <a:solidFill>
                    <a:schemeClr val="tx1"/>
                  </a:solidFill>
                </a:endParaRPr>
              </a:p>
            </p:txBody>
          </p:sp>
        </mc:Choice>
        <mc:Fallback xmlns="">
          <p:sp>
            <p:nvSpPr>
              <p:cNvPr id="26" name="TextBox 25">
                <a:extLst>
                  <a:ext uri="{FF2B5EF4-FFF2-40B4-BE49-F238E27FC236}">
                    <a16:creationId xmlns:a16="http://schemas.microsoft.com/office/drawing/2014/main" id="{52A6FBFF-118D-B3BD-EC5F-0239A4AEBBD1}"/>
                  </a:ext>
                </a:extLst>
              </p:cNvPr>
              <p:cNvSpPr txBox="1">
                <a:spLocks noRot="1" noChangeAspect="1" noMove="1" noResize="1" noEditPoints="1" noAdjustHandles="1" noChangeArrowheads="1" noChangeShapeType="1" noTextEdit="1"/>
              </p:cNvSpPr>
              <p:nvPr/>
            </p:nvSpPr>
            <p:spPr>
              <a:xfrm>
                <a:off x="6359873" y="1591100"/>
                <a:ext cx="1346431" cy="523413"/>
              </a:xfrm>
              <a:prstGeom prst="rect">
                <a:avLst/>
              </a:prstGeom>
              <a:blipFill>
                <a:blip r:embed="rId3"/>
                <a:stretch>
                  <a:fillRect/>
                </a:stretch>
              </a:blipFill>
            </p:spPr>
            <p:txBody>
              <a:bodyPr/>
              <a:lstStyle/>
              <a:p>
                <a:r>
                  <a:rPr lang="id-ID">
                    <a:noFill/>
                  </a:rPr>
                  <a:t> </a:t>
                </a:r>
              </a:p>
            </p:txBody>
          </p:sp>
        </mc:Fallback>
      </mc:AlternateContent>
      <p:graphicFrame>
        <p:nvGraphicFramePr>
          <p:cNvPr id="17" name="Table 16">
            <a:extLst>
              <a:ext uri="{FF2B5EF4-FFF2-40B4-BE49-F238E27FC236}">
                <a16:creationId xmlns:a16="http://schemas.microsoft.com/office/drawing/2014/main" id="{96354BA6-A4B2-AF11-E988-12A970DF9D20}"/>
              </a:ext>
            </a:extLst>
          </p:cNvPr>
          <p:cNvGraphicFramePr>
            <a:graphicFrameLocks noGrp="1"/>
          </p:cNvGraphicFramePr>
          <p:nvPr>
            <p:extLst>
              <p:ext uri="{D42A27DB-BD31-4B8C-83A1-F6EECF244321}">
                <p14:modId xmlns:p14="http://schemas.microsoft.com/office/powerpoint/2010/main" val="1634422341"/>
              </p:ext>
            </p:extLst>
          </p:nvPr>
        </p:nvGraphicFramePr>
        <p:xfrm>
          <a:off x="561687" y="2892512"/>
          <a:ext cx="5321350" cy="1824939"/>
        </p:xfrm>
        <a:graphic>
          <a:graphicData uri="http://schemas.openxmlformats.org/drawingml/2006/table">
            <a:tbl>
              <a:tblPr firstRow="1" firstCol="1" bandRow="1">
                <a:tableStyleId>{5C22544A-7EE6-4342-B048-85BDC9FD1C3A}</a:tableStyleId>
              </a:tblPr>
              <a:tblGrid>
                <a:gridCol w="504436">
                  <a:extLst>
                    <a:ext uri="{9D8B030D-6E8A-4147-A177-3AD203B41FA5}">
                      <a16:colId xmlns:a16="http://schemas.microsoft.com/office/drawing/2014/main" val="588647840"/>
                    </a:ext>
                  </a:extLst>
                </a:gridCol>
                <a:gridCol w="1027597">
                  <a:extLst>
                    <a:ext uri="{9D8B030D-6E8A-4147-A177-3AD203B41FA5}">
                      <a16:colId xmlns:a16="http://schemas.microsoft.com/office/drawing/2014/main" val="277522682"/>
                    </a:ext>
                  </a:extLst>
                </a:gridCol>
                <a:gridCol w="384560">
                  <a:extLst>
                    <a:ext uri="{9D8B030D-6E8A-4147-A177-3AD203B41FA5}">
                      <a16:colId xmlns:a16="http://schemas.microsoft.com/office/drawing/2014/main" val="2911733129"/>
                    </a:ext>
                  </a:extLst>
                </a:gridCol>
                <a:gridCol w="698102">
                  <a:extLst>
                    <a:ext uri="{9D8B030D-6E8A-4147-A177-3AD203B41FA5}">
                      <a16:colId xmlns:a16="http://schemas.microsoft.com/office/drawing/2014/main" val="1045558955"/>
                    </a:ext>
                  </a:extLst>
                </a:gridCol>
                <a:gridCol w="464126">
                  <a:extLst>
                    <a:ext uri="{9D8B030D-6E8A-4147-A177-3AD203B41FA5}">
                      <a16:colId xmlns:a16="http://schemas.microsoft.com/office/drawing/2014/main" val="4015684981"/>
                    </a:ext>
                  </a:extLst>
                </a:gridCol>
                <a:gridCol w="752030">
                  <a:extLst>
                    <a:ext uri="{9D8B030D-6E8A-4147-A177-3AD203B41FA5}">
                      <a16:colId xmlns:a16="http://schemas.microsoft.com/office/drawing/2014/main" val="1907640475"/>
                    </a:ext>
                  </a:extLst>
                </a:gridCol>
                <a:gridCol w="358924">
                  <a:extLst>
                    <a:ext uri="{9D8B030D-6E8A-4147-A177-3AD203B41FA5}">
                      <a16:colId xmlns:a16="http://schemas.microsoft.com/office/drawing/2014/main" val="2102645165"/>
                    </a:ext>
                  </a:extLst>
                </a:gridCol>
                <a:gridCol w="803304">
                  <a:extLst>
                    <a:ext uri="{9D8B030D-6E8A-4147-A177-3AD203B41FA5}">
                      <a16:colId xmlns:a16="http://schemas.microsoft.com/office/drawing/2014/main" val="1035872782"/>
                    </a:ext>
                  </a:extLst>
                </a:gridCol>
                <a:gridCol w="328271">
                  <a:extLst>
                    <a:ext uri="{9D8B030D-6E8A-4147-A177-3AD203B41FA5}">
                      <a16:colId xmlns:a16="http://schemas.microsoft.com/office/drawing/2014/main" val="3988340275"/>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extLst>
                  <a:ext uri="{0D108BD9-81ED-4DB2-BD59-A6C34878D82A}">
                    <a16:rowId xmlns:a16="http://schemas.microsoft.com/office/drawing/2014/main" val="153521264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538.922,4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30.333,00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200216593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196.390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3.172.333,3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8.322,59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2647874496"/>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99.140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783.975,8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8.335,12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997975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11.430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1.346.651,1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10.092,48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722757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29.280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39.039,7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375.650,85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709979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54.722,35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318.778,0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74.434,54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439942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46.406,3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35.907,0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549.291,92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883619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28.740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18.750,0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858.700,26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7899758"/>
                  </a:ext>
                </a:extLst>
              </a:tr>
            </a:tbl>
          </a:graphicData>
        </a:graphic>
      </p:graphicFrame>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ACE7BACD-3F7C-E4F1-0383-B4617237A653}"/>
                  </a:ext>
                </a:extLst>
              </p:cNvPr>
              <p:cNvGraphicFramePr>
                <a:graphicFrameLocks noGrp="1"/>
              </p:cNvGraphicFramePr>
              <p:nvPr>
                <p:extLst>
                  <p:ext uri="{D42A27DB-BD31-4B8C-83A1-F6EECF244321}">
                    <p14:modId xmlns:p14="http://schemas.microsoft.com/office/powerpoint/2010/main" val="491642072"/>
                  </p:ext>
                </p:extLst>
              </p:nvPr>
            </p:nvGraphicFramePr>
            <p:xfrm>
              <a:off x="1376364" y="5346986"/>
              <a:ext cx="4511686" cy="684000"/>
            </p:xfrm>
            <a:graphic>
              <a:graphicData uri="http://schemas.openxmlformats.org/drawingml/2006/table">
                <a:tbl>
                  <a:tblPr firstRow="1" firstCol="1" bandRow="1">
                    <a:tableStyleId>{5C22544A-7EE6-4342-B048-85BDC9FD1C3A}</a:tableStyleId>
                  </a:tblPr>
                  <a:tblGrid>
                    <a:gridCol w="604477">
                      <a:extLst>
                        <a:ext uri="{9D8B030D-6E8A-4147-A177-3AD203B41FA5}">
                          <a16:colId xmlns:a16="http://schemas.microsoft.com/office/drawing/2014/main" val="1715370613"/>
                        </a:ext>
                      </a:extLst>
                    </a:gridCol>
                    <a:gridCol w="387201">
                      <a:extLst>
                        <a:ext uri="{9D8B030D-6E8A-4147-A177-3AD203B41FA5}">
                          <a16:colId xmlns:a16="http://schemas.microsoft.com/office/drawing/2014/main" val="1466269100"/>
                        </a:ext>
                      </a:extLst>
                    </a:gridCol>
                    <a:gridCol w="721602">
                      <a:extLst>
                        <a:ext uri="{9D8B030D-6E8A-4147-A177-3AD203B41FA5}">
                          <a16:colId xmlns:a16="http://schemas.microsoft.com/office/drawing/2014/main" val="1868784823"/>
                        </a:ext>
                      </a:extLst>
                    </a:gridCol>
                    <a:gridCol w="484001">
                      <a:extLst>
                        <a:ext uri="{9D8B030D-6E8A-4147-A177-3AD203B41FA5}">
                          <a16:colId xmlns:a16="http://schemas.microsoft.com/office/drawing/2014/main" val="3904180499"/>
                        </a:ext>
                      </a:extLst>
                    </a:gridCol>
                    <a:gridCol w="774403">
                      <a:extLst>
                        <a:ext uri="{9D8B030D-6E8A-4147-A177-3AD203B41FA5}">
                          <a16:colId xmlns:a16="http://schemas.microsoft.com/office/drawing/2014/main" val="308700256"/>
                        </a:ext>
                      </a:extLst>
                    </a:gridCol>
                    <a:gridCol w="369602">
                      <a:extLst>
                        <a:ext uri="{9D8B030D-6E8A-4147-A177-3AD203B41FA5}">
                          <a16:colId xmlns:a16="http://schemas.microsoft.com/office/drawing/2014/main" val="829785544"/>
                        </a:ext>
                      </a:extLst>
                    </a:gridCol>
                    <a:gridCol w="827202">
                      <a:extLst>
                        <a:ext uri="{9D8B030D-6E8A-4147-A177-3AD203B41FA5}">
                          <a16:colId xmlns:a16="http://schemas.microsoft.com/office/drawing/2014/main" val="932167878"/>
                        </a:ext>
                      </a:extLst>
                    </a:gridCol>
                    <a:gridCol w="343198">
                      <a:extLst>
                        <a:ext uri="{9D8B030D-6E8A-4147-A177-3AD203B41FA5}">
                          <a16:colId xmlns:a16="http://schemas.microsoft.com/office/drawing/2014/main" val="1261787432"/>
                        </a:ext>
                      </a:extLst>
                    </a:gridCol>
                  </a:tblGrid>
                  <a:tr h="344159">
                    <a:tc>
                      <a:txBody>
                        <a:bodyPr/>
                        <a:lstStyle/>
                        <a:p>
                          <a:pPr marL="0" algn="ctr" defTabSz="914400" rtl="0" eaLnBrk="1" latinLnBrk="0" hangingPunct="1">
                            <a:lnSpc>
                              <a:spcPct val="100000"/>
                            </a:lnSpc>
                            <a:spcAft>
                              <a:spcPts val="0"/>
                            </a:spcAft>
                          </a:pPr>
                          <a14:m>
                            <m:oMath xmlns:m="http://schemas.openxmlformats.org/officeDocument/2006/math">
                              <m:sSubSup>
                                <m:sSubSupPr>
                                  <m:ctrlPr>
                                    <a:rPr lang="id-ID" sz="900" b="0" i="1" kern="100" smtClean="0">
                                      <a:solidFill>
                                        <a:schemeClr val="tx1"/>
                                      </a:solidFill>
                                      <a:effectLst/>
                                      <a:latin typeface="Cambria Math" panose="02040503050406030204" pitchFamily="18" charset="0"/>
                                      <a:ea typeface="SimSun" panose="02010600030101010101" pitchFamily="2" charset="-122"/>
                                      <a:cs typeface="Rubik Medium" pitchFamily="2" charset="-79"/>
                                    </a:rPr>
                                  </m:ctrlPr>
                                </m:sSubSupPr>
                                <m:e>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𝑓</m:t>
                                  </m:r>
                                </m:e>
                                <m:sub>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𝑗</m:t>
                                  </m:r>
                                </m:sub>
                                <m:sup>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m:t>
                                  </m:r>
                                </m:sup>
                              </m:sSubSup>
                            </m:oMath>
                          </a14:m>
                          <a:r>
                            <a:rPr lang="en-US" sz="900" b="0" kern="100">
                              <a:solidFill>
                                <a:schemeClr val="tx1"/>
                              </a:solidFill>
                              <a:effectLst/>
                              <a:latin typeface="Rubik" pitchFamily="2" charset="-79"/>
                              <a:ea typeface="SimSun" panose="02010600030101010101" pitchFamily="2" charset="-122"/>
                              <a:cs typeface="Rubik" pitchFamily="2" charset="-79"/>
                            </a:rPr>
                            <a:t> (terbaik)</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280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172</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322,59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997487659"/>
                      </a:ext>
                    </a:extLst>
                  </a:tr>
                  <a:tr h="339841">
                    <a:tc>
                      <a:txBody>
                        <a:bodyPr/>
                        <a:lstStyle/>
                        <a:p>
                          <a:pPr marL="0" algn="ctr" defTabSz="914400" rtl="0" eaLnBrk="1" latinLnBrk="0" hangingPunct="1">
                            <a:lnSpc>
                              <a:spcPct val="100000"/>
                            </a:lnSpc>
                            <a:spcAft>
                              <a:spcPts val="0"/>
                            </a:spcAft>
                          </a:pPr>
                          <a14:m>
                            <m:oMath xmlns:m="http://schemas.openxmlformats.org/officeDocument/2006/math">
                              <m:sSubSup>
                                <m:sSubSupPr>
                                  <m:ctrlPr>
                                    <a:rPr lang="id-ID" sz="900" b="0" i="1" kern="100" smtClean="0">
                                      <a:solidFill>
                                        <a:schemeClr val="tx1"/>
                                      </a:solidFill>
                                      <a:effectLst/>
                                      <a:latin typeface="Cambria Math" panose="02040503050406030204" pitchFamily="18" charset="0"/>
                                      <a:ea typeface="SimSun" panose="02010600030101010101" pitchFamily="2" charset="-122"/>
                                      <a:cs typeface="Rubik Medium" pitchFamily="2" charset="-79"/>
                                    </a:rPr>
                                  </m:ctrlPr>
                                </m:sSubSupPr>
                                <m:e>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𝑓</m:t>
                                  </m:r>
                                </m:e>
                                <m:sub>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𝑗</m:t>
                                  </m:r>
                                </m:sub>
                                <m:sup>
                                  <m:r>
                                    <a:rPr lang="en-US" sz="900" b="0" kern="100" smtClean="0">
                                      <a:solidFill>
                                        <a:schemeClr val="tx1"/>
                                      </a:solidFill>
                                      <a:effectLst/>
                                      <a:latin typeface="Cambria Math" panose="02040503050406030204" pitchFamily="18" charset="0"/>
                                      <a:ea typeface="SimSun" panose="02010600030101010101" pitchFamily="2" charset="-122"/>
                                      <a:cs typeface="Rubik Medium" pitchFamily="2" charset="-79"/>
                                    </a:rPr>
                                    <m:t>−</m:t>
                                  </m:r>
                                </m:sup>
                              </m:sSubSup>
                            </m:oMath>
                          </a14:m>
                          <a:r>
                            <a:rPr lang="en-US" sz="900" b="0" kern="100">
                              <a:solidFill>
                                <a:schemeClr val="tx1"/>
                              </a:solidFill>
                              <a:effectLst/>
                              <a:latin typeface="Rubik" pitchFamily="2" charset="-79"/>
                              <a:ea typeface="SimSun" panose="02010600030101010101" pitchFamily="2" charset="-122"/>
                              <a:cs typeface="Rubik" pitchFamily="2" charset="-79"/>
                            </a:rPr>
                            <a:t> (terjelek)</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700,26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80232595"/>
                      </a:ext>
                    </a:extLst>
                  </a:tr>
                </a:tbl>
              </a:graphicData>
            </a:graphic>
          </p:graphicFrame>
        </mc:Choice>
        <mc:Fallback xmlns="">
          <p:graphicFrame>
            <p:nvGraphicFramePr>
              <p:cNvPr id="18" name="Table 17">
                <a:extLst>
                  <a:ext uri="{FF2B5EF4-FFF2-40B4-BE49-F238E27FC236}">
                    <a16:creationId xmlns:a16="http://schemas.microsoft.com/office/drawing/2014/main" id="{ACE7BACD-3F7C-E4F1-0383-B4617237A653}"/>
                  </a:ext>
                </a:extLst>
              </p:cNvPr>
              <p:cNvGraphicFramePr>
                <a:graphicFrameLocks noGrp="1"/>
              </p:cNvGraphicFramePr>
              <p:nvPr>
                <p:extLst>
                  <p:ext uri="{D42A27DB-BD31-4B8C-83A1-F6EECF244321}">
                    <p14:modId xmlns:p14="http://schemas.microsoft.com/office/powerpoint/2010/main" val="491642072"/>
                  </p:ext>
                </p:extLst>
              </p:nvPr>
            </p:nvGraphicFramePr>
            <p:xfrm>
              <a:off x="1376364" y="5346986"/>
              <a:ext cx="4511686" cy="684000"/>
            </p:xfrm>
            <a:graphic>
              <a:graphicData uri="http://schemas.openxmlformats.org/drawingml/2006/table">
                <a:tbl>
                  <a:tblPr firstRow="1" firstCol="1" bandRow="1">
                    <a:tableStyleId>{5C22544A-7EE6-4342-B048-85BDC9FD1C3A}</a:tableStyleId>
                  </a:tblPr>
                  <a:tblGrid>
                    <a:gridCol w="604477">
                      <a:extLst>
                        <a:ext uri="{9D8B030D-6E8A-4147-A177-3AD203B41FA5}">
                          <a16:colId xmlns:a16="http://schemas.microsoft.com/office/drawing/2014/main" val="1715370613"/>
                        </a:ext>
                      </a:extLst>
                    </a:gridCol>
                    <a:gridCol w="387201">
                      <a:extLst>
                        <a:ext uri="{9D8B030D-6E8A-4147-A177-3AD203B41FA5}">
                          <a16:colId xmlns:a16="http://schemas.microsoft.com/office/drawing/2014/main" val="1466269100"/>
                        </a:ext>
                      </a:extLst>
                    </a:gridCol>
                    <a:gridCol w="721602">
                      <a:extLst>
                        <a:ext uri="{9D8B030D-6E8A-4147-A177-3AD203B41FA5}">
                          <a16:colId xmlns:a16="http://schemas.microsoft.com/office/drawing/2014/main" val="1868784823"/>
                        </a:ext>
                      </a:extLst>
                    </a:gridCol>
                    <a:gridCol w="484001">
                      <a:extLst>
                        <a:ext uri="{9D8B030D-6E8A-4147-A177-3AD203B41FA5}">
                          <a16:colId xmlns:a16="http://schemas.microsoft.com/office/drawing/2014/main" val="3904180499"/>
                        </a:ext>
                      </a:extLst>
                    </a:gridCol>
                    <a:gridCol w="774403">
                      <a:extLst>
                        <a:ext uri="{9D8B030D-6E8A-4147-A177-3AD203B41FA5}">
                          <a16:colId xmlns:a16="http://schemas.microsoft.com/office/drawing/2014/main" val="308700256"/>
                        </a:ext>
                      </a:extLst>
                    </a:gridCol>
                    <a:gridCol w="369602">
                      <a:extLst>
                        <a:ext uri="{9D8B030D-6E8A-4147-A177-3AD203B41FA5}">
                          <a16:colId xmlns:a16="http://schemas.microsoft.com/office/drawing/2014/main" val="829785544"/>
                        </a:ext>
                      </a:extLst>
                    </a:gridCol>
                    <a:gridCol w="827202">
                      <a:extLst>
                        <a:ext uri="{9D8B030D-6E8A-4147-A177-3AD203B41FA5}">
                          <a16:colId xmlns:a16="http://schemas.microsoft.com/office/drawing/2014/main" val="932167878"/>
                        </a:ext>
                      </a:extLst>
                    </a:gridCol>
                    <a:gridCol w="343198">
                      <a:extLst>
                        <a:ext uri="{9D8B030D-6E8A-4147-A177-3AD203B41FA5}">
                          <a16:colId xmlns:a16="http://schemas.microsoft.com/office/drawing/2014/main" val="1261787432"/>
                        </a:ext>
                      </a:extLst>
                    </a:gridCol>
                  </a:tblGrid>
                  <a:tr h="344159">
                    <a:tc>
                      <a:txBody>
                        <a:bodyPr/>
                        <a:lstStyle/>
                        <a:p>
                          <a:endParaRPr lang="id-ID"/>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010" t="-1754" r="-650505" b="-112281"/>
                          </a:stretch>
                        </a:blip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280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172</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322,59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997487659"/>
                      </a:ext>
                    </a:extLst>
                  </a:tr>
                  <a:tr h="339841">
                    <a:tc>
                      <a:txBody>
                        <a:bodyPr/>
                        <a:lstStyle/>
                        <a:p>
                          <a:endParaRPr lang="id-ID"/>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010" t="-103571" r="-650505" b="-14286"/>
                          </a:stretch>
                        </a:blip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700,26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80232595"/>
                      </a:ext>
                    </a:extLst>
                  </a:tr>
                </a:tbl>
              </a:graphicData>
            </a:graphic>
          </p:graphicFrame>
        </mc:Fallback>
      </mc:AlternateContent>
      <p:grpSp>
        <p:nvGrpSpPr>
          <p:cNvPr id="30" name="Group 29">
            <a:extLst>
              <a:ext uri="{FF2B5EF4-FFF2-40B4-BE49-F238E27FC236}">
                <a16:creationId xmlns:a16="http://schemas.microsoft.com/office/drawing/2014/main" id="{EDE8FA18-B5B3-27B5-83E8-D978D632FA7D}"/>
              </a:ext>
            </a:extLst>
          </p:cNvPr>
          <p:cNvGrpSpPr/>
          <p:nvPr/>
        </p:nvGrpSpPr>
        <p:grpSpPr>
          <a:xfrm>
            <a:off x="460126" y="1678074"/>
            <a:ext cx="3321844" cy="750526"/>
            <a:chOff x="1345406" y="1665288"/>
            <a:chExt cx="3321844" cy="750526"/>
          </a:xfrm>
        </p:grpSpPr>
        <p:grpSp>
          <p:nvGrpSpPr>
            <p:cNvPr id="4" name="Group 3">
              <a:extLst>
                <a:ext uri="{FF2B5EF4-FFF2-40B4-BE49-F238E27FC236}">
                  <a16:creationId xmlns:a16="http://schemas.microsoft.com/office/drawing/2014/main" id="{794BB191-D7D3-3DBE-D9BA-9D356C392BD2}"/>
                </a:ext>
              </a:extLst>
            </p:cNvPr>
            <p:cNvGrpSpPr/>
            <p:nvPr/>
          </p:nvGrpSpPr>
          <p:grpSpPr>
            <a:xfrm>
              <a:off x="1345406" y="1665288"/>
              <a:ext cx="3321844" cy="750526"/>
              <a:chOff x="1345406" y="1421269"/>
              <a:chExt cx="3321844" cy="750526"/>
            </a:xfrm>
          </p:grpSpPr>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F11728D-4C78-8F13-50CF-2746799C4C1E}"/>
                      </a:ext>
                    </a:extLst>
                  </p:cNvPr>
                  <p:cNvSpPr txBox="1"/>
                  <p:nvPr/>
                </p:nvSpPr>
                <p:spPr>
                  <a:xfrm>
                    <a:off x="1400175" y="1421269"/>
                    <a:ext cx="3267075" cy="750526"/>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kern="100" smtClean="0">
                                  <a:effectLst/>
                                  <a:latin typeface="Cambria Math" panose="02040503050406030204" pitchFamily="18" charset="0"/>
                                  <a:ea typeface="Times New Roman" panose="02020603050405020304" pitchFamily="18" charset="0"/>
                                </a:rPr>
                              </m:ctrlPr>
                            </m:sSubSup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𝑗</m:t>
                              </m:r>
                            </m:sub>
                            <m:sup>
                              <m:r>
                                <a:rPr lang="id-ID" sz="1100" i="1" kern="100">
                                  <a:effectLst/>
                                  <a:latin typeface="Cambria Math" panose="02040503050406030204" pitchFamily="18" charset="0"/>
                                  <a:ea typeface="Times New Roman" panose="02020603050405020304" pitchFamily="18" charset="0"/>
                                </a:rPr>
                                <m:t>+</m:t>
                              </m:r>
                            </m:sup>
                          </m:sSubSup>
                          <m:r>
                            <a:rPr lang="id-ID" sz="1100" i="1" kern="100">
                              <a:effectLst/>
                              <a:latin typeface="Cambria Math" panose="02040503050406030204" pitchFamily="18" charset="0"/>
                              <a:ea typeface="Times New Roman" panose="02020603050405020304" pitchFamily="18" charset="0"/>
                            </a:rPr>
                            <m:t>=</m:t>
                          </m:r>
                          <m:func>
                            <m:funcPr>
                              <m:ctrlPr>
                                <a:rPr lang="id-ID" sz="1100" i="1" kern="100">
                                  <a:effectLst/>
                                  <a:latin typeface="Cambria Math" panose="02040503050406030204" pitchFamily="18" charset="0"/>
                                  <a:ea typeface="Times New Roman" panose="02020603050405020304" pitchFamily="18" charset="0"/>
                                </a:rPr>
                              </m:ctrlPr>
                            </m:funcPr>
                            <m:fName>
                              <m:r>
                                <m:rPr>
                                  <m:sty m:val="p"/>
                                </m:rPr>
                                <a:rPr lang="id-ID" sz="1100" kern="100">
                                  <a:effectLst/>
                                  <a:latin typeface="Cambria Math" panose="02040503050406030204" pitchFamily="18" charset="0"/>
                                  <a:ea typeface="Times New Roman" panose="02020603050405020304" pitchFamily="18" charset="0"/>
                                </a:rPr>
                                <m:t>max</m:t>
                              </m:r>
                            </m:fName>
                            <m:e>
                              <m:d>
                                <m:dPr>
                                  <m:ctrlPr>
                                    <a:rPr lang="id-ID" sz="1100" i="1" kern="100">
                                      <a:effectLst/>
                                      <a:latin typeface="Cambria Math" panose="02040503050406030204" pitchFamily="18" charset="0"/>
                                      <a:ea typeface="Times New Roman" panose="02020603050405020304" pitchFamily="18" charset="0"/>
                                    </a:rPr>
                                  </m:ctrlPr>
                                </m:dPr>
                                <m:e>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1</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2</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3</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 </m:t>
                                  </m:r>
                                  <m:r>
                                    <a:rPr lang="id-ID" sz="1100" i="1" kern="100">
                                      <a:effectLst/>
                                      <a:latin typeface="Cambria Math" panose="02040503050406030204" pitchFamily="18" charset="0"/>
                                      <a:ea typeface="SimSun" panose="02010600030101010101" pitchFamily="2" charset="-122"/>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𝑖𝑗</m:t>
                                      </m:r>
                                    </m:sub>
                                  </m:sSub>
                                </m:e>
                              </m:d>
                            </m:e>
                          </m:func>
                          <m:r>
                            <a:rPr lang="id-ID" sz="1100" i="1" kern="100">
                              <a:effectLst/>
                              <a:latin typeface="Cambria Math" panose="02040503050406030204" pitchFamily="18" charset="0"/>
                              <a:ea typeface="Times New Roman" panose="02020603050405020304" pitchFamily="18" charset="0"/>
                            </a:rPr>
                            <m:t> </m:t>
                          </m:r>
                        </m:oMath>
                      </m:oMathPara>
                    </a14:m>
                    <a:endParaRPr lang="en-US" sz="11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a:effectLst/>
                                  <a:latin typeface="Cambria Math" panose="02040503050406030204" pitchFamily="18" charset="0"/>
                                  <a:ea typeface="Times New Roman" panose="02020603050405020304" pitchFamily="18" charset="0"/>
                                </a:rPr>
                              </m:ctrlPr>
                            </m:sSubSup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100" i="1">
                                  <a:effectLst/>
                                  <a:latin typeface="Cambria Math" panose="02040503050406030204" pitchFamily="18" charset="0"/>
                                  <a:ea typeface="Times New Roman" panose="02020603050405020304" pitchFamily="18" charset="0"/>
                                </a:rPr>
                              </m:ctrlPr>
                            </m:funcPr>
                            <m:fName>
                              <m:r>
                                <m:rPr>
                                  <m:sty m:val="p"/>
                                </m:rPr>
                                <a:rPr lang="id-ID" sz="1100">
                                  <a:effectLst/>
                                  <a:latin typeface="Cambria Math" panose="02040503050406030204" pitchFamily="18" charset="0"/>
                                  <a:ea typeface="Times New Roman" panose="02020603050405020304" pitchFamily="18" charset="0"/>
                                  <a:cs typeface="Times New Roman" panose="02020603050405020304" pitchFamily="18" charset="0"/>
                                </a:rPr>
                                <m:t>min</m:t>
                              </m:r>
                            </m:fName>
                            <m:e>
                              <m:d>
                                <m:dPr>
                                  <m:ctrlPr>
                                    <a:rPr lang="id-ID" sz="1100" i="1">
                                      <a:effectLst/>
                                      <a:latin typeface="Cambria Math" panose="02040503050406030204" pitchFamily="18" charset="0"/>
                                      <a:ea typeface="Times New Roman" panose="02020603050405020304" pitchFamily="18" charset="0"/>
                                    </a:rPr>
                                  </m:ctrlPr>
                                </m:dPr>
                                <m:e>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100"/>
                  </a:p>
                </p:txBody>
              </p:sp>
            </mc:Choice>
            <mc:Fallback xmlns="">
              <p:sp>
                <p:nvSpPr>
                  <p:cNvPr id="28" name="TextBox 27">
                    <a:extLst>
                      <a:ext uri="{FF2B5EF4-FFF2-40B4-BE49-F238E27FC236}">
                        <a16:creationId xmlns:a16="http://schemas.microsoft.com/office/drawing/2014/main" id="{AF11728D-4C78-8F13-50CF-2746799C4C1E}"/>
                      </a:ext>
                    </a:extLst>
                  </p:cNvPr>
                  <p:cNvSpPr txBox="1">
                    <a:spLocks noRot="1" noChangeAspect="1" noMove="1" noResize="1" noEditPoints="1" noAdjustHandles="1" noChangeArrowheads="1" noChangeShapeType="1" noTextEdit="1"/>
                  </p:cNvSpPr>
                  <p:nvPr/>
                </p:nvSpPr>
                <p:spPr>
                  <a:xfrm>
                    <a:off x="1400175" y="1421269"/>
                    <a:ext cx="3267075" cy="750526"/>
                  </a:xfrm>
                  <a:prstGeom prst="rect">
                    <a:avLst/>
                  </a:prstGeom>
                  <a:blipFill>
                    <a:blip r:embed="rId5"/>
                    <a:stretch>
                      <a:fillRect/>
                    </a:stretch>
                  </a:blipFill>
                </p:spPr>
                <p:txBody>
                  <a:bodyPr/>
                  <a:lstStyle/>
                  <a:p>
                    <a:r>
                      <a:rPr lang="id-ID">
                        <a:noFill/>
                      </a:rPr>
                      <a:t> </a:t>
                    </a:r>
                  </a:p>
                </p:txBody>
              </p:sp>
            </mc:Fallback>
          </mc:AlternateContent>
          <p:sp>
            <p:nvSpPr>
              <p:cNvPr id="32" name="TextBox 31">
                <a:extLst>
                  <a:ext uri="{FF2B5EF4-FFF2-40B4-BE49-F238E27FC236}">
                    <a16:creationId xmlns:a16="http://schemas.microsoft.com/office/drawing/2014/main" id="{78B00D71-101C-8041-43E4-C3B262469CA6}"/>
                  </a:ext>
                </a:extLst>
              </p:cNvPr>
              <p:cNvSpPr txBox="1"/>
              <p:nvPr/>
            </p:nvSpPr>
            <p:spPr>
              <a:xfrm>
                <a:off x="1345406" y="1430707"/>
                <a:ext cx="1209675" cy="261610"/>
              </a:xfrm>
              <a:prstGeom prst="rect">
                <a:avLst/>
              </a:prstGeom>
              <a:noFill/>
            </p:spPr>
            <p:txBody>
              <a:bodyPr wrap="square">
                <a:spAutoFit/>
              </a:bodyPr>
              <a:lstStyle/>
              <a:p>
                <a:pPr defTabSz="539750"/>
                <a:r>
                  <a:rPr lang="en-US" sz="1100">
                    <a:latin typeface="Rubik Medium" pitchFamily="2" charset="-79"/>
                    <a:cs typeface="Rubik Medium" pitchFamily="2" charset="-79"/>
                  </a:rPr>
                  <a:t>B</a:t>
                </a:r>
                <a:r>
                  <a:rPr lang="id-ID" sz="1100">
                    <a:latin typeface="Rubik Medium" pitchFamily="2" charset="-79"/>
                    <a:cs typeface="Rubik Medium" pitchFamily="2" charset="-79"/>
                  </a:rPr>
                  <a:t>enefit</a:t>
                </a:r>
                <a:r>
                  <a:rPr lang="en-US" sz="1100">
                    <a:latin typeface="Rubik Medium" pitchFamily="2" charset="-79"/>
                    <a:cs typeface="Rubik Medium" pitchFamily="2" charset="-79"/>
                  </a:rPr>
                  <a:t>	:</a:t>
                </a:r>
                <a:endParaRPr lang="id-ID" sz="1100">
                  <a:latin typeface="Rubik Medium" pitchFamily="2" charset="-79"/>
                  <a:cs typeface="Rubik Medium" pitchFamily="2" charset="-79"/>
                </a:endParaRPr>
              </a:p>
            </p:txBody>
          </p:sp>
        </p:grpSp>
        <p:sp>
          <p:nvSpPr>
            <p:cNvPr id="20" name="Rectangle 19">
              <a:extLst>
                <a:ext uri="{FF2B5EF4-FFF2-40B4-BE49-F238E27FC236}">
                  <a16:creationId xmlns:a16="http://schemas.microsoft.com/office/drawing/2014/main" id="{D75B71EA-F72D-64DB-F358-E9A53855F8AC}"/>
                </a:ext>
              </a:extLst>
            </p:cNvPr>
            <p:cNvSpPr/>
            <p:nvPr/>
          </p:nvSpPr>
          <p:spPr>
            <a:xfrm>
              <a:off x="1445485" y="1889939"/>
              <a:ext cx="566671" cy="45719"/>
            </a:xfrm>
            <a:prstGeom prst="rect">
              <a:avLst/>
            </a:prstGeom>
            <a:solidFill>
              <a:srgbClr val="3AB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9" name="Group 28">
            <a:extLst>
              <a:ext uri="{FF2B5EF4-FFF2-40B4-BE49-F238E27FC236}">
                <a16:creationId xmlns:a16="http://schemas.microsoft.com/office/drawing/2014/main" id="{830F5475-5C92-C76D-8969-C0B8DBBEDB13}"/>
              </a:ext>
            </a:extLst>
          </p:cNvPr>
          <p:cNvGrpSpPr/>
          <p:nvPr/>
        </p:nvGrpSpPr>
        <p:grpSpPr>
          <a:xfrm>
            <a:off x="2926077" y="1678074"/>
            <a:ext cx="3267075" cy="750526"/>
            <a:chOff x="3748226" y="1665288"/>
            <a:chExt cx="3267075" cy="750526"/>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21F09CC-8DD8-7BC9-4EA6-D194BE36ED85}"/>
                    </a:ext>
                  </a:extLst>
                </p:cNvPr>
                <p:cNvSpPr txBox="1"/>
                <p:nvPr/>
              </p:nvSpPr>
              <p:spPr>
                <a:xfrm>
                  <a:off x="3748226" y="1665288"/>
                  <a:ext cx="3267075" cy="750526"/>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kern="100" smtClean="0">
                                <a:effectLst/>
                                <a:latin typeface="Cambria Math" panose="02040503050406030204" pitchFamily="18" charset="0"/>
                                <a:ea typeface="Times New Roman" panose="02020603050405020304" pitchFamily="18" charset="0"/>
                              </a:rPr>
                            </m:ctrlPr>
                          </m:sSubSup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𝑗</m:t>
                            </m:r>
                          </m:sub>
                          <m:sup>
                            <m:r>
                              <a:rPr lang="id-ID" sz="1100" i="1" kern="100">
                                <a:effectLst/>
                                <a:latin typeface="Cambria Math" panose="02040503050406030204" pitchFamily="18" charset="0"/>
                                <a:ea typeface="Times New Roman" panose="02020603050405020304" pitchFamily="18" charset="0"/>
                              </a:rPr>
                              <m:t>+</m:t>
                            </m:r>
                          </m:sup>
                        </m:sSubSup>
                        <m:r>
                          <a:rPr lang="id-ID" sz="1100" i="1" kern="100">
                            <a:effectLst/>
                            <a:latin typeface="Cambria Math" panose="02040503050406030204" pitchFamily="18" charset="0"/>
                            <a:ea typeface="Times New Roman" panose="02020603050405020304" pitchFamily="18" charset="0"/>
                          </a:rPr>
                          <m:t>=</m:t>
                        </m:r>
                        <m:func>
                          <m:funcPr>
                            <m:ctrlPr>
                              <a:rPr lang="id-ID" sz="1100" i="1" kern="100">
                                <a:effectLst/>
                                <a:latin typeface="Cambria Math" panose="02040503050406030204" pitchFamily="18" charset="0"/>
                                <a:ea typeface="Times New Roman" panose="02020603050405020304" pitchFamily="18" charset="0"/>
                              </a:rPr>
                            </m:ctrlPr>
                          </m:funcPr>
                          <m:fName>
                            <m:r>
                              <m:rPr>
                                <m:sty m:val="p"/>
                              </m:rPr>
                              <a:rPr lang="id-ID" sz="1100" kern="100">
                                <a:effectLst/>
                                <a:latin typeface="Cambria Math" panose="02040503050406030204" pitchFamily="18" charset="0"/>
                                <a:ea typeface="Times New Roman" panose="02020603050405020304" pitchFamily="18" charset="0"/>
                              </a:rPr>
                              <m:t>m</m:t>
                            </m:r>
                            <m:r>
                              <a:rPr lang="en-US" sz="1100" b="0" i="1" kern="100" smtClean="0">
                                <a:effectLst/>
                                <a:latin typeface="Cambria Math" panose="02040503050406030204" pitchFamily="18" charset="0"/>
                                <a:ea typeface="Times New Roman" panose="02020603050405020304" pitchFamily="18" charset="0"/>
                              </a:rPr>
                              <m:t>𝑖𝑛</m:t>
                            </m:r>
                          </m:fName>
                          <m:e>
                            <m:d>
                              <m:dPr>
                                <m:ctrlPr>
                                  <a:rPr lang="id-ID" sz="1100" i="1" kern="100">
                                    <a:effectLst/>
                                    <a:latin typeface="Cambria Math" panose="02040503050406030204" pitchFamily="18" charset="0"/>
                                    <a:ea typeface="Times New Roman" panose="02020603050405020304" pitchFamily="18" charset="0"/>
                                  </a:rPr>
                                </m:ctrlPr>
                              </m:dPr>
                              <m:e>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1</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2</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3</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 </m:t>
                                </m:r>
                                <m:r>
                                  <a:rPr lang="id-ID" sz="1100" i="1" kern="100">
                                    <a:effectLst/>
                                    <a:latin typeface="Cambria Math" panose="02040503050406030204" pitchFamily="18" charset="0"/>
                                    <a:ea typeface="SimSun" panose="02010600030101010101" pitchFamily="2" charset="-122"/>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𝑖𝑗</m:t>
                                    </m:r>
                                  </m:sub>
                                </m:sSub>
                              </m:e>
                            </m:d>
                          </m:e>
                        </m:func>
                        <m:r>
                          <a:rPr lang="id-ID" sz="1100" i="1" kern="100">
                            <a:effectLst/>
                            <a:latin typeface="Cambria Math" panose="02040503050406030204" pitchFamily="18" charset="0"/>
                            <a:ea typeface="Times New Roman" panose="02020603050405020304" pitchFamily="18" charset="0"/>
                          </a:rPr>
                          <m:t> </m:t>
                        </m:r>
                      </m:oMath>
                    </m:oMathPara>
                  </a14:m>
                  <a:endParaRPr lang="en-US" sz="11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a:effectLst/>
                                <a:latin typeface="Cambria Math" panose="02040503050406030204" pitchFamily="18" charset="0"/>
                                <a:ea typeface="Times New Roman" panose="02020603050405020304" pitchFamily="18" charset="0"/>
                              </a:rPr>
                            </m:ctrlPr>
                          </m:sSubSup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100" i="1" smtClean="0">
                                <a:effectLst/>
                                <a:latin typeface="Cambria Math" panose="02040503050406030204" pitchFamily="18" charset="0"/>
                                <a:ea typeface="Times New Roman" panose="02020603050405020304" pitchFamily="18" charset="0"/>
                              </a:rPr>
                            </m:ctrlPr>
                          </m:funcPr>
                          <m:fName>
                            <m:r>
                              <m:rPr>
                                <m:sty m:val="p"/>
                              </m:rPr>
                              <a:rPr lang="id-ID" sz="1100">
                                <a:effectLst/>
                                <a:latin typeface="Cambria Math" panose="02040503050406030204" pitchFamily="18" charset="0"/>
                                <a:ea typeface="Times New Roman" panose="02020603050405020304" pitchFamily="18" charset="0"/>
                                <a:cs typeface="Times New Roman" panose="02020603050405020304" pitchFamily="18" charset="0"/>
                              </a:rPr>
                              <m:t>m</m:t>
                            </m:r>
                            <m:r>
                              <a:rPr lang="en-US" sz="1100" b="0" i="1" smtClean="0">
                                <a:effectLst/>
                                <a:latin typeface="Cambria Math" panose="02040503050406030204" pitchFamily="18" charset="0"/>
                                <a:ea typeface="Times New Roman" panose="02020603050405020304" pitchFamily="18" charset="0"/>
                                <a:cs typeface="Times New Roman" panose="02020603050405020304" pitchFamily="18" charset="0"/>
                              </a:rPr>
                              <m:t>𝑎𝑥</m:t>
                            </m:r>
                          </m:fName>
                          <m:e>
                            <m:d>
                              <m:dPr>
                                <m:ctrlPr>
                                  <a:rPr lang="id-ID" sz="1100" i="1">
                                    <a:effectLst/>
                                    <a:latin typeface="Cambria Math" panose="02040503050406030204" pitchFamily="18" charset="0"/>
                                    <a:ea typeface="Times New Roman" panose="02020603050405020304" pitchFamily="18" charset="0"/>
                                  </a:rPr>
                                </m:ctrlPr>
                              </m:dPr>
                              <m:e>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100"/>
                </a:p>
              </p:txBody>
            </p:sp>
          </mc:Choice>
          <mc:Fallback xmlns="">
            <p:sp>
              <p:nvSpPr>
                <p:cNvPr id="33" name="TextBox 32">
                  <a:extLst>
                    <a:ext uri="{FF2B5EF4-FFF2-40B4-BE49-F238E27FC236}">
                      <a16:creationId xmlns:a16="http://schemas.microsoft.com/office/drawing/2014/main" id="{221F09CC-8DD8-7BC9-4EA6-D194BE36ED85}"/>
                    </a:ext>
                  </a:extLst>
                </p:cNvPr>
                <p:cNvSpPr txBox="1">
                  <a:spLocks noRot="1" noChangeAspect="1" noMove="1" noResize="1" noEditPoints="1" noAdjustHandles="1" noChangeArrowheads="1" noChangeShapeType="1" noTextEdit="1"/>
                </p:cNvSpPr>
                <p:nvPr/>
              </p:nvSpPr>
              <p:spPr>
                <a:xfrm>
                  <a:off x="3748226" y="1665288"/>
                  <a:ext cx="3267075" cy="750526"/>
                </a:xfrm>
                <a:prstGeom prst="rect">
                  <a:avLst/>
                </a:prstGeom>
                <a:blipFill>
                  <a:blip r:embed="rId6"/>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50D28261-6C29-04C0-5661-BA17C287C867}"/>
                </a:ext>
              </a:extLst>
            </p:cNvPr>
            <p:cNvSpPr txBox="1"/>
            <p:nvPr/>
          </p:nvSpPr>
          <p:spPr>
            <a:xfrm>
              <a:off x="3969205" y="1665288"/>
              <a:ext cx="578984" cy="261610"/>
            </a:xfrm>
            <a:prstGeom prst="rect">
              <a:avLst/>
            </a:prstGeom>
            <a:noFill/>
          </p:spPr>
          <p:txBody>
            <a:bodyPr wrap="square">
              <a:spAutoFit/>
            </a:bodyPr>
            <a:lstStyle/>
            <a:p>
              <a:pPr>
                <a:tabLst>
                  <a:tab pos="539750" algn="l"/>
                </a:tabLst>
              </a:pPr>
              <a:r>
                <a:rPr lang="en-US" sz="1100">
                  <a:latin typeface="Rubik Medium" pitchFamily="2" charset="-79"/>
                  <a:cs typeface="Rubik Medium" pitchFamily="2" charset="-79"/>
                </a:rPr>
                <a:t>Cost :</a:t>
              </a:r>
              <a:endParaRPr lang="id-ID" sz="1100">
                <a:latin typeface="Rubik Medium" pitchFamily="2" charset="-79"/>
                <a:cs typeface="Rubik Medium" pitchFamily="2" charset="-79"/>
              </a:endParaRPr>
            </a:p>
          </p:txBody>
        </p:sp>
        <p:sp>
          <p:nvSpPr>
            <p:cNvPr id="23" name="Rectangle 22">
              <a:extLst>
                <a:ext uri="{FF2B5EF4-FFF2-40B4-BE49-F238E27FC236}">
                  <a16:creationId xmlns:a16="http://schemas.microsoft.com/office/drawing/2014/main" id="{7DE2452B-A614-5236-87D3-7A55372F3CB8}"/>
                </a:ext>
              </a:extLst>
            </p:cNvPr>
            <p:cNvSpPr/>
            <p:nvPr/>
          </p:nvSpPr>
          <p:spPr>
            <a:xfrm>
              <a:off x="4074386" y="1889939"/>
              <a:ext cx="366645" cy="45719"/>
            </a:xfrm>
            <a:prstGeom prst="rect">
              <a:avLst/>
            </a:prstGeom>
            <a:solidFill>
              <a:srgbClr val="EF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aphicFrame>
        <p:nvGraphicFramePr>
          <p:cNvPr id="25" name="Table 24">
            <a:extLst>
              <a:ext uri="{FF2B5EF4-FFF2-40B4-BE49-F238E27FC236}">
                <a16:creationId xmlns:a16="http://schemas.microsoft.com/office/drawing/2014/main" id="{346CB8E2-44B9-1AAC-C549-0946FE01695D}"/>
              </a:ext>
            </a:extLst>
          </p:cNvPr>
          <p:cNvGraphicFramePr>
            <a:graphicFrameLocks noGrp="1"/>
          </p:cNvGraphicFramePr>
          <p:nvPr>
            <p:extLst>
              <p:ext uri="{D42A27DB-BD31-4B8C-83A1-F6EECF244321}">
                <p14:modId xmlns:p14="http://schemas.microsoft.com/office/powerpoint/2010/main" val="866484553"/>
              </p:ext>
            </p:extLst>
          </p:nvPr>
        </p:nvGraphicFramePr>
        <p:xfrm>
          <a:off x="6218267" y="2892512"/>
          <a:ext cx="54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588647840"/>
                    </a:ext>
                  </a:extLst>
                </a:gridCol>
                <a:gridCol w="1152000">
                  <a:extLst>
                    <a:ext uri="{9D8B030D-6E8A-4147-A177-3AD203B41FA5}">
                      <a16:colId xmlns:a16="http://schemas.microsoft.com/office/drawing/2014/main" val="277522682"/>
                    </a:ext>
                  </a:extLst>
                </a:gridCol>
                <a:gridCol w="540000">
                  <a:extLst>
                    <a:ext uri="{9D8B030D-6E8A-4147-A177-3AD203B41FA5}">
                      <a16:colId xmlns:a16="http://schemas.microsoft.com/office/drawing/2014/main" val="2911733129"/>
                    </a:ext>
                  </a:extLst>
                </a:gridCol>
                <a:gridCol w="540000">
                  <a:extLst>
                    <a:ext uri="{9D8B030D-6E8A-4147-A177-3AD203B41FA5}">
                      <a16:colId xmlns:a16="http://schemas.microsoft.com/office/drawing/2014/main" val="1045558955"/>
                    </a:ext>
                  </a:extLst>
                </a:gridCol>
                <a:gridCol w="540000">
                  <a:extLst>
                    <a:ext uri="{9D8B030D-6E8A-4147-A177-3AD203B41FA5}">
                      <a16:colId xmlns:a16="http://schemas.microsoft.com/office/drawing/2014/main" val="4015684981"/>
                    </a:ext>
                  </a:extLst>
                </a:gridCol>
                <a:gridCol w="540000">
                  <a:extLst>
                    <a:ext uri="{9D8B030D-6E8A-4147-A177-3AD203B41FA5}">
                      <a16:colId xmlns:a16="http://schemas.microsoft.com/office/drawing/2014/main" val="1907640475"/>
                    </a:ext>
                  </a:extLst>
                </a:gridCol>
                <a:gridCol w="540000">
                  <a:extLst>
                    <a:ext uri="{9D8B030D-6E8A-4147-A177-3AD203B41FA5}">
                      <a16:colId xmlns:a16="http://schemas.microsoft.com/office/drawing/2014/main" val="2102645165"/>
                    </a:ext>
                  </a:extLst>
                </a:gridCol>
                <a:gridCol w="540000">
                  <a:extLst>
                    <a:ext uri="{9D8B030D-6E8A-4147-A177-3AD203B41FA5}">
                      <a16:colId xmlns:a16="http://schemas.microsoft.com/office/drawing/2014/main" val="1035872782"/>
                    </a:ext>
                  </a:extLst>
                </a:gridCol>
                <a:gridCol w="540000">
                  <a:extLst>
                    <a:ext uri="{9D8B030D-6E8A-4147-A177-3AD203B41FA5}">
                      <a16:colId xmlns:a16="http://schemas.microsoft.com/office/drawing/2014/main" val="3988340275"/>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53521264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0,3922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0,8351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0216593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647874496"/>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0,4857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0,0392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0,7573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5997975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0,2353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0,5789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95722757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0,9936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0,9279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3709979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0,4505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7439942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0,2069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0,9946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0,6362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10883619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0,8198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307899758"/>
                  </a:ext>
                </a:extLst>
              </a:tr>
            </a:tbl>
          </a:graphicData>
        </a:graphic>
      </p:graphicFrame>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65B7DBE-843B-78C4-0DEE-15A7DA7FB4AA}"/>
                  </a:ext>
                </a:extLst>
              </p:cNvPr>
              <p:cNvSpPr txBox="1"/>
              <p:nvPr/>
            </p:nvSpPr>
            <p:spPr>
              <a:xfrm>
                <a:off x="820133" y="5060028"/>
                <a:ext cx="1985883" cy="252890"/>
              </a:xfrm>
              <a:prstGeom prst="rect">
                <a:avLst/>
              </a:prstGeom>
              <a:noFill/>
            </p:spPr>
            <p:txBody>
              <a:bodyPr wrap="square">
                <a:spAutoFit/>
              </a:bodyPr>
              <a:lstStyle/>
              <a:p>
                <a:r>
                  <a:rPr lang="en-US" sz="900">
                    <a:latin typeface="Rubik" pitchFamily="2" charset="-79"/>
                    <a:cs typeface="Rubik" pitchFamily="2" charset="-79"/>
                  </a:rPr>
                  <a:t>Tabel 5: Nilai </a:t>
                </a:r>
                <a14:m>
                  <m:oMath xmlns:m="http://schemas.openxmlformats.org/officeDocument/2006/math">
                    <m:sSubSup>
                      <m:sSubSupPr>
                        <m:ctrlPr>
                          <a:rPr lang="id-ID" sz="900" i="1">
                            <a:latin typeface="Cambria Math" panose="02040503050406030204" pitchFamily="18" charset="0"/>
                            <a:cs typeface="Rubik" pitchFamily="2" charset="-79"/>
                          </a:rPr>
                        </m:ctrlPr>
                      </m:sSubSupPr>
                      <m:e>
                        <m:r>
                          <a:rPr lang="id-ID" sz="900">
                            <a:latin typeface="Cambria Math" panose="02040503050406030204" pitchFamily="18" charset="0"/>
                            <a:cs typeface="Rubik" pitchFamily="2" charset="-79"/>
                          </a:rPr>
                          <m:t>𝑓</m:t>
                        </m:r>
                      </m:e>
                      <m:sub>
                        <m:r>
                          <a:rPr lang="id-ID" sz="900">
                            <a:latin typeface="Cambria Math" panose="02040503050406030204" pitchFamily="18" charset="0"/>
                            <a:cs typeface="Rubik" pitchFamily="2" charset="-79"/>
                          </a:rPr>
                          <m:t>𝑗</m:t>
                        </m:r>
                      </m:sub>
                      <m:sup>
                        <m:r>
                          <a:rPr lang="id-ID" sz="900">
                            <a:latin typeface="Cambria Math" panose="02040503050406030204" pitchFamily="18" charset="0"/>
                            <a:cs typeface="Rubik" pitchFamily="2" charset="-79"/>
                          </a:rPr>
                          <m:t>+</m:t>
                        </m:r>
                      </m:sup>
                    </m:sSubSup>
                  </m:oMath>
                </a14:m>
                <a:r>
                  <a:rPr lang="en-US" sz="900">
                    <a:latin typeface="Rubik" pitchFamily="2" charset="-79"/>
                    <a:cs typeface="Rubik" pitchFamily="2" charset="-79"/>
                  </a:rPr>
                  <a:t> dan </a:t>
                </a:r>
                <a14:m>
                  <m:oMath xmlns:m="http://schemas.openxmlformats.org/officeDocument/2006/math">
                    <m:sSubSup>
                      <m:sSubSupPr>
                        <m:ctrlPr>
                          <a:rPr lang="id-ID" sz="900" i="1">
                            <a:latin typeface="Cambria Math" panose="02040503050406030204" pitchFamily="18" charset="0"/>
                            <a:cs typeface="Rubik" pitchFamily="2" charset="-79"/>
                          </a:rPr>
                        </m:ctrlPr>
                      </m:sSubSupPr>
                      <m:e>
                        <m:r>
                          <a:rPr lang="id-ID" sz="900">
                            <a:latin typeface="Cambria Math" panose="02040503050406030204" pitchFamily="18" charset="0"/>
                            <a:cs typeface="Rubik" pitchFamily="2" charset="-79"/>
                          </a:rPr>
                          <m:t>𝑓</m:t>
                        </m:r>
                      </m:e>
                      <m:sub>
                        <m:r>
                          <a:rPr lang="id-ID" sz="900">
                            <a:latin typeface="Cambria Math" panose="02040503050406030204" pitchFamily="18" charset="0"/>
                            <a:cs typeface="Rubik" pitchFamily="2" charset="-79"/>
                          </a:rPr>
                          <m:t>𝑗</m:t>
                        </m:r>
                      </m:sub>
                      <m:sup>
                        <m:r>
                          <a:rPr lang="en-US" sz="900">
                            <a:latin typeface="Cambria Math" panose="02040503050406030204" pitchFamily="18" charset="0"/>
                            <a:cs typeface="Rubik" pitchFamily="2" charset="-79"/>
                          </a:rPr>
                          <m:t>−</m:t>
                        </m:r>
                      </m:sup>
                    </m:sSubSup>
                  </m:oMath>
                </a14:m>
                <a:r>
                  <a:rPr lang="en-US" sz="900">
                    <a:latin typeface="Rubik" pitchFamily="2" charset="-79"/>
                    <a:cs typeface="Rubik" pitchFamily="2" charset="-79"/>
                  </a:rPr>
                  <a:t> </a:t>
                </a:r>
                <a:endParaRPr lang="id-ID" sz="900">
                  <a:latin typeface="Rubik" pitchFamily="2" charset="-79"/>
                  <a:cs typeface="Rubik" pitchFamily="2" charset="-79"/>
                </a:endParaRPr>
              </a:p>
            </p:txBody>
          </p:sp>
        </mc:Choice>
        <mc:Fallback xmlns="">
          <p:sp>
            <p:nvSpPr>
              <p:cNvPr id="40" name="TextBox 39">
                <a:extLst>
                  <a:ext uri="{FF2B5EF4-FFF2-40B4-BE49-F238E27FC236}">
                    <a16:creationId xmlns:a16="http://schemas.microsoft.com/office/drawing/2014/main" id="{565B7DBE-843B-78C4-0DEE-15A7DA7FB4AA}"/>
                  </a:ext>
                </a:extLst>
              </p:cNvPr>
              <p:cNvSpPr txBox="1">
                <a:spLocks noRot="1" noChangeAspect="1" noMove="1" noResize="1" noEditPoints="1" noAdjustHandles="1" noChangeArrowheads="1" noChangeShapeType="1" noTextEdit="1"/>
              </p:cNvSpPr>
              <p:nvPr/>
            </p:nvSpPr>
            <p:spPr>
              <a:xfrm>
                <a:off x="820133" y="5060028"/>
                <a:ext cx="1985883" cy="252890"/>
              </a:xfrm>
              <a:prstGeom prst="rect">
                <a:avLst/>
              </a:prstGeom>
              <a:blipFill>
                <a:blip r:embed="rId7"/>
                <a:stretch>
                  <a:fillRect b="-2381"/>
                </a:stretch>
              </a:blipFill>
            </p:spPr>
            <p:txBody>
              <a:bodyPr/>
              <a:lstStyle/>
              <a:p>
                <a:r>
                  <a:rPr lang="id-ID">
                    <a:noFill/>
                  </a:rPr>
                  <a:t> </a:t>
                </a:r>
              </a:p>
            </p:txBody>
          </p:sp>
        </mc:Fallback>
      </mc:AlternateContent>
      <p:sp>
        <p:nvSpPr>
          <p:cNvPr id="43" name="TextBox 42">
            <a:extLst>
              <a:ext uri="{FF2B5EF4-FFF2-40B4-BE49-F238E27FC236}">
                <a16:creationId xmlns:a16="http://schemas.microsoft.com/office/drawing/2014/main" id="{3FD0FBE1-1E75-E373-B849-CB9524D5A480}"/>
              </a:ext>
            </a:extLst>
          </p:cNvPr>
          <p:cNvSpPr txBox="1"/>
          <p:nvPr/>
        </p:nvSpPr>
        <p:spPr>
          <a:xfrm>
            <a:off x="474985" y="2647450"/>
            <a:ext cx="3874291" cy="230832"/>
          </a:xfrm>
          <a:prstGeom prst="rect">
            <a:avLst/>
          </a:prstGeom>
          <a:noFill/>
        </p:spPr>
        <p:txBody>
          <a:bodyPr wrap="square">
            <a:spAutoFit/>
          </a:bodyPr>
          <a:lstStyle/>
          <a:p>
            <a:r>
              <a:rPr lang="en-US" sz="900">
                <a:latin typeface="Rubik" pitchFamily="2" charset="-79"/>
                <a:cs typeface="Rubik" pitchFamily="2" charset="-79"/>
              </a:rPr>
              <a:t>Tabel 4: Matriks keputusan (F)</a:t>
            </a:r>
            <a:endParaRPr lang="id-ID" sz="900">
              <a:latin typeface="Rubik" pitchFamily="2" charset="-79"/>
              <a:cs typeface="Rubik" pitchFamily="2" charset="-79"/>
            </a:endParaRPr>
          </a:p>
        </p:txBody>
      </p:sp>
      <p:sp>
        <p:nvSpPr>
          <p:cNvPr id="44" name="TextBox 43">
            <a:extLst>
              <a:ext uri="{FF2B5EF4-FFF2-40B4-BE49-F238E27FC236}">
                <a16:creationId xmlns:a16="http://schemas.microsoft.com/office/drawing/2014/main" id="{547F5196-D59C-7215-008F-98054D63B5EB}"/>
              </a:ext>
            </a:extLst>
          </p:cNvPr>
          <p:cNvSpPr txBox="1"/>
          <p:nvPr/>
        </p:nvSpPr>
        <p:spPr>
          <a:xfrm>
            <a:off x="6135557" y="2647450"/>
            <a:ext cx="3874291" cy="230832"/>
          </a:xfrm>
          <a:prstGeom prst="rect">
            <a:avLst/>
          </a:prstGeom>
          <a:noFill/>
        </p:spPr>
        <p:txBody>
          <a:bodyPr wrap="square">
            <a:spAutoFit/>
          </a:bodyPr>
          <a:lstStyle/>
          <a:p>
            <a:r>
              <a:rPr lang="en-US" sz="900">
                <a:latin typeface="Rubik" pitchFamily="2" charset="-79"/>
                <a:cs typeface="Rubik" pitchFamily="2" charset="-79"/>
              </a:rPr>
              <a:t>Tabel 6: Matriks Normalisasi (N)</a:t>
            </a:r>
            <a:endParaRPr lang="id-ID" sz="900">
              <a:latin typeface="Rubik" pitchFamily="2" charset="-79"/>
              <a:cs typeface="Rubik" pitchFamily="2" charset="-79"/>
            </a:endParaRPr>
          </a:p>
        </p:txBody>
      </p:sp>
      <p:cxnSp>
        <p:nvCxnSpPr>
          <p:cNvPr id="80" name="Connector: Elbow 79">
            <a:extLst>
              <a:ext uri="{FF2B5EF4-FFF2-40B4-BE49-F238E27FC236}">
                <a16:creationId xmlns:a16="http://schemas.microsoft.com/office/drawing/2014/main" id="{A7A718AD-9F48-8FBC-9166-811FA5972E53}"/>
              </a:ext>
            </a:extLst>
          </p:cNvPr>
          <p:cNvCxnSpPr>
            <a:cxnSpLocks/>
          </p:cNvCxnSpPr>
          <p:nvPr/>
        </p:nvCxnSpPr>
        <p:spPr>
          <a:xfrm flipV="1">
            <a:off x="5899148" y="1797910"/>
            <a:ext cx="504000" cy="3816000"/>
          </a:xfrm>
          <a:prstGeom prst="bentConnector3">
            <a:avLst>
              <a:gd name="adj1" fmla="val 39773"/>
            </a:avLst>
          </a:prstGeom>
          <a:ln w="22225" cap="rnd">
            <a:solidFill>
              <a:schemeClr val="accent6">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D807C0F6-1887-F3AC-D281-7DFA0018140B}"/>
              </a:ext>
            </a:extLst>
          </p:cNvPr>
          <p:cNvSpPr>
            <a:spLocks noGrp="1"/>
          </p:cNvSpPr>
          <p:nvPr>
            <p:ph type="sldNum" sz="quarter" idx="4"/>
          </p:nvPr>
        </p:nvSpPr>
        <p:spPr/>
        <p:txBody>
          <a:bodyPr/>
          <a:lstStyle/>
          <a:p>
            <a:fld id="{48F63A3B-78C7-47BE-AE5E-E10140E04643}" type="slidenum">
              <a:rPr lang="en-US" smtClean="0">
                <a:solidFill>
                  <a:srgbClr val="7030A0"/>
                </a:solidFill>
              </a:rPr>
              <a:pPr/>
              <a:t>26</a:t>
            </a:fld>
            <a:r>
              <a:rPr lang="en-US">
                <a:solidFill>
                  <a:schemeClr val="bg2">
                    <a:lumMod val="90000"/>
                  </a:schemeClr>
                </a:solidFill>
              </a:rPr>
              <a:t>/36</a:t>
            </a:r>
          </a:p>
        </p:txBody>
      </p:sp>
    </p:spTree>
    <p:extLst>
      <p:ext uri="{BB962C8B-B14F-4D97-AF65-F5344CB8AC3E}">
        <p14:creationId xmlns:p14="http://schemas.microsoft.com/office/powerpoint/2010/main" val="2452255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48915" y="3784977"/>
            <a:ext cx="9467850" cy="369332"/>
          </a:xfrm>
          <a:prstGeom prst="rect">
            <a:avLst/>
          </a:prstGeom>
          <a:noFill/>
        </p:spPr>
        <p:txBody>
          <a:bodyPr wrap="square">
            <a:spAutoFit/>
          </a:bodyPr>
          <a:lstStyle/>
          <a:p>
            <a:pPr marL="171450" indent="-457200">
              <a:spcAft>
                <a:spcPts val="800"/>
              </a:spcAft>
              <a:buFont typeface="+mj-lt"/>
              <a:buAutoNum type="arabicPeriod" startAt="5"/>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i="1">
                <a:latin typeface="Rubik Medium" pitchFamily="2" charset="-79"/>
                <a:cs typeface="Rubik Medium" pitchFamily="2" charset="-79"/>
              </a:rPr>
              <a:t>Utility Measure</a:t>
            </a:r>
            <a:r>
              <a:rPr lang="en-US" sz="1800">
                <a:latin typeface="Rubik Medium" pitchFamily="2" charset="-79"/>
                <a:cs typeface="Rubik Medium" pitchFamily="2" charset="-79"/>
              </a:rPr>
              <a:t> (S) dan </a:t>
            </a:r>
            <a:r>
              <a:rPr lang="en-US" sz="1800" i="1">
                <a:latin typeface="Rubik Medium" pitchFamily="2" charset="-79"/>
                <a:cs typeface="Rubik Medium" pitchFamily="2" charset="-79"/>
              </a:rPr>
              <a:t>Regret</a:t>
            </a:r>
            <a:r>
              <a:rPr lang="en-US" sz="1800">
                <a:latin typeface="Rubik Medium" pitchFamily="2" charset="-79"/>
                <a:cs typeface="Rubik Medium" pitchFamily="2" charset="-79"/>
              </a:rPr>
              <a:t> </a:t>
            </a:r>
            <a:r>
              <a:rPr lang="en-US" sz="1800" i="1">
                <a:latin typeface="Rubik Medium" pitchFamily="2" charset="-79"/>
                <a:cs typeface="Rubik Medium" pitchFamily="2" charset="-79"/>
              </a:rPr>
              <a:t>Measure</a:t>
            </a:r>
            <a:r>
              <a:rPr lang="en-US" sz="1800">
                <a:latin typeface="Rubik Medium" pitchFamily="2" charset="-79"/>
                <a:cs typeface="Rubik Medium" pitchFamily="2" charset="-79"/>
              </a:rPr>
              <a:t> (R)</a:t>
            </a:r>
          </a:p>
        </p:txBody>
      </p:sp>
      <p:grpSp>
        <p:nvGrpSpPr>
          <p:cNvPr id="5" name="Group 4">
            <a:extLst>
              <a:ext uri="{FF2B5EF4-FFF2-40B4-BE49-F238E27FC236}">
                <a16:creationId xmlns:a16="http://schemas.microsoft.com/office/drawing/2014/main" id="{6D77CFFC-0964-5F76-048E-BD8EEB7A46D4}"/>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741ABF03-41B2-8837-5AD3-F51B335CBC0E}"/>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3B45E9CB-EE1A-3B9F-C8EA-C8CC7BCD5F51}"/>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(4)</a:t>
              </a:r>
              <a:endParaRPr lang="id-ID" sz="1400">
                <a:solidFill>
                  <a:schemeClr val="accent1"/>
                </a:solidFill>
                <a:latin typeface="Rubik Medium" pitchFamily="2" charset="-79"/>
                <a:cs typeface="Rubik Medium" pitchFamily="2" charset="-79"/>
              </a:endParaRPr>
            </a:p>
          </p:txBody>
        </p:sp>
      </p:grpSp>
      <p:sp>
        <p:nvSpPr>
          <p:cNvPr id="2" name="TextBox 1">
            <a:extLst>
              <a:ext uri="{FF2B5EF4-FFF2-40B4-BE49-F238E27FC236}">
                <a16:creationId xmlns:a16="http://schemas.microsoft.com/office/drawing/2014/main" id="{B0692F0D-3EDB-C3CF-DBA9-AC1D6F08DF41}"/>
              </a:ext>
            </a:extLst>
          </p:cNvPr>
          <p:cNvSpPr txBox="1"/>
          <p:nvPr/>
        </p:nvSpPr>
        <p:spPr>
          <a:xfrm>
            <a:off x="862013" y="984146"/>
            <a:ext cx="9467850" cy="369332"/>
          </a:xfrm>
          <a:prstGeom prst="rect">
            <a:avLst/>
          </a:prstGeom>
          <a:noFill/>
        </p:spPr>
        <p:txBody>
          <a:bodyPr wrap="square">
            <a:spAutoFit/>
          </a:bodyPr>
          <a:lstStyle/>
          <a:p>
            <a:pPr marL="171450" indent="-457200">
              <a:spcAft>
                <a:spcPts val="800"/>
              </a:spcAft>
              <a:buFont typeface="+mj-lt"/>
              <a:buAutoNum type="arabicPeriod" startAt="4"/>
            </a:pPr>
            <a:r>
              <a:rPr lang="en-US" err="1">
                <a:latin typeface="Rubik Medium" pitchFamily="2" charset="-79"/>
                <a:cs typeface="Rubik Medium" pitchFamily="2" charset="-79"/>
              </a:rPr>
              <a:t>Menghitung</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(F*)</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DD8FB95-88FD-3EDE-EFEA-36AD0CA79777}"/>
                  </a:ext>
                </a:extLst>
              </p:cNvPr>
              <p:cNvSpPr txBox="1"/>
              <p:nvPr/>
            </p:nvSpPr>
            <p:spPr>
              <a:xfrm>
                <a:off x="1219601" y="2238400"/>
                <a:ext cx="1272691" cy="2808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id-ID" sz="1100" i="1" smtClean="0">
                              <a:solidFill>
                                <a:srgbClr val="836967"/>
                              </a:solidFill>
                              <a:latin typeface="Cambria Math" panose="02040503050406030204" pitchFamily="18" charset="0"/>
                            </a:rPr>
                          </m:ctrlPr>
                        </m:sSubSupPr>
                        <m:e>
                          <m:r>
                            <a:rPr lang="id-ID" sz="1100" i="1">
                              <a:latin typeface="Cambria Math" panose="02040503050406030204" pitchFamily="18" charset="0"/>
                            </a:rPr>
                            <m:t>𝐹</m:t>
                          </m:r>
                        </m:e>
                        <m:sub>
                          <m:r>
                            <a:rPr lang="id-ID" sz="1100" i="1">
                              <a:latin typeface="Cambria Math" panose="02040503050406030204" pitchFamily="18" charset="0"/>
                            </a:rPr>
                            <m:t>𝑖𝑗</m:t>
                          </m:r>
                        </m:sub>
                        <m:sup>
                          <m:r>
                            <a:rPr lang="id-ID" sz="1100" i="0">
                              <a:latin typeface="Cambria Math" panose="02040503050406030204" pitchFamily="18" charset="0"/>
                            </a:rPr>
                            <m:t>∗</m:t>
                          </m:r>
                        </m:sup>
                      </m:sSubSup>
                      <m:r>
                        <a:rPr lang="id-ID" sz="1100" i="0">
                          <a:latin typeface="Cambria Math" panose="02040503050406030204" pitchFamily="18" charset="0"/>
                        </a:rPr>
                        <m:t>=</m:t>
                      </m:r>
                      <m:sSub>
                        <m:sSubPr>
                          <m:ctrlPr>
                            <a:rPr lang="id-ID" sz="1100" i="1">
                              <a:solidFill>
                                <a:srgbClr val="836967"/>
                              </a:solidFill>
                              <a:latin typeface="Cambria Math" panose="02040503050406030204" pitchFamily="18" charset="0"/>
                            </a:rPr>
                          </m:ctrlPr>
                        </m:sSubPr>
                        <m:e>
                          <m:r>
                            <a:rPr lang="id-ID" sz="1100" i="1">
                              <a:latin typeface="Cambria Math" panose="02040503050406030204" pitchFamily="18" charset="0"/>
                            </a:rPr>
                            <m:t>𝑊</m:t>
                          </m:r>
                        </m:e>
                        <m:sub>
                          <m:r>
                            <a:rPr lang="id-ID" sz="1100" i="1">
                              <a:latin typeface="Cambria Math" panose="02040503050406030204" pitchFamily="18" charset="0"/>
                            </a:rPr>
                            <m:t>𝑗</m:t>
                          </m:r>
                        </m:sub>
                      </m:sSub>
                      <m:r>
                        <a:rPr lang="id-ID" sz="1100" i="0">
                          <a:latin typeface="Cambria Math" panose="02040503050406030204" pitchFamily="18" charset="0"/>
                        </a:rPr>
                        <m:t>.</m:t>
                      </m:r>
                      <m:sSub>
                        <m:sSubPr>
                          <m:ctrlPr>
                            <a:rPr lang="id-ID" sz="1100" i="1">
                              <a:solidFill>
                                <a:srgbClr val="836967"/>
                              </a:solidFill>
                              <a:latin typeface="Cambria Math" panose="02040503050406030204" pitchFamily="18" charset="0"/>
                            </a:rPr>
                          </m:ctrlPr>
                        </m:sSubPr>
                        <m:e>
                          <m:r>
                            <a:rPr lang="id-ID" sz="1100" i="1">
                              <a:latin typeface="Cambria Math" panose="02040503050406030204" pitchFamily="18" charset="0"/>
                            </a:rPr>
                            <m:t>𝑁</m:t>
                          </m:r>
                        </m:e>
                        <m:sub>
                          <m:r>
                            <a:rPr lang="id-ID" sz="1100" i="1">
                              <a:latin typeface="Cambria Math" panose="02040503050406030204" pitchFamily="18" charset="0"/>
                            </a:rPr>
                            <m:t>𝑖𝑗</m:t>
                          </m:r>
                        </m:sub>
                      </m:sSub>
                      <m:r>
                        <a:rPr lang="id-ID" sz="1100" i="0">
                          <a:latin typeface="Cambria Math" panose="02040503050406030204" pitchFamily="18" charset="0"/>
                        </a:rPr>
                        <m:t> </m:t>
                      </m:r>
                    </m:oMath>
                  </m:oMathPara>
                </a14:m>
                <a:endParaRPr lang="id-ID"/>
              </a:p>
            </p:txBody>
          </p:sp>
        </mc:Choice>
        <mc:Fallback xmlns="">
          <p:sp>
            <p:nvSpPr>
              <p:cNvPr id="3" name="TextBox 2">
                <a:extLst>
                  <a:ext uri="{FF2B5EF4-FFF2-40B4-BE49-F238E27FC236}">
                    <a16:creationId xmlns:a16="http://schemas.microsoft.com/office/drawing/2014/main" id="{2DD8FB95-88FD-3EDE-EFEA-36AD0CA79777}"/>
                  </a:ext>
                </a:extLst>
              </p:cNvPr>
              <p:cNvSpPr txBox="1">
                <a:spLocks noRot="1" noChangeAspect="1" noMove="1" noResize="1" noEditPoints="1" noAdjustHandles="1" noChangeArrowheads="1" noChangeShapeType="1" noTextEdit="1"/>
              </p:cNvSpPr>
              <p:nvPr/>
            </p:nvSpPr>
            <p:spPr>
              <a:xfrm>
                <a:off x="1219601" y="2238400"/>
                <a:ext cx="1272691" cy="280846"/>
              </a:xfrm>
              <a:prstGeom prst="rect">
                <a:avLst/>
              </a:prstGeom>
              <a:blipFill>
                <a:blip r:embed="rId2"/>
                <a:stretch>
                  <a:fillRect b="-2174"/>
                </a:stretch>
              </a:blipFill>
            </p:spPr>
            <p:txBody>
              <a:bodyPr/>
              <a:lstStyle/>
              <a:p>
                <a:r>
                  <a:rPr lang="id-ID">
                    <a:noFill/>
                  </a:rPr>
                  <a:t> </a:t>
                </a:r>
              </a:p>
            </p:txBody>
          </p:sp>
        </mc:Fallback>
      </mc:AlternateContent>
      <p:graphicFrame>
        <p:nvGraphicFramePr>
          <p:cNvPr id="4" name="Table 3">
            <a:extLst>
              <a:ext uri="{FF2B5EF4-FFF2-40B4-BE49-F238E27FC236}">
                <a16:creationId xmlns:a16="http://schemas.microsoft.com/office/drawing/2014/main" id="{5C71F55A-775E-7E26-B949-B0B36D807A0B}"/>
              </a:ext>
            </a:extLst>
          </p:cNvPr>
          <p:cNvGraphicFramePr>
            <a:graphicFrameLocks noGrp="1"/>
          </p:cNvGraphicFramePr>
          <p:nvPr>
            <p:extLst>
              <p:ext uri="{D42A27DB-BD31-4B8C-83A1-F6EECF244321}">
                <p14:modId xmlns:p14="http://schemas.microsoft.com/office/powerpoint/2010/main" val="3044646975"/>
              </p:ext>
            </p:extLst>
          </p:nvPr>
        </p:nvGraphicFramePr>
        <p:xfrm>
          <a:off x="3367319" y="1775132"/>
          <a:ext cx="54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3851575619"/>
                    </a:ext>
                  </a:extLst>
                </a:gridCol>
                <a:gridCol w="1152000">
                  <a:extLst>
                    <a:ext uri="{9D8B030D-6E8A-4147-A177-3AD203B41FA5}">
                      <a16:colId xmlns:a16="http://schemas.microsoft.com/office/drawing/2014/main" val="2655838974"/>
                    </a:ext>
                  </a:extLst>
                </a:gridCol>
                <a:gridCol w="540000">
                  <a:extLst>
                    <a:ext uri="{9D8B030D-6E8A-4147-A177-3AD203B41FA5}">
                      <a16:colId xmlns:a16="http://schemas.microsoft.com/office/drawing/2014/main" val="3065861664"/>
                    </a:ext>
                  </a:extLst>
                </a:gridCol>
                <a:gridCol w="540000">
                  <a:extLst>
                    <a:ext uri="{9D8B030D-6E8A-4147-A177-3AD203B41FA5}">
                      <a16:colId xmlns:a16="http://schemas.microsoft.com/office/drawing/2014/main" val="949403415"/>
                    </a:ext>
                  </a:extLst>
                </a:gridCol>
                <a:gridCol w="540000">
                  <a:extLst>
                    <a:ext uri="{9D8B030D-6E8A-4147-A177-3AD203B41FA5}">
                      <a16:colId xmlns:a16="http://schemas.microsoft.com/office/drawing/2014/main" val="1582290939"/>
                    </a:ext>
                  </a:extLst>
                </a:gridCol>
                <a:gridCol w="540000">
                  <a:extLst>
                    <a:ext uri="{9D8B030D-6E8A-4147-A177-3AD203B41FA5}">
                      <a16:colId xmlns:a16="http://schemas.microsoft.com/office/drawing/2014/main" val="181150389"/>
                    </a:ext>
                  </a:extLst>
                </a:gridCol>
                <a:gridCol w="540000">
                  <a:extLst>
                    <a:ext uri="{9D8B030D-6E8A-4147-A177-3AD203B41FA5}">
                      <a16:colId xmlns:a16="http://schemas.microsoft.com/office/drawing/2014/main" val="256664726"/>
                    </a:ext>
                  </a:extLst>
                </a:gridCol>
                <a:gridCol w="540000">
                  <a:extLst>
                    <a:ext uri="{9D8B030D-6E8A-4147-A177-3AD203B41FA5}">
                      <a16:colId xmlns:a16="http://schemas.microsoft.com/office/drawing/2014/main" val="494771591"/>
                    </a:ext>
                  </a:extLst>
                </a:gridCol>
                <a:gridCol w="540000">
                  <a:extLst>
                    <a:ext uri="{9D8B030D-6E8A-4147-A177-3AD203B41FA5}">
                      <a16:colId xmlns:a16="http://schemas.microsoft.com/office/drawing/2014/main" val="2675650693"/>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6218667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25201796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796105227"/>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0,0464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1082657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0,0592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5663267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0,1482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9772887"/>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9195084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0811451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55674728"/>
                  </a:ext>
                </a:extLst>
              </a:tr>
            </a:tbl>
          </a:graphicData>
        </a:graphic>
      </p:graphicFrame>
      <p:graphicFrame>
        <p:nvGraphicFramePr>
          <p:cNvPr id="12" name="Table 11">
            <a:extLst>
              <a:ext uri="{FF2B5EF4-FFF2-40B4-BE49-F238E27FC236}">
                <a16:creationId xmlns:a16="http://schemas.microsoft.com/office/drawing/2014/main" id="{3CBA4DBF-7C95-4A58-47A4-119A35C0802B}"/>
              </a:ext>
            </a:extLst>
          </p:cNvPr>
          <p:cNvGraphicFramePr>
            <a:graphicFrameLocks noGrp="1"/>
          </p:cNvGraphicFramePr>
          <p:nvPr>
            <p:extLst>
              <p:ext uri="{D42A27DB-BD31-4B8C-83A1-F6EECF244321}">
                <p14:modId xmlns:p14="http://schemas.microsoft.com/office/powerpoint/2010/main" val="353479714"/>
              </p:ext>
            </p:extLst>
          </p:nvPr>
        </p:nvGraphicFramePr>
        <p:xfrm>
          <a:off x="4717319" y="4570039"/>
          <a:ext cx="27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1187791456"/>
                    </a:ext>
                  </a:extLst>
                </a:gridCol>
                <a:gridCol w="1152000">
                  <a:extLst>
                    <a:ext uri="{9D8B030D-6E8A-4147-A177-3AD203B41FA5}">
                      <a16:colId xmlns:a16="http://schemas.microsoft.com/office/drawing/2014/main" val="769873129"/>
                    </a:ext>
                  </a:extLst>
                </a:gridCol>
                <a:gridCol w="540000">
                  <a:extLst>
                    <a:ext uri="{9D8B030D-6E8A-4147-A177-3AD203B41FA5}">
                      <a16:colId xmlns:a16="http://schemas.microsoft.com/office/drawing/2014/main" val="896044216"/>
                    </a:ext>
                  </a:extLst>
                </a:gridCol>
                <a:gridCol w="540000">
                  <a:extLst>
                    <a:ext uri="{9D8B030D-6E8A-4147-A177-3AD203B41FA5}">
                      <a16:colId xmlns:a16="http://schemas.microsoft.com/office/drawing/2014/main" val="1190101334"/>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S</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067812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0,5241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440371642"/>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5172485"/>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9475508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8882020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631322465"/>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0,5807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93596251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1419093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0,5937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13164932"/>
                  </a:ext>
                </a:extLst>
              </a:tr>
            </a:tbl>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66741DE-44D7-4B96-141B-1CD688DDDF41}"/>
                  </a:ext>
                </a:extLst>
              </p:cNvPr>
              <p:cNvSpPr txBox="1"/>
              <p:nvPr/>
            </p:nvSpPr>
            <p:spPr>
              <a:xfrm>
                <a:off x="1123955" y="4578919"/>
                <a:ext cx="1584960" cy="4440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100" i="1" smtClean="0">
                              <a:solidFill>
                                <a:schemeClr val="tx1"/>
                              </a:solidFill>
                              <a:latin typeface="Cambria Math" panose="02040503050406030204" pitchFamily="18" charset="0"/>
                            </a:rPr>
                          </m:ctrlPr>
                        </m:sSubPr>
                        <m:e>
                          <m:r>
                            <a:rPr lang="id-ID" sz="1100" i="1">
                              <a:solidFill>
                                <a:schemeClr val="tx1"/>
                              </a:solidFill>
                              <a:latin typeface="Cambria Math" panose="02040503050406030204" pitchFamily="18" charset="0"/>
                            </a:rPr>
                            <m:t>𝑆</m:t>
                          </m:r>
                        </m:e>
                        <m:sub>
                          <m:r>
                            <a:rPr lang="id-ID" sz="1100" i="1">
                              <a:solidFill>
                                <a:schemeClr val="tx1"/>
                              </a:solidFill>
                              <a:latin typeface="Cambria Math" panose="02040503050406030204" pitchFamily="18" charset="0"/>
                            </a:rPr>
                            <m:t>𝑖</m:t>
                          </m:r>
                        </m:sub>
                      </m:sSub>
                      <m:r>
                        <a:rPr lang="id-ID" sz="1100" i="1">
                          <a:solidFill>
                            <a:schemeClr val="tx1"/>
                          </a:solidFill>
                          <a:latin typeface="Cambria Math" panose="02040503050406030204" pitchFamily="18" charset="0"/>
                        </a:rPr>
                        <m:t>=</m:t>
                      </m:r>
                      <m:nary>
                        <m:naryPr>
                          <m:chr m:val="∑"/>
                          <m:limLoc m:val="subSup"/>
                          <m:grow m:val="on"/>
                          <m:ctrlPr>
                            <a:rPr lang="id-ID" sz="1100" i="1">
                              <a:solidFill>
                                <a:schemeClr val="tx1"/>
                              </a:solidFill>
                              <a:latin typeface="Cambria Math" panose="02040503050406030204" pitchFamily="18" charset="0"/>
                            </a:rPr>
                          </m:ctrlPr>
                        </m:naryPr>
                        <m:sub>
                          <m:r>
                            <a:rPr lang="id-ID" sz="1100" i="1">
                              <a:solidFill>
                                <a:schemeClr val="tx1"/>
                              </a:solidFill>
                              <a:latin typeface="Cambria Math" panose="02040503050406030204" pitchFamily="18" charset="0"/>
                            </a:rPr>
                            <m:t>𝑗</m:t>
                          </m:r>
                          <m:r>
                            <a:rPr lang="id-ID" sz="1100" i="1">
                              <a:solidFill>
                                <a:schemeClr val="tx1"/>
                              </a:solidFill>
                              <a:latin typeface="Cambria Math" panose="02040503050406030204" pitchFamily="18" charset="0"/>
                            </a:rPr>
                            <m:t>=1</m:t>
                          </m:r>
                        </m:sub>
                        <m:sup>
                          <m:r>
                            <a:rPr lang="id-ID" sz="1100" i="1">
                              <a:solidFill>
                                <a:schemeClr val="tx1"/>
                              </a:solidFill>
                              <a:latin typeface="Cambria Math" panose="02040503050406030204" pitchFamily="18" charset="0"/>
                            </a:rPr>
                            <m:t>𝑛</m:t>
                          </m:r>
                        </m:sup>
                        <m:e>
                          <m:sSubSup>
                            <m:sSubSupPr>
                              <m:ctrlPr>
                                <a:rPr lang="id-ID" sz="1100" i="1">
                                  <a:solidFill>
                                    <a:schemeClr val="tx1"/>
                                  </a:solidFill>
                                  <a:latin typeface="Cambria Math" panose="02040503050406030204" pitchFamily="18" charset="0"/>
                                </a:rPr>
                              </m:ctrlPr>
                            </m:sSubSupPr>
                            <m:e>
                              <m:r>
                                <a:rPr lang="id-ID" sz="1100" i="1">
                                  <a:solidFill>
                                    <a:schemeClr val="tx1"/>
                                  </a:solidFill>
                                  <a:latin typeface="Cambria Math" panose="02040503050406030204" pitchFamily="18" charset="0"/>
                                </a:rPr>
                                <m:t>𝐹</m:t>
                              </m:r>
                            </m:e>
                            <m:sub>
                              <m:r>
                                <a:rPr lang="id-ID" sz="1100" i="1">
                                  <a:solidFill>
                                    <a:schemeClr val="tx1"/>
                                  </a:solidFill>
                                  <a:latin typeface="Cambria Math" panose="02040503050406030204" pitchFamily="18" charset="0"/>
                                </a:rPr>
                                <m:t>𝑖𝑗</m:t>
                              </m:r>
                            </m:sub>
                            <m:sup>
                              <m:r>
                                <a:rPr lang="id-ID" sz="1100" i="1">
                                  <a:solidFill>
                                    <a:schemeClr val="tx1"/>
                                  </a:solidFill>
                                  <a:latin typeface="Cambria Math" panose="02040503050406030204" pitchFamily="18" charset="0"/>
                                </a:rPr>
                                <m:t>∗</m:t>
                              </m:r>
                            </m:sup>
                          </m:sSubSup>
                        </m:e>
                      </m:nary>
                    </m:oMath>
                  </m:oMathPara>
                </a14:m>
                <a:endParaRPr lang="id-ID" sz="1100" i="1">
                  <a:solidFill>
                    <a:schemeClr val="tx1"/>
                  </a:solidFill>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C66741DE-44D7-4B96-141B-1CD688DDDF41}"/>
                  </a:ext>
                </a:extLst>
              </p:cNvPr>
              <p:cNvSpPr txBox="1">
                <a:spLocks noRot="1" noChangeAspect="1" noMove="1" noResize="1" noEditPoints="1" noAdjustHandles="1" noChangeArrowheads="1" noChangeShapeType="1" noTextEdit="1"/>
              </p:cNvSpPr>
              <p:nvPr/>
            </p:nvSpPr>
            <p:spPr>
              <a:xfrm>
                <a:off x="1123955" y="4578919"/>
                <a:ext cx="1584960" cy="444096"/>
              </a:xfrm>
              <a:prstGeom prst="rect">
                <a:avLst/>
              </a:prstGeom>
              <a:blipFill>
                <a:blip r:embed="rId3"/>
                <a:stretch>
                  <a:fillRect t="-132877" r="-20769" b="-190411"/>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C23DBBF-8A08-91FF-7F01-40D676842102}"/>
                  </a:ext>
                </a:extLst>
              </p:cNvPr>
              <p:cNvSpPr txBox="1"/>
              <p:nvPr/>
            </p:nvSpPr>
            <p:spPr>
              <a:xfrm>
                <a:off x="1181100" y="5335200"/>
                <a:ext cx="1470671" cy="2929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r>
                        <a:rPr lang="id-ID" sz="1100" i="1">
                          <a:latin typeface="Cambria Math" panose="02040503050406030204" pitchFamily="18" charset="0"/>
                        </a:rPr>
                        <m:t>=</m:t>
                      </m:r>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𝑗</m:t>
                          </m:r>
                        </m:sub>
                      </m:sSub>
                      <m:d>
                        <m:dPr>
                          <m:begChr m:val="["/>
                          <m:endChr m:val="]"/>
                          <m:ctrlPr>
                            <a:rPr lang="id-ID" sz="1100" i="1">
                              <a:latin typeface="Cambria Math" panose="02040503050406030204" pitchFamily="18" charset="0"/>
                            </a:rPr>
                          </m:ctrlPr>
                        </m:dPr>
                        <m:e>
                          <m:sSubSup>
                            <m:sSubSupPr>
                              <m:ctrlPr>
                                <a:rPr lang="id-ID" sz="1100" i="1">
                                  <a:latin typeface="Cambria Math" panose="02040503050406030204" pitchFamily="18" charset="0"/>
                                </a:rPr>
                              </m:ctrlPr>
                            </m:sSubSupPr>
                            <m:e>
                              <m:r>
                                <a:rPr lang="id-ID" sz="1100" i="1">
                                  <a:latin typeface="Cambria Math" panose="02040503050406030204" pitchFamily="18" charset="0"/>
                                </a:rPr>
                                <m:t>𝐹</m:t>
                              </m:r>
                            </m:e>
                            <m:sub>
                              <m:r>
                                <a:rPr lang="id-ID" sz="1100" i="1">
                                  <a:latin typeface="Cambria Math" panose="02040503050406030204" pitchFamily="18" charset="0"/>
                                </a:rPr>
                                <m:t>𝑖𝑗</m:t>
                              </m:r>
                            </m:sub>
                            <m:sup>
                              <m:r>
                                <a:rPr lang="id-ID" sz="1100" i="1">
                                  <a:latin typeface="Cambria Math" panose="02040503050406030204" pitchFamily="18" charset="0"/>
                                </a:rPr>
                                <m:t>∗</m:t>
                              </m:r>
                            </m:sup>
                          </m:sSubSup>
                        </m:e>
                      </m:d>
                    </m:oMath>
                  </m:oMathPara>
                </a14:m>
                <a:endParaRPr lang="id-ID" sz="1100" i="1">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1C23DBBF-8A08-91FF-7F01-40D676842102}"/>
                  </a:ext>
                </a:extLst>
              </p:cNvPr>
              <p:cNvSpPr txBox="1">
                <a:spLocks noRot="1" noChangeAspect="1" noMove="1" noResize="1" noEditPoints="1" noAdjustHandles="1" noChangeArrowheads="1" noChangeShapeType="1" noTextEdit="1"/>
              </p:cNvSpPr>
              <p:nvPr/>
            </p:nvSpPr>
            <p:spPr>
              <a:xfrm>
                <a:off x="1181100" y="5335200"/>
                <a:ext cx="1470671" cy="292965"/>
              </a:xfrm>
              <a:prstGeom prst="rect">
                <a:avLst/>
              </a:prstGeom>
              <a:blipFill>
                <a:blip r:embed="rId4"/>
                <a:stretch>
                  <a:fillRect b="-2083"/>
                </a:stretch>
              </a:blipFill>
            </p:spPr>
            <p:txBody>
              <a:bodyPr/>
              <a:lstStyle/>
              <a:p>
                <a:r>
                  <a:rPr lang="id-ID">
                    <a:noFill/>
                  </a:rPr>
                  <a:t> </a:t>
                </a:r>
              </a:p>
            </p:txBody>
          </p:sp>
        </mc:Fallback>
      </mc:AlternateContent>
      <p:sp>
        <p:nvSpPr>
          <p:cNvPr id="19" name="TextBox 18">
            <a:extLst>
              <a:ext uri="{FF2B5EF4-FFF2-40B4-BE49-F238E27FC236}">
                <a16:creationId xmlns:a16="http://schemas.microsoft.com/office/drawing/2014/main" id="{A60D0311-AE2B-3DB5-3BD0-7C47AA3C14E4}"/>
              </a:ext>
            </a:extLst>
          </p:cNvPr>
          <p:cNvSpPr txBox="1"/>
          <p:nvPr/>
        </p:nvSpPr>
        <p:spPr>
          <a:xfrm>
            <a:off x="3296578" y="1531043"/>
            <a:ext cx="2268199" cy="230832"/>
          </a:xfrm>
          <a:prstGeom prst="rect">
            <a:avLst/>
          </a:prstGeom>
          <a:noFill/>
        </p:spPr>
        <p:txBody>
          <a:bodyPr wrap="square">
            <a:spAutoFit/>
          </a:bodyPr>
          <a:lstStyle/>
          <a:p>
            <a:r>
              <a:rPr lang="en-US" sz="900">
                <a:latin typeface="Rubik" pitchFamily="2" charset="-79"/>
                <a:cs typeface="Rubik" pitchFamily="2" charset="-79"/>
              </a:rPr>
              <a:t>Tabel 7: Hasil normalisasi bobot (F*) </a:t>
            </a:r>
            <a:endParaRPr lang="id-ID" sz="900">
              <a:latin typeface="Rubik" pitchFamily="2" charset="-79"/>
              <a:cs typeface="Rubik" pitchFamily="2" charset="-79"/>
            </a:endParaRPr>
          </a:p>
        </p:txBody>
      </p:sp>
      <p:sp>
        <p:nvSpPr>
          <p:cNvPr id="20" name="TextBox 19">
            <a:extLst>
              <a:ext uri="{FF2B5EF4-FFF2-40B4-BE49-F238E27FC236}">
                <a16:creationId xmlns:a16="http://schemas.microsoft.com/office/drawing/2014/main" id="{7EFDFE32-A258-A1DC-81D6-EB7564C92C2D}"/>
              </a:ext>
            </a:extLst>
          </p:cNvPr>
          <p:cNvSpPr txBox="1"/>
          <p:nvPr/>
        </p:nvSpPr>
        <p:spPr>
          <a:xfrm>
            <a:off x="4642051" y="4339556"/>
            <a:ext cx="1671663" cy="230832"/>
          </a:xfrm>
          <a:prstGeom prst="rect">
            <a:avLst/>
          </a:prstGeom>
          <a:noFill/>
        </p:spPr>
        <p:txBody>
          <a:bodyPr wrap="square">
            <a:spAutoFit/>
          </a:bodyPr>
          <a:lstStyle/>
          <a:p>
            <a:r>
              <a:rPr lang="en-US" sz="900">
                <a:latin typeface="Rubik" pitchFamily="2" charset="-79"/>
                <a:cs typeface="Rubik" pitchFamily="2" charset="-79"/>
              </a:rPr>
              <a:t>Tabel 8: Nilai S dan R</a:t>
            </a:r>
            <a:endParaRPr lang="id-ID" sz="900">
              <a:latin typeface="Rubik" pitchFamily="2" charset="-79"/>
              <a:cs typeface="Rubik" pitchFamily="2" charset="-79"/>
            </a:endParaRPr>
          </a:p>
        </p:txBody>
      </p:sp>
      <p:sp>
        <p:nvSpPr>
          <p:cNvPr id="7" name="Slide Number Placeholder 6">
            <a:extLst>
              <a:ext uri="{FF2B5EF4-FFF2-40B4-BE49-F238E27FC236}">
                <a16:creationId xmlns:a16="http://schemas.microsoft.com/office/drawing/2014/main" id="{8567D67D-D50B-D7EE-C073-8C7CF178C0F5}"/>
              </a:ext>
            </a:extLst>
          </p:cNvPr>
          <p:cNvSpPr>
            <a:spLocks noGrp="1"/>
          </p:cNvSpPr>
          <p:nvPr>
            <p:ph type="sldNum" sz="quarter" idx="4"/>
          </p:nvPr>
        </p:nvSpPr>
        <p:spPr/>
        <p:txBody>
          <a:bodyPr/>
          <a:lstStyle/>
          <a:p>
            <a:fld id="{48F63A3B-78C7-47BE-AE5E-E10140E04643}" type="slidenum">
              <a:rPr lang="en-US" smtClean="0">
                <a:solidFill>
                  <a:srgbClr val="7030A0"/>
                </a:solidFill>
              </a:rPr>
              <a:pPr/>
              <a:t>27</a:t>
            </a:fld>
            <a:r>
              <a:rPr lang="en-US">
                <a:solidFill>
                  <a:schemeClr val="bg2">
                    <a:lumMod val="90000"/>
                  </a:schemeClr>
                </a:solidFill>
              </a:rPr>
              <a:t>/36</a:t>
            </a:r>
          </a:p>
        </p:txBody>
      </p:sp>
    </p:spTree>
    <p:extLst>
      <p:ext uri="{BB962C8B-B14F-4D97-AF65-F5344CB8AC3E}">
        <p14:creationId xmlns:p14="http://schemas.microsoft.com/office/powerpoint/2010/main" val="1149898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14B2ACD-3B99-6BB6-58BF-24D99C6B7A7F}"/>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48138F91-3478-3914-BBE9-0A38D672C984}"/>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0CDBB9DB-9821-49E7-A7B9-8F3544BC8822}"/>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(5)</a:t>
              </a:r>
              <a:endParaRPr lang="id-ID" sz="1400">
                <a:solidFill>
                  <a:schemeClr val="accent1"/>
                </a:solidFill>
                <a:latin typeface="Rubik Medium" pitchFamily="2" charset="-79"/>
                <a:cs typeface="Rubik Medium" pitchFamily="2" charset="-79"/>
              </a:endParaRPr>
            </a:p>
          </p:txBody>
        </p:sp>
      </p:grpSp>
      <p:sp>
        <p:nvSpPr>
          <p:cNvPr id="2" name="TextBox 1">
            <a:extLst>
              <a:ext uri="{FF2B5EF4-FFF2-40B4-BE49-F238E27FC236}">
                <a16:creationId xmlns:a16="http://schemas.microsoft.com/office/drawing/2014/main" id="{BAB9D4C0-D79F-C181-DA5D-0160B0602B19}"/>
              </a:ext>
            </a:extLst>
          </p:cNvPr>
          <p:cNvSpPr txBox="1"/>
          <p:nvPr/>
        </p:nvSpPr>
        <p:spPr>
          <a:xfrm>
            <a:off x="848915" y="1094322"/>
            <a:ext cx="4485085" cy="369332"/>
          </a:xfrm>
          <a:prstGeom prst="rect">
            <a:avLst/>
          </a:prstGeom>
          <a:noFill/>
        </p:spPr>
        <p:txBody>
          <a:bodyPr wrap="square">
            <a:spAutoFit/>
          </a:bodyPr>
          <a:lstStyle/>
          <a:p>
            <a:pPr marL="171450" indent="-457200">
              <a:spcAft>
                <a:spcPts val="800"/>
              </a:spcAft>
              <a:buFont typeface="+mj-lt"/>
              <a:buAutoNum type="arabicPeriod" startAt="6"/>
            </a:pPr>
            <a:r>
              <a:rPr lang="en-US" sz="1800">
                <a:latin typeface="Rubik Medium" pitchFamily="2" charset="-79"/>
                <a:cs typeface="Rubik Medium" pitchFamily="2" charset="-79"/>
              </a:rPr>
              <a:t>Menghitung Nilai </a:t>
            </a:r>
            <a:r>
              <a:rPr lang="en-US" sz="1800" err="1">
                <a:latin typeface="Rubik Medium" pitchFamily="2" charset="-79"/>
                <a:cs typeface="Rubik Medium" pitchFamily="2" charset="-79"/>
              </a:rPr>
              <a:t>Indeks</a:t>
            </a:r>
            <a:r>
              <a:rPr lang="en-US" sz="1800">
                <a:latin typeface="Rubik Medium" pitchFamily="2" charset="-79"/>
                <a:cs typeface="Rubik Medium" pitchFamily="2" charset="-79"/>
              </a:rPr>
              <a:t> VIKOR (Q)</a:t>
            </a:r>
          </a:p>
        </p:txBody>
      </p:sp>
      <p:graphicFrame>
        <p:nvGraphicFramePr>
          <p:cNvPr id="4" name="Table 3">
            <a:extLst>
              <a:ext uri="{FF2B5EF4-FFF2-40B4-BE49-F238E27FC236}">
                <a16:creationId xmlns:a16="http://schemas.microsoft.com/office/drawing/2014/main" id="{3BD0CB7D-5A58-9FEF-D572-C69392AFF399}"/>
              </a:ext>
            </a:extLst>
          </p:cNvPr>
          <p:cNvGraphicFramePr>
            <a:graphicFrameLocks noGrp="1"/>
          </p:cNvGraphicFramePr>
          <p:nvPr>
            <p:extLst>
              <p:ext uri="{D42A27DB-BD31-4B8C-83A1-F6EECF244321}">
                <p14:modId xmlns:p14="http://schemas.microsoft.com/office/powerpoint/2010/main" val="2584191354"/>
              </p:ext>
            </p:extLst>
          </p:nvPr>
        </p:nvGraphicFramePr>
        <p:xfrm>
          <a:off x="1918805" y="2379230"/>
          <a:ext cx="2232000" cy="608313"/>
        </p:xfrm>
        <a:graphic>
          <a:graphicData uri="http://schemas.openxmlformats.org/drawingml/2006/table">
            <a:tbl>
              <a:tblPr firstRow="1" firstCol="1" bandRow="1">
                <a:tableStyleId>{5C22544A-7EE6-4342-B048-85BDC9FD1C3A}</a:tableStyleId>
              </a:tblPr>
              <a:tblGrid>
                <a:gridCol w="1152000">
                  <a:extLst>
                    <a:ext uri="{9D8B030D-6E8A-4147-A177-3AD203B41FA5}">
                      <a16:colId xmlns:a16="http://schemas.microsoft.com/office/drawing/2014/main" val="2219041578"/>
                    </a:ext>
                  </a:extLst>
                </a:gridCol>
                <a:gridCol w="540000">
                  <a:extLst>
                    <a:ext uri="{9D8B030D-6E8A-4147-A177-3AD203B41FA5}">
                      <a16:colId xmlns:a16="http://schemas.microsoft.com/office/drawing/2014/main" val="677904658"/>
                    </a:ext>
                  </a:extLst>
                </a:gridCol>
                <a:gridCol w="540000">
                  <a:extLst>
                    <a:ext uri="{9D8B030D-6E8A-4147-A177-3AD203B41FA5}">
                      <a16:colId xmlns:a16="http://schemas.microsoft.com/office/drawing/2014/main" val="338950495"/>
                    </a:ext>
                  </a:extLst>
                </a:gridCol>
              </a:tblGrid>
              <a:tr h="202771">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S</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06585097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Nilai Maksimal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737794852"/>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Nilai Minimal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542446630"/>
                  </a:ext>
                </a:extLst>
              </a:tr>
            </a:tbl>
          </a:graphicData>
        </a:graphic>
      </p:graphicFrame>
      <p:grpSp>
        <p:nvGrpSpPr>
          <p:cNvPr id="35" name="Group 34">
            <a:extLst>
              <a:ext uri="{FF2B5EF4-FFF2-40B4-BE49-F238E27FC236}">
                <a16:creationId xmlns:a16="http://schemas.microsoft.com/office/drawing/2014/main" id="{D2577847-A8B4-81D0-B26E-F0922792C70B}"/>
              </a:ext>
            </a:extLst>
          </p:cNvPr>
          <p:cNvGrpSpPr/>
          <p:nvPr/>
        </p:nvGrpSpPr>
        <p:grpSpPr>
          <a:xfrm>
            <a:off x="1333947" y="1412776"/>
            <a:ext cx="2111489" cy="555507"/>
            <a:chOff x="848915" y="4290506"/>
            <a:chExt cx="2111489" cy="555507"/>
          </a:xfrm>
        </p:grpSpPr>
        <p:grpSp>
          <p:nvGrpSpPr>
            <p:cNvPr id="34" name="Group 33">
              <a:extLst>
                <a:ext uri="{FF2B5EF4-FFF2-40B4-BE49-F238E27FC236}">
                  <a16:creationId xmlns:a16="http://schemas.microsoft.com/office/drawing/2014/main" id="{2F93C088-E89B-D701-C8EA-8D2023E32BDB}"/>
                </a:ext>
              </a:extLst>
            </p:cNvPr>
            <p:cNvGrpSpPr/>
            <p:nvPr/>
          </p:nvGrpSpPr>
          <p:grpSpPr>
            <a:xfrm>
              <a:off x="848915" y="4290506"/>
              <a:ext cx="1024925" cy="555507"/>
              <a:chOff x="848915" y="4290506"/>
              <a:chExt cx="1024925" cy="555507"/>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F2469E-69A7-5F9F-A981-BA0F0E385136}"/>
                      </a:ext>
                    </a:extLst>
                  </p:cNvPr>
                  <p:cNvSpPr txBox="1"/>
                  <p:nvPr/>
                </p:nvSpPr>
                <p:spPr>
                  <a:xfrm>
                    <a:off x="848916" y="4290506"/>
                    <a:ext cx="1024924"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𝑆</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𝑆</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AFF2469E-69A7-5F9F-A981-BA0F0E385136}"/>
                      </a:ext>
                    </a:extLst>
                  </p:cNvPr>
                  <p:cNvSpPr txBox="1">
                    <a:spLocks noRot="1" noChangeAspect="1" noMove="1" noResize="1" noEditPoints="1" noAdjustHandles="1" noChangeArrowheads="1" noChangeShapeType="1" noTextEdit="1"/>
                  </p:cNvSpPr>
                  <p:nvPr/>
                </p:nvSpPr>
                <p:spPr>
                  <a:xfrm>
                    <a:off x="848916" y="4290506"/>
                    <a:ext cx="1024924" cy="314894"/>
                  </a:xfrm>
                  <a:prstGeom prst="rect">
                    <a:avLst/>
                  </a:prstGeom>
                  <a:blipFill>
                    <a:blip r:embed="rId3"/>
                    <a:stretch>
                      <a:fillRect b="-13725"/>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0B16FA4-1329-9EE7-39AF-91E1FECEE054}"/>
                      </a:ext>
                    </a:extLst>
                  </p:cNvPr>
                  <p:cNvSpPr txBox="1"/>
                  <p:nvPr/>
                </p:nvSpPr>
                <p:spPr>
                  <a:xfrm>
                    <a:off x="848915" y="4531119"/>
                    <a:ext cx="1024924"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𝑆</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min</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𝑆</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D0B16FA4-1329-9EE7-39AF-91E1FECEE054}"/>
                      </a:ext>
                    </a:extLst>
                  </p:cNvPr>
                  <p:cNvSpPr txBox="1">
                    <a:spLocks noRot="1" noChangeAspect="1" noMove="1" noResize="1" noEditPoints="1" noAdjustHandles="1" noChangeArrowheads="1" noChangeShapeType="1" noTextEdit="1"/>
                  </p:cNvSpPr>
                  <p:nvPr/>
                </p:nvSpPr>
                <p:spPr>
                  <a:xfrm>
                    <a:off x="848915" y="4531119"/>
                    <a:ext cx="1024924" cy="314894"/>
                  </a:xfrm>
                  <a:prstGeom prst="rect">
                    <a:avLst/>
                  </a:prstGeom>
                  <a:blipFill>
                    <a:blip r:embed="rId4"/>
                    <a:stretch>
                      <a:fillRect b="-11538"/>
                    </a:stretch>
                  </a:blipFill>
                </p:spPr>
                <p:txBody>
                  <a:bodyPr/>
                  <a:lstStyle/>
                  <a:p>
                    <a:r>
                      <a:rPr lang="id-ID">
                        <a:noFill/>
                      </a:rPr>
                      <a:t> </a:t>
                    </a:r>
                  </a:p>
                </p:txBody>
              </p:sp>
            </mc:Fallback>
          </mc:AlternateContent>
        </p:grpSp>
        <p:grpSp>
          <p:nvGrpSpPr>
            <p:cNvPr id="33" name="Group 32">
              <a:extLst>
                <a:ext uri="{FF2B5EF4-FFF2-40B4-BE49-F238E27FC236}">
                  <a16:creationId xmlns:a16="http://schemas.microsoft.com/office/drawing/2014/main" id="{2347C719-5F93-A07A-1A53-B968FFD0ACDB}"/>
                </a:ext>
              </a:extLst>
            </p:cNvPr>
            <p:cNvGrpSpPr/>
            <p:nvPr/>
          </p:nvGrpSpPr>
          <p:grpSpPr>
            <a:xfrm>
              <a:off x="1848395" y="4290506"/>
              <a:ext cx="1112009" cy="555507"/>
              <a:chOff x="848915" y="4771732"/>
              <a:chExt cx="1112009" cy="555507"/>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204B87-77A1-49E4-8E77-CD4DDA589081}"/>
                      </a:ext>
                    </a:extLst>
                  </p:cNvPr>
                  <p:cNvSpPr txBox="1"/>
                  <p:nvPr/>
                </p:nvSpPr>
                <p:spPr>
                  <a:xfrm>
                    <a:off x="848915" y="4771732"/>
                    <a:ext cx="1112009"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𝑅</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B1204B87-77A1-49E4-8E77-CD4DDA589081}"/>
                      </a:ext>
                    </a:extLst>
                  </p:cNvPr>
                  <p:cNvSpPr txBox="1">
                    <a:spLocks noRot="1" noChangeAspect="1" noMove="1" noResize="1" noEditPoints="1" noAdjustHandles="1" noChangeArrowheads="1" noChangeShapeType="1" noTextEdit="1"/>
                  </p:cNvSpPr>
                  <p:nvPr/>
                </p:nvSpPr>
                <p:spPr>
                  <a:xfrm>
                    <a:off x="848915" y="4771732"/>
                    <a:ext cx="1112009" cy="314894"/>
                  </a:xfrm>
                  <a:prstGeom prst="rect">
                    <a:avLst/>
                  </a:prstGeom>
                  <a:blipFill>
                    <a:blip r:embed="rId5"/>
                    <a:stretch>
                      <a:fillRect b="-13725"/>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FE99C18-ED93-3BD3-16ED-F85D80CA97ED}"/>
                      </a:ext>
                    </a:extLst>
                  </p:cNvPr>
                  <p:cNvSpPr txBox="1"/>
                  <p:nvPr/>
                </p:nvSpPr>
                <p:spPr>
                  <a:xfrm>
                    <a:off x="848915" y="5012345"/>
                    <a:ext cx="1112009"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𝑅</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min</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20" name="TextBox 19">
                    <a:extLst>
                      <a:ext uri="{FF2B5EF4-FFF2-40B4-BE49-F238E27FC236}">
                        <a16:creationId xmlns:a16="http://schemas.microsoft.com/office/drawing/2014/main" id="{CFE99C18-ED93-3BD3-16ED-F85D80CA97ED}"/>
                      </a:ext>
                    </a:extLst>
                  </p:cNvPr>
                  <p:cNvSpPr txBox="1">
                    <a:spLocks noRot="1" noChangeAspect="1" noMove="1" noResize="1" noEditPoints="1" noAdjustHandles="1" noChangeArrowheads="1" noChangeShapeType="1" noTextEdit="1"/>
                  </p:cNvSpPr>
                  <p:nvPr/>
                </p:nvSpPr>
                <p:spPr>
                  <a:xfrm>
                    <a:off x="848915" y="5012345"/>
                    <a:ext cx="1112009" cy="314894"/>
                  </a:xfrm>
                  <a:prstGeom prst="rect">
                    <a:avLst/>
                  </a:prstGeom>
                  <a:blipFill>
                    <a:blip r:embed="rId6"/>
                    <a:stretch>
                      <a:fillRect b="-11538"/>
                    </a:stretch>
                  </a:blipFill>
                </p:spPr>
                <p:txBody>
                  <a:bodyPr/>
                  <a:lstStyle/>
                  <a:p>
                    <a:r>
                      <a:rPr lang="id-ID">
                        <a:noFill/>
                      </a:rPr>
                      <a:t> </a:t>
                    </a:r>
                  </a:p>
                </p:txBody>
              </p:sp>
            </mc:Fallback>
          </mc:AlternateContent>
        </p:grpSp>
      </p:grpSp>
      <p:graphicFrame>
        <p:nvGraphicFramePr>
          <p:cNvPr id="25" name="Table 24">
            <a:extLst>
              <a:ext uri="{FF2B5EF4-FFF2-40B4-BE49-F238E27FC236}">
                <a16:creationId xmlns:a16="http://schemas.microsoft.com/office/drawing/2014/main" id="{6976061F-7817-9599-3F3E-0538446A457B}"/>
              </a:ext>
            </a:extLst>
          </p:cNvPr>
          <p:cNvGraphicFramePr>
            <a:graphicFrameLocks noGrp="1"/>
          </p:cNvGraphicFramePr>
          <p:nvPr>
            <p:extLst>
              <p:ext uri="{D42A27DB-BD31-4B8C-83A1-F6EECF244321}">
                <p14:modId xmlns:p14="http://schemas.microsoft.com/office/powerpoint/2010/main" val="1289284591"/>
              </p:ext>
            </p:extLst>
          </p:nvPr>
        </p:nvGraphicFramePr>
        <p:xfrm>
          <a:off x="1434557" y="4201340"/>
          <a:ext cx="3874291" cy="2001501"/>
        </p:xfrm>
        <a:graphic>
          <a:graphicData uri="http://schemas.openxmlformats.org/drawingml/2006/table">
            <a:tbl>
              <a:tblPr firstRow="1" firstCol="1" bandRow="1">
                <a:tableStyleId>{5C22544A-7EE6-4342-B048-85BDC9FD1C3A}</a:tableStyleId>
              </a:tblPr>
              <a:tblGrid>
                <a:gridCol w="836458">
                  <a:extLst>
                    <a:ext uri="{9D8B030D-6E8A-4147-A177-3AD203B41FA5}">
                      <a16:colId xmlns:a16="http://schemas.microsoft.com/office/drawing/2014/main" val="1194848841"/>
                    </a:ext>
                  </a:extLst>
                </a:gridCol>
                <a:gridCol w="1834163">
                  <a:extLst>
                    <a:ext uri="{9D8B030D-6E8A-4147-A177-3AD203B41FA5}">
                      <a16:colId xmlns:a16="http://schemas.microsoft.com/office/drawing/2014/main" val="2768725042"/>
                    </a:ext>
                  </a:extLst>
                </a:gridCol>
                <a:gridCol w="1203670">
                  <a:extLst>
                    <a:ext uri="{9D8B030D-6E8A-4147-A177-3AD203B41FA5}">
                      <a16:colId xmlns:a16="http://schemas.microsoft.com/office/drawing/2014/main" val="2553798468"/>
                    </a:ext>
                  </a:extLst>
                </a:gridCol>
              </a:tblGrid>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r>
                        <a:rPr lang="en-US" sz="900" b="0" kern="100">
                          <a:solidFill>
                            <a:schemeClr val="tx1"/>
                          </a:solidFill>
                          <a:effectLst/>
                          <a:latin typeface="Rubik Medium" pitchFamily="2" charset="-79"/>
                          <a:ea typeface="SimSun" panose="02010600030101010101" pitchFamily="2" charset="-122"/>
                          <a:cs typeface="Rubik Medium" pitchFamily="2" charset="-79"/>
                        </a:rPr>
                        <a:t> (v=0.5)</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28129555"/>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049229957"/>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745712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219546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691518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824220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76992357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6708509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7224955"/>
                  </a:ext>
                </a:extLst>
              </a:tr>
            </a:tbl>
          </a:graphicData>
        </a:graphic>
      </p:graphicFrame>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0E30FC8-F800-995B-9DDC-D78BE739247C}"/>
                  </a:ext>
                </a:extLst>
              </p:cNvPr>
              <p:cNvSpPr txBox="1"/>
              <p:nvPr/>
            </p:nvSpPr>
            <p:spPr>
              <a:xfrm>
                <a:off x="1375070" y="3333669"/>
                <a:ext cx="2686979" cy="451919"/>
              </a:xfrm>
              <a:prstGeom prst="rect">
                <a:avLst/>
              </a:prstGeom>
              <a:noFill/>
            </p:spPr>
            <p:txBody>
              <a:bodyPr wrap="square">
                <a:spAutoFit/>
              </a:bodyPr>
              <a:lstStyle/>
              <a:p>
                <a:pPr algn="ctr" defTabSz="914400"/>
                <a14:m>
                  <m:oMathPara xmlns:m="http://schemas.openxmlformats.org/officeDocument/2006/math">
                    <m:oMathParaPr>
                      <m:jc m:val="centerGroup"/>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id-ID" sz="1050" kern="100">
                              <a:latin typeface="Cambria Math" panose="02040503050406030204" pitchFamily="18" charset="0"/>
                              <a:ea typeface="SimSun" panose="02010600030101010101" pitchFamily="2" charset="-122"/>
                              <a:cs typeface="Rubik Medium" pitchFamily="2" charset="-79"/>
                            </a:rPr>
                            <m:t>𝑖</m:t>
                          </m:r>
                        </m:sub>
                      </m:sSub>
                      <m:r>
                        <a:rPr lang="id-ID" sz="1050" kern="100">
                          <a:latin typeface="Cambria Math" panose="02040503050406030204" pitchFamily="18" charset="0"/>
                          <a:ea typeface="SimSun" panose="02010600030101010101" pitchFamily="2" charset="-122"/>
                          <a:cs typeface="Rubik Medium" pitchFamily="2" charset="-79"/>
                        </a:rPr>
                        <m:t>=</m:t>
                      </m:r>
                      <m:r>
                        <m:rPr>
                          <m:sty m:val="p"/>
                        </m:rPr>
                        <a:rPr lang="id-ID" sz="1050" kern="100">
                          <a:latin typeface="Cambria Math" panose="02040503050406030204" pitchFamily="18" charset="0"/>
                          <a:ea typeface="SimSun" panose="02010600030101010101" pitchFamily="2" charset="-122"/>
                          <a:cs typeface="Rubik Medium" pitchFamily="2" charset="-79"/>
                        </a:rPr>
                        <m:t>V</m:t>
                      </m:r>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f>
                            <m:fPr>
                              <m:ctrlPr>
                                <a:rPr lang="id-ID" sz="1050" i="1" kern="100">
                                  <a:latin typeface="Cambria Math" panose="02040503050406030204" pitchFamily="18" charset="0"/>
                                  <a:ea typeface="SimSun" panose="02010600030101010101" pitchFamily="2" charset="-122"/>
                                  <a:cs typeface="Rubik Medium" pitchFamily="2" charset="-79"/>
                                </a:rPr>
                              </m:ctrlPr>
                            </m:fPr>
                            <m:num>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𝑆</m:t>
                                      </m:r>
                                    </m:e>
                                    <m:sub>
                                      <m:r>
                                        <a:rPr lang="id-ID" sz="1050" kern="100">
                                          <a:latin typeface="Cambria Math" panose="02040503050406030204" pitchFamily="18" charset="0"/>
                                          <a:ea typeface="SimSun" panose="02010600030101010101" pitchFamily="2" charset="-122"/>
                                          <a:cs typeface="Rubik Medium" pitchFamily="2" charset="-79"/>
                                        </a:rPr>
                                        <m:t>𝑖</m:t>
                                      </m:r>
                                    </m:sub>
                                  </m:sSub>
                                  <m:r>
                                    <a:rPr lang="id-ID" sz="1050" kern="100">
                                      <a:latin typeface="Cambria Math" panose="02040503050406030204" pitchFamily="18" charset="0"/>
                                      <a:ea typeface="SimSun" panose="02010600030101010101" pitchFamily="2" charset="-122"/>
                                      <a:cs typeface="Rubik Medium" pitchFamily="2" charset="-79"/>
                                    </a:rPr>
                                    <m:t>− </m:t>
                                  </m:r>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𝑆</m:t>
                                      </m:r>
                                    </m:e>
                                    <m:sup>
                                      <m:r>
                                        <a:rPr lang="id-ID" sz="1050" kern="100">
                                          <a:latin typeface="Cambria Math" panose="02040503050406030204" pitchFamily="18" charset="0"/>
                                          <a:ea typeface="SimSun" panose="02010600030101010101" pitchFamily="2" charset="-122"/>
                                          <a:cs typeface="Rubik Medium" pitchFamily="2" charset="-79"/>
                                        </a:rPr>
                                        <m:t>−</m:t>
                                      </m:r>
                                    </m:sup>
                                  </m:sSup>
                                </m:e>
                              </m:d>
                            </m:num>
                            <m:den>
                              <m:d>
                                <m:dPr>
                                  <m:ctrlPr>
                                    <a:rPr lang="id-ID" sz="1050" i="1" kern="100">
                                      <a:latin typeface="Cambria Math" panose="02040503050406030204" pitchFamily="18" charset="0"/>
                                      <a:ea typeface="SimSun" panose="02010600030101010101" pitchFamily="2" charset="-122"/>
                                      <a:cs typeface="Rubik Medium" pitchFamily="2" charset="-79"/>
                                    </a:rPr>
                                  </m:ctrlPr>
                                </m:dPr>
                                <m:e>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𝑆</m:t>
                                      </m:r>
                                    </m:e>
                                    <m:sup>
                                      <m:r>
                                        <a:rPr lang="id-ID" sz="1050" kern="100">
                                          <a:latin typeface="Cambria Math" panose="02040503050406030204" pitchFamily="18" charset="0"/>
                                          <a:ea typeface="SimSun" panose="02010600030101010101" pitchFamily="2" charset="-122"/>
                                          <a:cs typeface="Rubik Medium" pitchFamily="2" charset="-79"/>
                                        </a:rPr>
                                        <m:t>+</m:t>
                                      </m:r>
                                    </m:sup>
                                  </m:sSup>
                                  <m:r>
                                    <a:rPr lang="id-ID" sz="1050" kern="100">
                                      <a:latin typeface="Cambria Math" panose="02040503050406030204" pitchFamily="18" charset="0"/>
                                      <a:ea typeface="SimSun" panose="02010600030101010101" pitchFamily="2" charset="-122"/>
                                      <a:cs typeface="Rubik Medium" pitchFamily="2" charset="-79"/>
                                    </a:rPr>
                                    <m:t>− </m:t>
                                  </m:r>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𝑆</m:t>
                                      </m:r>
                                    </m:e>
                                    <m:sup>
                                      <m:r>
                                        <a:rPr lang="id-ID" sz="1050" kern="100">
                                          <a:latin typeface="Cambria Math" panose="02040503050406030204" pitchFamily="18" charset="0"/>
                                          <a:ea typeface="SimSun" panose="02010600030101010101" pitchFamily="2" charset="-122"/>
                                          <a:cs typeface="Rubik Medium" pitchFamily="2" charset="-79"/>
                                        </a:rPr>
                                        <m:t>−</m:t>
                                      </m:r>
                                    </m:sup>
                                  </m:sSup>
                                </m:e>
                              </m:d>
                            </m:den>
                          </m:f>
                        </m:e>
                      </m:d>
                      <m:r>
                        <a:rPr lang="id-ID" sz="1050" kern="100">
                          <a:latin typeface="Cambria Math" panose="02040503050406030204" pitchFamily="18" charset="0"/>
                          <a:ea typeface="SimSun" panose="02010600030101010101" pitchFamily="2" charset="-122"/>
                          <a:cs typeface="Rubik Medium" pitchFamily="2" charset="-79"/>
                        </a:rPr>
                        <m:t>+</m:t>
                      </m:r>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kern="100">
                              <a:latin typeface="Cambria Math" panose="02040503050406030204" pitchFamily="18" charset="0"/>
                              <a:ea typeface="SimSun" panose="02010600030101010101" pitchFamily="2" charset="-122"/>
                              <a:cs typeface="Rubik Medium" pitchFamily="2" charset="-79"/>
                            </a:rPr>
                            <m:t>1−</m:t>
                          </m:r>
                          <m:r>
                            <m:rPr>
                              <m:sty m:val="p"/>
                            </m:rPr>
                            <a:rPr lang="id-ID" sz="1050" kern="100">
                              <a:latin typeface="Cambria Math" panose="02040503050406030204" pitchFamily="18" charset="0"/>
                              <a:ea typeface="SimSun" panose="02010600030101010101" pitchFamily="2" charset="-122"/>
                              <a:cs typeface="Rubik Medium" pitchFamily="2" charset="-79"/>
                            </a:rPr>
                            <m:t>V</m:t>
                          </m:r>
                        </m:e>
                      </m:d>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f>
                            <m:fPr>
                              <m:ctrlPr>
                                <a:rPr lang="id-ID" sz="1050" i="1" kern="100">
                                  <a:latin typeface="Cambria Math" panose="02040503050406030204" pitchFamily="18" charset="0"/>
                                  <a:ea typeface="SimSun" panose="02010600030101010101" pitchFamily="2" charset="-122"/>
                                  <a:cs typeface="Rubik Medium" pitchFamily="2" charset="-79"/>
                                </a:rPr>
                              </m:ctrlPr>
                            </m:fPr>
                            <m:num>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𝑅</m:t>
                                      </m:r>
                                    </m:e>
                                    <m:sub>
                                      <m:r>
                                        <a:rPr lang="id-ID" sz="1050" kern="100">
                                          <a:latin typeface="Cambria Math" panose="02040503050406030204" pitchFamily="18" charset="0"/>
                                          <a:ea typeface="SimSun" panose="02010600030101010101" pitchFamily="2" charset="-122"/>
                                          <a:cs typeface="Rubik Medium" pitchFamily="2" charset="-79"/>
                                        </a:rPr>
                                        <m:t>𝑖</m:t>
                                      </m:r>
                                    </m:sub>
                                  </m:sSub>
                                  <m:r>
                                    <a:rPr lang="id-ID" sz="1050" kern="100">
                                      <a:latin typeface="Cambria Math" panose="02040503050406030204" pitchFamily="18" charset="0"/>
                                      <a:ea typeface="SimSun" panose="02010600030101010101" pitchFamily="2" charset="-122"/>
                                      <a:cs typeface="Rubik Medium" pitchFamily="2" charset="-79"/>
                                    </a:rPr>
                                    <m:t>− </m:t>
                                  </m:r>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𝑅</m:t>
                                      </m:r>
                                    </m:e>
                                    <m:sup>
                                      <m:r>
                                        <a:rPr lang="id-ID" sz="1050" kern="100">
                                          <a:latin typeface="Cambria Math" panose="02040503050406030204" pitchFamily="18" charset="0"/>
                                          <a:ea typeface="SimSun" panose="02010600030101010101" pitchFamily="2" charset="-122"/>
                                          <a:cs typeface="Rubik Medium" pitchFamily="2" charset="-79"/>
                                        </a:rPr>
                                        <m:t>−</m:t>
                                      </m:r>
                                    </m:sup>
                                  </m:sSup>
                                </m:e>
                              </m:d>
                            </m:num>
                            <m:den>
                              <m:d>
                                <m:dPr>
                                  <m:ctrlPr>
                                    <a:rPr lang="id-ID" sz="1050" i="1" kern="100">
                                      <a:latin typeface="Cambria Math" panose="02040503050406030204" pitchFamily="18" charset="0"/>
                                      <a:ea typeface="SimSun" panose="02010600030101010101" pitchFamily="2" charset="-122"/>
                                      <a:cs typeface="Rubik Medium" pitchFamily="2" charset="-79"/>
                                    </a:rPr>
                                  </m:ctrlPr>
                                </m:dPr>
                                <m:e>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𝑅</m:t>
                                      </m:r>
                                    </m:e>
                                    <m:sup>
                                      <m:r>
                                        <a:rPr lang="id-ID" sz="1050" kern="100">
                                          <a:latin typeface="Cambria Math" panose="02040503050406030204" pitchFamily="18" charset="0"/>
                                          <a:ea typeface="SimSun" panose="02010600030101010101" pitchFamily="2" charset="-122"/>
                                          <a:cs typeface="Rubik Medium" pitchFamily="2" charset="-79"/>
                                        </a:rPr>
                                        <m:t>+</m:t>
                                      </m:r>
                                    </m:sup>
                                  </m:sSup>
                                  <m:r>
                                    <a:rPr lang="id-ID" sz="1050" kern="100">
                                      <a:latin typeface="Cambria Math" panose="02040503050406030204" pitchFamily="18" charset="0"/>
                                      <a:ea typeface="SimSun" panose="02010600030101010101" pitchFamily="2" charset="-122"/>
                                      <a:cs typeface="Rubik Medium" pitchFamily="2" charset="-79"/>
                                    </a:rPr>
                                    <m:t>− </m:t>
                                  </m:r>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𝑅</m:t>
                                      </m:r>
                                    </m:e>
                                    <m:sup>
                                      <m:r>
                                        <a:rPr lang="id-ID" sz="1050" kern="100">
                                          <a:latin typeface="Cambria Math" panose="02040503050406030204" pitchFamily="18" charset="0"/>
                                          <a:ea typeface="SimSun" panose="02010600030101010101" pitchFamily="2" charset="-122"/>
                                          <a:cs typeface="Rubik Medium" pitchFamily="2" charset="-79"/>
                                        </a:rPr>
                                        <m:t>−</m:t>
                                      </m:r>
                                    </m:sup>
                                  </m:sSup>
                                </m:e>
                              </m:d>
                            </m:den>
                          </m:f>
                        </m:e>
                      </m:d>
                    </m:oMath>
                  </m:oMathPara>
                </a14:m>
                <a:endParaRPr lang="id-ID" sz="1000" kern="100">
                  <a:latin typeface="Rubik Medium" pitchFamily="2" charset="-79"/>
                  <a:ea typeface="SimSun" panose="02010600030101010101" pitchFamily="2" charset="-122"/>
                  <a:cs typeface="Rubik Medium" pitchFamily="2" charset="-79"/>
                </a:endParaRPr>
              </a:p>
            </p:txBody>
          </p:sp>
        </mc:Choice>
        <mc:Fallback xmlns="">
          <p:sp>
            <p:nvSpPr>
              <p:cNvPr id="27" name="TextBox 26">
                <a:extLst>
                  <a:ext uri="{FF2B5EF4-FFF2-40B4-BE49-F238E27FC236}">
                    <a16:creationId xmlns:a16="http://schemas.microsoft.com/office/drawing/2014/main" id="{B0E30FC8-F800-995B-9DDC-D78BE739247C}"/>
                  </a:ext>
                </a:extLst>
              </p:cNvPr>
              <p:cNvSpPr txBox="1">
                <a:spLocks noRot="1" noChangeAspect="1" noMove="1" noResize="1" noEditPoints="1" noAdjustHandles="1" noChangeArrowheads="1" noChangeShapeType="1" noTextEdit="1"/>
              </p:cNvSpPr>
              <p:nvPr/>
            </p:nvSpPr>
            <p:spPr>
              <a:xfrm>
                <a:off x="1375070" y="3333669"/>
                <a:ext cx="2686979" cy="451919"/>
              </a:xfrm>
              <a:prstGeom prst="rect">
                <a:avLst/>
              </a:prstGeom>
              <a:blipFill>
                <a:blip r:embed="rId7"/>
                <a:stretch>
                  <a:fillRect/>
                </a:stretch>
              </a:blipFill>
            </p:spPr>
            <p:txBody>
              <a:bodyPr/>
              <a:lstStyle/>
              <a:p>
                <a:r>
                  <a:rPr lang="id-ID">
                    <a:noFill/>
                  </a:rPr>
                  <a:t> </a:t>
                </a:r>
              </a:p>
            </p:txBody>
          </p:sp>
        </mc:Fallback>
      </mc:AlternateContent>
      <p:sp>
        <p:nvSpPr>
          <p:cNvPr id="31" name="TextBox 30">
            <a:extLst>
              <a:ext uri="{FF2B5EF4-FFF2-40B4-BE49-F238E27FC236}">
                <a16:creationId xmlns:a16="http://schemas.microsoft.com/office/drawing/2014/main" id="{58C72CEE-22AC-8A12-51BB-3474CB3E8A90}"/>
              </a:ext>
            </a:extLst>
          </p:cNvPr>
          <p:cNvSpPr txBox="1"/>
          <p:nvPr/>
        </p:nvSpPr>
        <p:spPr>
          <a:xfrm>
            <a:off x="1364885" y="3955046"/>
            <a:ext cx="3874291" cy="246221"/>
          </a:xfrm>
          <a:prstGeom prst="rect">
            <a:avLst/>
          </a:prstGeom>
        </p:spPr>
        <p:txBody>
          <a:bodyPr wrap="square">
            <a:spAutoFit/>
          </a:bodyPr>
          <a:lstStyle/>
          <a:p>
            <a:r>
              <a:rPr lang="en-US" sz="1000">
                <a:latin typeface="Rubik" pitchFamily="2" charset="-79"/>
                <a:cs typeface="Rubik" pitchFamily="2" charset="-79"/>
              </a:rPr>
              <a:t>Tabel 9: Hasil perhitungan nilai indeks VIKOR (Q):</a:t>
            </a:r>
            <a:endParaRPr lang="id-ID" sz="10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991423D-4EEC-5985-FFFA-548C06A68585}"/>
                  </a:ext>
                </a:extLst>
              </p:cNvPr>
              <p:cNvSpPr txBox="1"/>
              <p:nvPr/>
            </p:nvSpPr>
            <p:spPr>
              <a:xfrm>
                <a:off x="1847207" y="2102793"/>
                <a:ext cx="2760234" cy="230832"/>
              </a:xfrm>
              <a:prstGeom prst="rect">
                <a:avLst/>
              </a:prstGeom>
              <a:noFill/>
            </p:spPr>
            <p:txBody>
              <a:bodyPr wrap="square">
                <a:spAutoFit/>
              </a:bodyPr>
              <a:lstStyle/>
              <a:p>
                <a:r>
                  <a:rPr lang="en-US" sz="900">
                    <a:latin typeface="Rubik" pitchFamily="2" charset="-79"/>
                    <a:cs typeface="Rubik" pitchFamily="2" charset="-79"/>
                  </a:rPr>
                  <a:t>Tabel 8: Nilai </a:t>
                </a:r>
                <a14:m>
                  <m:oMath xmlns:m="http://schemas.openxmlformats.org/officeDocument/2006/math">
                    <m:sSup>
                      <m:sSupPr>
                        <m:ctrlPr>
                          <a:rPr lang="id-ID" sz="900" i="1" smtClean="0">
                            <a:latin typeface="Cambria Math" panose="02040503050406030204" pitchFamily="18" charset="0"/>
                          </a:rPr>
                        </m:ctrlPr>
                      </m:sSupPr>
                      <m:e>
                        <m:r>
                          <a:rPr lang="id-ID" sz="900" i="1">
                            <a:latin typeface="Cambria Math" panose="02040503050406030204" pitchFamily="18" charset="0"/>
                          </a:rPr>
                          <m:t>𝑆</m:t>
                        </m:r>
                      </m:e>
                      <m:sup>
                        <m:r>
                          <a:rPr lang="id-ID" sz="900" i="1">
                            <a:latin typeface="Cambria Math" panose="02040503050406030204" pitchFamily="18" charset="0"/>
                          </a:rPr>
                          <m:t>+</m:t>
                        </m:r>
                      </m:sup>
                    </m:sSup>
                  </m:oMath>
                </a14:m>
                <a:r>
                  <a:rPr lang="en-US" sz="900"/>
                  <a:t>, </a:t>
                </a:r>
                <a14:m>
                  <m:oMath xmlns:m="http://schemas.openxmlformats.org/officeDocument/2006/math">
                    <m:sSup>
                      <m:sSupPr>
                        <m:ctrlPr>
                          <a:rPr lang="id-ID" sz="900" i="1">
                            <a:latin typeface="Cambria Math" panose="02040503050406030204" pitchFamily="18" charset="0"/>
                          </a:rPr>
                        </m:ctrlPr>
                      </m:sSupPr>
                      <m:e>
                        <m:r>
                          <a:rPr lang="id-ID" sz="900" i="1">
                            <a:latin typeface="Cambria Math" panose="02040503050406030204" pitchFamily="18" charset="0"/>
                          </a:rPr>
                          <m:t>𝑆</m:t>
                        </m:r>
                      </m:e>
                      <m:sup>
                        <m:r>
                          <a:rPr lang="en-US" sz="900" b="0" i="1" smtClean="0">
                            <a:latin typeface="Cambria Math" panose="02040503050406030204" pitchFamily="18" charset="0"/>
                          </a:rPr>
                          <m:t>−</m:t>
                        </m:r>
                      </m:sup>
                    </m:sSup>
                    <m:r>
                      <a:rPr lang="en-US" sz="900" b="0" i="1" smtClean="0">
                        <a:latin typeface="Cambria Math" panose="02040503050406030204" pitchFamily="18" charset="0"/>
                      </a:rPr>
                      <m:t>,</m:t>
                    </m:r>
                    <m:sSup>
                      <m:sSupPr>
                        <m:ctrlPr>
                          <a:rPr lang="id-ID" sz="900" i="1">
                            <a:latin typeface="Cambria Math" panose="02040503050406030204" pitchFamily="18" charset="0"/>
                          </a:rPr>
                        </m:ctrlPr>
                      </m:sSupPr>
                      <m:e>
                        <m:r>
                          <a:rPr lang="id-ID" sz="900" i="1">
                            <a:latin typeface="Cambria Math" panose="02040503050406030204" pitchFamily="18" charset="0"/>
                          </a:rPr>
                          <m:t>𝑅</m:t>
                        </m:r>
                      </m:e>
                      <m:sup>
                        <m:r>
                          <a:rPr lang="id-ID" sz="900" i="1">
                            <a:latin typeface="Cambria Math" panose="02040503050406030204" pitchFamily="18" charset="0"/>
                          </a:rPr>
                          <m:t>+</m:t>
                        </m:r>
                      </m:sup>
                    </m:sSup>
                  </m:oMath>
                </a14:m>
                <a:r>
                  <a:rPr lang="en-US" sz="900"/>
                  <a:t>, dan </a:t>
                </a:r>
                <a14:m>
                  <m:oMath xmlns:m="http://schemas.openxmlformats.org/officeDocument/2006/math">
                    <m:sSup>
                      <m:sSupPr>
                        <m:ctrlPr>
                          <a:rPr lang="id-ID" sz="900" i="1">
                            <a:latin typeface="Cambria Math" panose="02040503050406030204" pitchFamily="18" charset="0"/>
                          </a:rPr>
                        </m:ctrlPr>
                      </m:sSupPr>
                      <m:e>
                        <m:r>
                          <a:rPr lang="id-ID" sz="900" i="1">
                            <a:latin typeface="Cambria Math" panose="02040503050406030204" pitchFamily="18" charset="0"/>
                          </a:rPr>
                          <m:t>𝑅</m:t>
                        </m:r>
                      </m:e>
                      <m:sup>
                        <m:r>
                          <a:rPr lang="id-ID" sz="900" i="1">
                            <a:latin typeface="Cambria Math" panose="02040503050406030204" pitchFamily="18" charset="0"/>
                          </a:rPr>
                          <m:t>−</m:t>
                        </m:r>
                      </m:sup>
                    </m:sSup>
                  </m:oMath>
                </a14:m>
                <a:r>
                  <a:rPr lang="en-US" sz="900"/>
                  <a:t> </a:t>
                </a:r>
                <a:endParaRPr lang="id-ID" sz="900"/>
              </a:p>
            </p:txBody>
          </p:sp>
        </mc:Choice>
        <mc:Fallback xmlns="">
          <p:sp>
            <p:nvSpPr>
              <p:cNvPr id="38" name="TextBox 37">
                <a:extLst>
                  <a:ext uri="{FF2B5EF4-FFF2-40B4-BE49-F238E27FC236}">
                    <a16:creationId xmlns:a16="http://schemas.microsoft.com/office/drawing/2014/main" id="{B991423D-4EEC-5985-FFFA-548C06A68585}"/>
                  </a:ext>
                </a:extLst>
              </p:cNvPr>
              <p:cNvSpPr txBox="1">
                <a:spLocks noRot="1" noChangeAspect="1" noMove="1" noResize="1" noEditPoints="1" noAdjustHandles="1" noChangeArrowheads="1" noChangeShapeType="1" noTextEdit="1"/>
              </p:cNvSpPr>
              <p:nvPr/>
            </p:nvSpPr>
            <p:spPr>
              <a:xfrm>
                <a:off x="1847207" y="2102793"/>
                <a:ext cx="2760234" cy="230832"/>
              </a:xfrm>
              <a:prstGeom prst="rect">
                <a:avLst/>
              </a:prstGeom>
              <a:blipFill>
                <a:blip r:embed="rId8"/>
                <a:stretch>
                  <a:fillRect b="-10526"/>
                </a:stretch>
              </a:blipFill>
            </p:spPr>
            <p:txBody>
              <a:bodyPr/>
              <a:lstStyle/>
              <a:p>
                <a:r>
                  <a:rPr lang="id-ID">
                    <a:noFill/>
                  </a:rPr>
                  <a:t> </a:t>
                </a:r>
              </a:p>
            </p:txBody>
          </p:sp>
        </mc:Fallback>
      </mc:AlternateContent>
      <p:sp>
        <p:nvSpPr>
          <p:cNvPr id="40" name="TextBox 39">
            <a:extLst>
              <a:ext uri="{FF2B5EF4-FFF2-40B4-BE49-F238E27FC236}">
                <a16:creationId xmlns:a16="http://schemas.microsoft.com/office/drawing/2014/main" id="{5AE4588F-7172-37DE-CEF0-EFB4884CF7D2}"/>
              </a:ext>
            </a:extLst>
          </p:cNvPr>
          <p:cNvSpPr txBox="1"/>
          <p:nvPr/>
        </p:nvSpPr>
        <p:spPr>
          <a:xfrm>
            <a:off x="6264638" y="1103948"/>
            <a:ext cx="3634363" cy="369332"/>
          </a:xfrm>
          <a:prstGeom prst="rect">
            <a:avLst/>
          </a:prstGeom>
          <a:noFill/>
        </p:spPr>
        <p:txBody>
          <a:bodyPr wrap="square">
            <a:spAutoFit/>
          </a:bodyPr>
          <a:lstStyle/>
          <a:p>
            <a:pPr marL="171450" indent="-457200">
              <a:spcAft>
                <a:spcPts val="800"/>
              </a:spcAft>
              <a:buFont typeface="+mj-lt"/>
              <a:buAutoNum type="arabicPeriod" startAt="7"/>
            </a:pPr>
            <a:r>
              <a:rPr lang="en-US" sz="1800">
                <a:latin typeface="Rubik Medium" pitchFamily="2" charset="-79"/>
                <a:cs typeface="Rubik Medium" pitchFamily="2" charset="-79"/>
              </a:rPr>
              <a:t>Perangkingan Alternatif</a:t>
            </a:r>
          </a:p>
        </p:txBody>
      </p:sp>
      <p:graphicFrame>
        <p:nvGraphicFramePr>
          <p:cNvPr id="41" name="Table 40">
            <a:extLst>
              <a:ext uri="{FF2B5EF4-FFF2-40B4-BE49-F238E27FC236}">
                <a16:creationId xmlns:a16="http://schemas.microsoft.com/office/drawing/2014/main" id="{5AF9B31B-844C-76CF-F985-EDCD2CECC612}"/>
              </a:ext>
            </a:extLst>
          </p:cNvPr>
          <p:cNvGraphicFramePr>
            <a:graphicFrameLocks noGrp="1"/>
          </p:cNvGraphicFramePr>
          <p:nvPr>
            <p:extLst>
              <p:ext uri="{D42A27DB-BD31-4B8C-83A1-F6EECF244321}">
                <p14:modId xmlns:p14="http://schemas.microsoft.com/office/powerpoint/2010/main" val="242299718"/>
              </p:ext>
            </p:extLst>
          </p:nvPr>
        </p:nvGraphicFramePr>
        <p:xfrm>
          <a:off x="6806878" y="2677965"/>
          <a:ext cx="4576177" cy="2364102"/>
        </p:xfrm>
        <a:graphic>
          <a:graphicData uri="http://schemas.openxmlformats.org/drawingml/2006/table">
            <a:tbl>
              <a:tblPr firstRow="1" firstCol="1" bandRow="1">
                <a:tableStyleId>{5C22544A-7EE6-4342-B048-85BDC9FD1C3A}</a:tableStyleId>
              </a:tblPr>
              <a:tblGrid>
                <a:gridCol w="700824">
                  <a:extLst>
                    <a:ext uri="{9D8B030D-6E8A-4147-A177-3AD203B41FA5}">
                      <a16:colId xmlns:a16="http://schemas.microsoft.com/office/drawing/2014/main" val="1981404074"/>
                    </a:ext>
                  </a:extLst>
                </a:gridCol>
                <a:gridCol w="924302">
                  <a:extLst>
                    <a:ext uri="{9D8B030D-6E8A-4147-A177-3AD203B41FA5}">
                      <a16:colId xmlns:a16="http://schemas.microsoft.com/office/drawing/2014/main" val="1194848841"/>
                    </a:ext>
                  </a:extLst>
                </a:gridCol>
                <a:gridCol w="1781766">
                  <a:extLst>
                    <a:ext uri="{9D8B030D-6E8A-4147-A177-3AD203B41FA5}">
                      <a16:colId xmlns:a16="http://schemas.microsoft.com/office/drawing/2014/main" val="2768725042"/>
                    </a:ext>
                  </a:extLst>
                </a:gridCol>
                <a:gridCol w="1169285">
                  <a:extLst>
                    <a:ext uri="{9D8B030D-6E8A-4147-A177-3AD203B41FA5}">
                      <a16:colId xmlns:a16="http://schemas.microsoft.com/office/drawing/2014/main" val="2553798468"/>
                    </a:ext>
                  </a:extLst>
                </a:gridCol>
              </a:tblGrid>
              <a:tr h="262678">
                <a:tc>
                  <a:txBody>
                    <a:bodyPr/>
                    <a:lstStyle/>
                    <a:p>
                      <a:pPr marL="0" algn="ctr" defTabSz="914400" rtl="0" eaLnBrk="1" latinLnBrk="0" hangingPunct="1">
                        <a:lnSpc>
                          <a:spcPct val="100000"/>
                        </a:lnSpc>
                        <a:spcAft>
                          <a:spcPts val="0"/>
                        </a:spcAft>
                      </a:pPr>
                      <a:r>
                        <a:rPr lang="en-US" sz="1100" b="0" kern="100">
                          <a:solidFill>
                            <a:schemeClr val="tx1"/>
                          </a:solidFill>
                          <a:effectLst/>
                          <a:latin typeface="Rubik Medium" pitchFamily="2" charset="-79"/>
                          <a:ea typeface="SimSun" panose="02010600030101010101" pitchFamily="2" charset="-122"/>
                          <a:cs typeface="Rubik Medium" pitchFamily="2" charset="-79"/>
                        </a:rPr>
                        <a:t>RANK</a:t>
                      </a:r>
                      <a:endParaRPr lang="id-ID" sz="1100" b="0" kern="100">
                        <a:solidFill>
                          <a:schemeClr val="tx1"/>
                        </a:solidFill>
                        <a:effectLst/>
                        <a:latin typeface="Rubik Medium" pitchFamily="2" charset="-79"/>
                        <a:ea typeface="SimSun" panose="02010600030101010101" pitchFamily="2" charset="-122"/>
                        <a:cs typeface="Rubik Medium" pitchFamily="2" charset="-79"/>
                      </a:endParaRP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100" b="0" kern="100">
                          <a:solidFill>
                            <a:schemeClr val="tx1"/>
                          </a:solidFill>
                          <a:effectLst/>
                          <a:latin typeface="Rubik Medium" pitchFamily="2" charset="-79"/>
                          <a:ea typeface="SimSun" panose="02010600030101010101" pitchFamily="2" charset="-122"/>
                          <a:cs typeface="Rubik Medium" pitchFamily="2" charset="-79"/>
                        </a:rPr>
                        <a:t>Kode</a:t>
                      </a: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100" b="0" kern="100">
                          <a:solidFill>
                            <a:schemeClr val="tx1"/>
                          </a:solidFill>
                          <a:effectLst/>
                          <a:latin typeface="Rubik Medium" pitchFamily="2" charset="-79"/>
                          <a:ea typeface="SimSun" panose="02010600030101010101" pitchFamily="2" charset="-122"/>
                          <a:cs typeface="Rubik Medium" pitchFamily="2" charset="-79"/>
                        </a:rPr>
                        <a:t>Nama</a:t>
                      </a:r>
                      <a:r>
                        <a:rPr lang="en-US" sz="1100" b="0" kern="100">
                          <a:solidFill>
                            <a:schemeClr val="tx1"/>
                          </a:solidFill>
                          <a:effectLst/>
                          <a:latin typeface="Rubik Medium" pitchFamily="2" charset="-79"/>
                          <a:ea typeface="SimSun" panose="02010600030101010101" pitchFamily="2" charset="-122"/>
                          <a:cs typeface="Rubik Medium" pitchFamily="2" charset="-79"/>
                        </a:rPr>
                        <a:t> </a:t>
                      </a:r>
                      <a:r>
                        <a:rPr lang="id-ID" sz="1100" b="0" kern="100">
                          <a:solidFill>
                            <a:schemeClr val="tx1"/>
                          </a:solidFill>
                          <a:effectLst/>
                          <a:latin typeface="Rubik Medium" pitchFamily="2" charset="-79"/>
                          <a:ea typeface="SimSun" panose="02010600030101010101" pitchFamily="2" charset="-122"/>
                          <a:cs typeface="Rubik Medium" pitchFamily="2" charset="-79"/>
                        </a:rPr>
                        <a:t>Alternatif</a:t>
                      </a: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100" b="0" kern="100">
                          <a:solidFill>
                            <a:schemeClr val="tx1"/>
                          </a:solidFill>
                          <a:effectLst/>
                          <a:latin typeface="Rubik Medium" pitchFamily="2" charset="-79"/>
                          <a:ea typeface="SimSun" panose="02010600030101010101" pitchFamily="2" charset="-122"/>
                          <a:cs typeface="Rubik Medium" pitchFamily="2" charset="-79"/>
                        </a:rPr>
                        <a:t>Q</a:t>
                      </a:r>
                      <a:r>
                        <a:rPr lang="en-US" sz="1100" b="0" kern="100" baseline="-25000">
                          <a:solidFill>
                            <a:schemeClr val="tx1"/>
                          </a:solidFill>
                          <a:effectLst/>
                          <a:latin typeface="Rubik Medium" pitchFamily="2" charset="-79"/>
                          <a:ea typeface="SimSun" panose="02010600030101010101" pitchFamily="2" charset="-122"/>
                          <a:cs typeface="Rubik Medium" pitchFamily="2" charset="-79"/>
                        </a:rPr>
                        <a:t>i</a:t>
                      </a:r>
                      <a:r>
                        <a:rPr lang="en-US" sz="1100" b="0" kern="100">
                          <a:solidFill>
                            <a:schemeClr val="tx1"/>
                          </a:solidFill>
                          <a:effectLst/>
                          <a:latin typeface="Rubik Medium" pitchFamily="2" charset="-79"/>
                          <a:ea typeface="SimSun" panose="02010600030101010101" pitchFamily="2" charset="-122"/>
                          <a:cs typeface="Rubik Medium" pitchFamily="2" charset="-79"/>
                        </a:rPr>
                        <a:t> (v=0.5)</a:t>
                      </a:r>
                      <a:endParaRPr lang="id-ID" sz="1100" b="0" kern="100">
                        <a:solidFill>
                          <a:schemeClr val="tx1"/>
                        </a:solidFill>
                        <a:effectLst/>
                        <a:latin typeface="Rubik Medium" pitchFamily="2" charset="-79"/>
                        <a:ea typeface="SimSun" panose="02010600030101010101" pitchFamily="2" charset="-122"/>
                        <a:cs typeface="Rubik Medium" pitchFamily="2" charset="-79"/>
                      </a:endParaRP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28129555"/>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049229957"/>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7457123"/>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2195463"/>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6915188"/>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8242208"/>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769923578"/>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67085098"/>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7224955"/>
                  </a:ext>
                </a:extLst>
              </a:tr>
            </a:tbl>
          </a:graphicData>
        </a:graphic>
      </p:graphicFrame>
      <p:sp>
        <p:nvSpPr>
          <p:cNvPr id="42" name="TextBox 41">
            <a:extLst>
              <a:ext uri="{FF2B5EF4-FFF2-40B4-BE49-F238E27FC236}">
                <a16:creationId xmlns:a16="http://schemas.microsoft.com/office/drawing/2014/main" id="{331CB4C9-7381-5BB0-6825-6C7E6ECEB007}"/>
              </a:ext>
            </a:extLst>
          </p:cNvPr>
          <p:cNvSpPr txBox="1"/>
          <p:nvPr/>
        </p:nvSpPr>
        <p:spPr>
          <a:xfrm>
            <a:off x="6764762" y="2414623"/>
            <a:ext cx="3874291" cy="246221"/>
          </a:xfrm>
          <a:prstGeom prst="rect">
            <a:avLst/>
          </a:prstGeom>
        </p:spPr>
        <p:txBody>
          <a:bodyPr wrap="square">
            <a:spAutoFit/>
          </a:bodyPr>
          <a:lstStyle/>
          <a:p>
            <a:r>
              <a:rPr lang="en-US" sz="1000">
                <a:latin typeface="Rubik" pitchFamily="2" charset="-79"/>
                <a:cs typeface="Rubik" pitchFamily="2" charset="-79"/>
              </a:rPr>
              <a:t>Tabel 10: Hasil perangkingan alternatif</a:t>
            </a:r>
            <a:endParaRPr lang="id-ID" sz="1000">
              <a:latin typeface="Rubik" pitchFamily="2" charset="-79"/>
              <a:cs typeface="Rubik" pitchFamily="2" charset="-79"/>
            </a:endParaRPr>
          </a:p>
        </p:txBody>
      </p:sp>
      <p:grpSp>
        <p:nvGrpSpPr>
          <p:cNvPr id="46" name="Group 45">
            <a:extLst>
              <a:ext uri="{FF2B5EF4-FFF2-40B4-BE49-F238E27FC236}">
                <a16:creationId xmlns:a16="http://schemas.microsoft.com/office/drawing/2014/main" id="{AE995196-3C86-C769-CD9D-92CD85375B18}"/>
              </a:ext>
            </a:extLst>
          </p:cNvPr>
          <p:cNvGrpSpPr/>
          <p:nvPr/>
        </p:nvGrpSpPr>
        <p:grpSpPr>
          <a:xfrm>
            <a:off x="5764194" y="1089024"/>
            <a:ext cx="355600" cy="5364163"/>
            <a:chOff x="5517594" y="1438275"/>
            <a:chExt cx="355600" cy="3524794"/>
          </a:xfrm>
        </p:grpSpPr>
        <p:cxnSp>
          <p:nvCxnSpPr>
            <p:cNvPr id="44" name="Straight Connector 43">
              <a:extLst>
                <a:ext uri="{FF2B5EF4-FFF2-40B4-BE49-F238E27FC236}">
                  <a16:creationId xmlns:a16="http://schemas.microsoft.com/office/drawing/2014/main" id="{5A886A8B-3A80-D717-57B8-E9470597C845}"/>
                </a:ext>
              </a:extLst>
            </p:cNvPr>
            <p:cNvCxnSpPr>
              <a:cxnSpLocks/>
            </p:cNvCxnSpPr>
            <p:nvPr/>
          </p:nvCxnSpPr>
          <p:spPr>
            <a:xfrm flipV="1">
              <a:off x="5695394" y="1438275"/>
              <a:ext cx="0" cy="351790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45" name="Straight Connector 44">
              <a:extLst>
                <a:ext uri="{FF2B5EF4-FFF2-40B4-BE49-F238E27FC236}">
                  <a16:creationId xmlns:a16="http://schemas.microsoft.com/office/drawing/2014/main" id="{31B66DE9-ACD7-0642-2C7E-1E0FFA93CDE6}"/>
                </a:ext>
              </a:extLst>
            </p:cNvPr>
            <p:cNvCxnSpPr>
              <a:cxnSpLocks/>
            </p:cNvCxnSpPr>
            <p:nvPr/>
          </p:nvCxnSpPr>
          <p:spPr>
            <a:xfrm>
              <a:off x="5517594" y="4963069"/>
              <a:ext cx="355600"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p:sp>
        <p:nvSpPr>
          <p:cNvPr id="3" name="Slide Number Placeholder 2">
            <a:extLst>
              <a:ext uri="{FF2B5EF4-FFF2-40B4-BE49-F238E27FC236}">
                <a16:creationId xmlns:a16="http://schemas.microsoft.com/office/drawing/2014/main" id="{A66E3DC9-6FCC-96A1-FC65-3CC1AF1EF68A}"/>
              </a:ext>
            </a:extLst>
          </p:cNvPr>
          <p:cNvSpPr>
            <a:spLocks noGrp="1"/>
          </p:cNvSpPr>
          <p:nvPr>
            <p:ph type="sldNum" sz="quarter" idx="4"/>
          </p:nvPr>
        </p:nvSpPr>
        <p:spPr/>
        <p:txBody>
          <a:bodyPr/>
          <a:lstStyle/>
          <a:p>
            <a:fld id="{48F63A3B-78C7-47BE-AE5E-E10140E04643}" type="slidenum">
              <a:rPr lang="en-US" smtClean="0">
                <a:solidFill>
                  <a:srgbClr val="7030A0"/>
                </a:solidFill>
              </a:rPr>
              <a:pPr/>
              <a:t>28</a:t>
            </a:fld>
            <a:r>
              <a:rPr lang="en-US">
                <a:solidFill>
                  <a:schemeClr val="bg2">
                    <a:lumMod val="90000"/>
                  </a:schemeClr>
                </a:solidFill>
              </a:rPr>
              <a:t>/36</a:t>
            </a:r>
          </a:p>
        </p:txBody>
      </p:sp>
    </p:spTree>
    <p:extLst>
      <p:ext uri="{BB962C8B-B14F-4D97-AF65-F5344CB8AC3E}">
        <p14:creationId xmlns:p14="http://schemas.microsoft.com/office/powerpoint/2010/main" val="1650954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57250" y="990623"/>
            <a:ext cx="9467850" cy="369332"/>
          </a:xfrm>
          <a:prstGeom prst="rect">
            <a:avLst/>
          </a:prstGeom>
          <a:noFill/>
        </p:spPr>
        <p:txBody>
          <a:bodyPr wrap="square">
            <a:spAutoFit/>
          </a:bodyPr>
          <a:lstStyle/>
          <a:p>
            <a:pPr marL="171450" indent="-457200">
              <a:spcAft>
                <a:spcPts val="800"/>
              </a:spcAft>
              <a:buFont typeface="+mj-lt"/>
              <a:buAutoNum type="arabicPeriod" startAt="8"/>
            </a:pPr>
            <a:r>
              <a:rPr lang="en-US" sz="1800">
                <a:latin typeface="Rubik Medium" pitchFamily="2" charset="-79"/>
                <a:cs typeface="Rubik Medium" pitchFamily="2" charset="-79"/>
              </a:rPr>
              <a:t>Mengajukan Solusi Kompromi</a:t>
            </a:r>
          </a:p>
        </p:txBody>
      </p:sp>
      <p:grpSp>
        <p:nvGrpSpPr>
          <p:cNvPr id="5" name="Group 4">
            <a:extLst>
              <a:ext uri="{FF2B5EF4-FFF2-40B4-BE49-F238E27FC236}">
                <a16:creationId xmlns:a16="http://schemas.microsoft.com/office/drawing/2014/main" id="{E14B2ACD-3B99-6BB6-58BF-24D99C6B7A7F}"/>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48138F91-3478-3914-BBE9-0A38D672C984}"/>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0CDBB9DB-9821-49E7-A7B9-8F3544BC8822}"/>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(6)</a:t>
              </a:r>
              <a:endParaRPr lang="id-ID" sz="1400">
                <a:solidFill>
                  <a:schemeClr val="accent1"/>
                </a:solidFill>
                <a:latin typeface="Rubik Medium" pitchFamily="2" charset="-79"/>
                <a:cs typeface="Rubik Medium" pitchFamily="2" charset="-79"/>
              </a:endParaRPr>
            </a:p>
          </p:txBody>
        </p:sp>
      </p:grpSp>
      <p:graphicFrame>
        <p:nvGraphicFramePr>
          <p:cNvPr id="11" name="Table 10">
            <a:extLst>
              <a:ext uri="{FF2B5EF4-FFF2-40B4-BE49-F238E27FC236}">
                <a16:creationId xmlns:a16="http://schemas.microsoft.com/office/drawing/2014/main" id="{CF3D7D9F-8E7F-C734-579D-E53FC2B41C66}"/>
              </a:ext>
            </a:extLst>
          </p:cNvPr>
          <p:cNvGraphicFramePr>
            <a:graphicFrameLocks noGrp="1"/>
          </p:cNvGraphicFramePr>
          <p:nvPr>
            <p:extLst>
              <p:ext uri="{D42A27DB-BD31-4B8C-83A1-F6EECF244321}">
                <p14:modId xmlns:p14="http://schemas.microsoft.com/office/powerpoint/2010/main" val="2207107371"/>
              </p:ext>
            </p:extLst>
          </p:nvPr>
        </p:nvGraphicFramePr>
        <p:xfrm>
          <a:off x="5995838" y="2075105"/>
          <a:ext cx="5477696" cy="2223890"/>
        </p:xfrm>
        <a:graphic>
          <a:graphicData uri="http://schemas.openxmlformats.org/drawingml/2006/table">
            <a:tbl>
              <a:tblPr firstRow="1" firstCol="1" bandRow="1">
                <a:tableStyleId>{5C22544A-7EE6-4342-B048-85BDC9FD1C3A}</a:tableStyleId>
              </a:tblPr>
              <a:tblGrid>
                <a:gridCol w="782528">
                  <a:extLst>
                    <a:ext uri="{9D8B030D-6E8A-4147-A177-3AD203B41FA5}">
                      <a16:colId xmlns:a16="http://schemas.microsoft.com/office/drawing/2014/main" val="1194848841"/>
                    </a:ext>
                  </a:extLst>
                </a:gridCol>
                <a:gridCol w="782528">
                  <a:extLst>
                    <a:ext uri="{9D8B030D-6E8A-4147-A177-3AD203B41FA5}">
                      <a16:colId xmlns:a16="http://schemas.microsoft.com/office/drawing/2014/main" val="2768725042"/>
                    </a:ext>
                  </a:extLst>
                </a:gridCol>
                <a:gridCol w="782528">
                  <a:extLst>
                    <a:ext uri="{9D8B030D-6E8A-4147-A177-3AD203B41FA5}">
                      <a16:colId xmlns:a16="http://schemas.microsoft.com/office/drawing/2014/main" val="2553798468"/>
                    </a:ext>
                  </a:extLst>
                </a:gridCol>
                <a:gridCol w="782528">
                  <a:extLst>
                    <a:ext uri="{9D8B030D-6E8A-4147-A177-3AD203B41FA5}">
                      <a16:colId xmlns:a16="http://schemas.microsoft.com/office/drawing/2014/main" val="2814544208"/>
                    </a:ext>
                  </a:extLst>
                </a:gridCol>
                <a:gridCol w="782528">
                  <a:extLst>
                    <a:ext uri="{9D8B030D-6E8A-4147-A177-3AD203B41FA5}">
                      <a16:colId xmlns:a16="http://schemas.microsoft.com/office/drawing/2014/main" val="1905193710"/>
                    </a:ext>
                  </a:extLst>
                </a:gridCol>
                <a:gridCol w="782528">
                  <a:extLst>
                    <a:ext uri="{9D8B030D-6E8A-4147-A177-3AD203B41FA5}">
                      <a16:colId xmlns:a16="http://schemas.microsoft.com/office/drawing/2014/main" val="1249400994"/>
                    </a:ext>
                  </a:extLst>
                </a:gridCol>
                <a:gridCol w="782528">
                  <a:extLst>
                    <a:ext uri="{9D8B030D-6E8A-4147-A177-3AD203B41FA5}">
                      <a16:colId xmlns:a16="http://schemas.microsoft.com/office/drawing/2014/main" val="4197435544"/>
                    </a:ext>
                  </a:extLst>
                </a:gridCol>
              </a:tblGrid>
              <a:tr h="222389">
                <a:tc rowSpan="2">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RANK</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(V=0,45)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(V=0,55)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528129555"/>
                  </a:ext>
                </a:extLst>
              </a:tr>
              <a:tr h="222389">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49229957"/>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algn="ctr" fontAlgn="ctr"/>
                      <a:r>
                        <a:rPr lang="id-ID" sz="1100" b="0" i="0" u="none" strike="noStrike">
                          <a:solidFill>
                            <a:srgbClr val="000000"/>
                          </a:solidFill>
                          <a:effectLst/>
                          <a:latin typeface="Calibri" panose="020F0502020204030204" pitchFamily="34" charset="0"/>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algn="ctr" fontAlgn="ctr"/>
                      <a:r>
                        <a:rPr lang="id-ID"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extLst>
                  <a:ext uri="{0D108BD9-81ED-4DB2-BD59-A6C34878D82A}">
                    <a16:rowId xmlns:a16="http://schemas.microsoft.com/office/drawing/2014/main" val="96745712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0,4214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0,4694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219546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0,4375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0,4891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07691518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0,4864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0,5489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50824220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0,5689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0,6409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76992357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0,6451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0,7066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6708509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0,7352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37224955"/>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0,9729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0,9669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45230354"/>
                  </a:ext>
                </a:extLst>
              </a:tr>
            </a:tbl>
          </a:graphicData>
        </a:graphic>
      </p:graphicFrame>
      <p:sp>
        <p:nvSpPr>
          <p:cNvPr id="14" name="TextBox 13">
            <a:extLst>
              <a:ext uri="{FF2B5EF4-FFF2-40B4-BE49-F238E27FC236}">
                <a16:creationId xmlns:a16="http://schemas.microsoft.com/office/drawing/2014/main" id="{98C5AB56-1F9F-FCB2-642E-19130E954FD7}"/>
              </a:ext>
            </a:extLst>
          </p:cNvPr>
          <p:cNvSpPr txBox="1"/>
          <p:nvPr/>
        </p:nvSpPr>
        <p:spPr>
          <a:xfrm>
            <a:off x="5895369" y="1820103"/>
            <a:ext cx="4868414" cy="369332"/>
          </a:xfrm>
          <a:prstGeom prst="rect">
            <a:avLst/>
          </a:prstGeom>
        </p:spPr>
        <p:txBody>
          <a:bodyPr wrap="square">
            <a:spAutoFit/>
          </a:bodyPr>
          <a:lstStyle/>
          <a:p>
            <a:r>
              <a:rPr lang="en-US" sz="900">
                <a:latin typeface="Rubik" pitchFamily="2" charset="-79"/>
                <a:cs typeface="Rubik" pitchFamily="2" charset="-79"/>
              </a:rPr>
              <a:t>Tabel 11: Hasil pengujian kondisi 2: </a:t>
            </a:r>
            <a:r>
              <a:rPr lang="en-US" sz="900" i="1">
                <a:latin typeface="Rubik" pitchFamily="2" charset="-79"/>
                <a:cs typeface="Rubik" pitchFamily="2" charset="-79"/>
              </a:rPr>
              <a:t>Acceptable stability in decision making</a:t>
            </a:r>
          </a:p>
          <a:p>
            <a:r>
              <a:rPr lang="en-US" sz="900">
                <a:latin typeface="Rubik" pitchFamily="2" charset="-79"/>
                <a:cs typeface="Rubik" pitchFamily="2" charset="-79"/>
              </a:rPr>
              <a:t>  </a:t>
            </a:r>
            <a:endParaRPr lang="id-ID" sz="900">
              <a:latin typeface="Rubik" pitchFamily="2" charset="-79"/>
              <a:cs typeface="Rubik" pitchFamily="2" charset="-79"/>
            </a:endParaRPr>
          </a:p>
        </p:txBody>
      </p:sp>
      <p:sp>
        <p:nvSpPr>
          <p:cNvPr id="3" name="TextBox 2">
            <a:extLst>
              <a:ext uri="{FF2B5EF4-FFF2-40B4-BE49-F238E27FC236}">
                <a16:creationId xmlns:a16="http://schemas.microsoft.com/office/drawing/2014/main" id="{43F31767-73AA-D50E-BBC9-8E97868BD4B0}"/>
              </a:ext>
            </a:extLst>
          </p:cNvPr>
          <p:cNvSpPr txBox="1"/>
          <p:nvPr/>
        </p:nvSpPr>
        <p:spPr>
          <a:xfrm>
            <a:off x="5617019" y="1436927"/>
            <a:ext cx="6113416"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2: </a:t>
            </a:r>
            <a:r>
              <a:rPr lang="en-US" sz="1200" i="1">
                <a:latin typeface="Rubik Medium" pitchFamily="2" charset="-79"/>
                <a:cs typeface="Rubik Medium" pitchFamily="2" charset="-79"/>
              </a:rPr>
              <a:t>Acceptable Stability in Decision Making</a:t>
            </a:r>
            <a:endParaRPr lang="id-ID" sz="1200" i="1">
              <a:latin typeface="Rubik Medium" pitchFamily="2" charset="-79"/>
              <a:cs typeface="Rubik Medium" pitchFamily="2" charset="-79"/>
            </a:endParaRPr>
          </a:p>
        </p:txBody>
      </p:sp>
      <p:sp>
        <p:nvSpPr>
          <p:cNvPr id="15" name="TextBox 14">
            <a:extLst>
              <a:ext uri="{FF2B5EF4-FFF2-40B4-BE49-F238E27FC236}">
                <a16:creationId xmlns:a16="http://schemas.microsoft.com/office/drawing/2014/main" id="{A84032B7-A8B4-81AA-7F4F-D9472D7EF47E}"/>
              </a:ext>
            </a:extLst>
          </p:cNvPr>
          <p:cNvSpPr txBox="1"/>
          <p:nvPr/>
        </p:nvSpPr>
        <p:spPr>
          <a:xfrm>
            <a:off x="657500" y="1436927"/>
            <a:ext cx="5194660"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1: </a:t>
            </a:r>
            <a:r>
              <a:rPr lang="en-US" sz="1200" i="1">
                <a:latin typeface="Rubik Medium" pitchFamily="2" charset="-79"/>
                <a:cs typeface="Rubik Medium" pitchFamily="2" charset="-79"/>
              </a:rPr>
              <a:t>Acceptable Advantage</a:t>
            </a:r>
            <a:endParaRPr lang="id-ID" sz="1200" i="1">
              <a:latin typeface="Rubik Medium" pitchFamily="2" charset="-79"/>
              <a:cs typeface="Rubik Medium" pitchFamily="2" charset="-79"/>
            </a:endParaRPr>
          </a:p>
        </p:txBody>
      </p:sp>
      <p:grpSp>
        <p:nvGrpSpPr>
          <p:cNvPr id="35" name="Group 34">
            <a:extLst>
              <a:ext uri="{FF2B5EF4-FFF2-40B4-BE49-F238E27FC236}">
                <a16:creationId xmlns:a16="http://schemas.microsoft.com/office/drawing/2014/main" id="{2DC5D9EA-6B06-5814-0B7B-81A2536D5444}"/>
              </a:ext>
            </a:extLst>
          </p:cNvPr>
          <p:cNvGrpSpPr/>
          <p:nvPr/>
        </p:nvGrpSpPr>
        <p:grpSpPr>
          <a:xfrm>
            <a:off x="5363770" y="1438274"/>
            <a:ext cx="355600" cy="3762375"/>
            <a:chOff x="5517594" y="1438275"/>
            <a:chExt cx="355600" cy="3524794"/>
          </a:xfrm>
        </p:grpSpPr>
        <p:cxnSp>
          <p:nvCxnSpPr>
            <p:cNvPr id="2" name="Straight Connector 1">
              <a:extLst>
                <a:ext uri="{FF2B5EF4-FFF2-40B4-BE49-F238E27FC236}">
                  <a16:creationId xmlns:a16="http://schemas.microsoft.com/office/drawing/2014/main" id="{060FC262-4510-FBA9-4983-67A5C60BF1F8}"/>
                </a:ext>
              </a:extLst>
            </p:cNvPr>
            <p:cNvCxnSpPr>
              <a:cxnSpLocks/>
            </p:cNvCxnSpPr>
            <p:nvPr/>
          </p:nvCxnSpPr>
          <p:spPr>
            <a:xfrm flipV="1">
              <a:off x="5695394" y="1438275"/>
              <a:ext cx="0" cy="351790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20" name="Straight Connector 19">
              <a:extLst>
                <a:ext uri="{FF2B5EF4-FFF2-40B4-BE49-F238E27FC236}">
                  <a16:creationId xmlns:a16="http://schemas.microsoft.com/office/drawing/2014/main" id="{60334420-F06D-7A4F-DC7A-8AB849A55932}"/>
                </a:ext>
              </a:extLst>
            </p:cNvPr>
            <p:cNvCxnSpPr>
              <a:cxnSpLocks/>
            </p:cNvCxnSpPr>
            <p:nvPr/>
          </p:nvCxnSpPr>
          <p:spPr>
            <a:xfrm>
              <a:off x="5517594" y="4963069"/>
              <a:ext cx="355600"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p:sp>
        <p:nvSpPr>
          <p:cNvPr id="27" name="TextBox 26">
            <a:extLst>
              <a:ext uri="{FF2B5EF4-FFF2-40B4-BE49-F238E27FC236}">
                <a16:creationId xmlns:a16="http://schemas.microsoft.com/office/drawing/2014/main" id="{2D1E79CE-6703-BBC7-1970-9919266590BB}"/>
              </a:ext>
            </a:extLst>
          </p:cNvPr>
          <p:cNvSpPr txBox="1"/>
          <p:nvPr/>
        </p:nvSpPr>
        <p:spPr>
          <a:xfrm>
            <a:off x="5619194" y="4541616"/>
            <a:ext cx="5979247" cy="430887"/>
          </a:xfrm>
          <a:prstGeom prst="rect">
            <a:avLst/>
          </a:prstGeom>
          <a:noFill/>
        </p:spPr>
        <p:txBody>
          <a:bodyPr wrap="square" rtlCol="0">
            <a:spAutoFit/>
          </a:bodyPr>
          <a:lstStyle/>
          <a:p>
            <a:pPr marL="266700" algn="just">
              <a:spcAft>
                <a:spcPts val="800"/>
              </a:spcAft>
            </a:pPr>
            <a:r>
              <a:rPr lang="en-US" sz="1100">
                <a:latin typeface="Rubik" pitchFamily="2" charset="-79"/>
                <a:cs typeface="Rubik" pitchFamily="2" charset="-79"/>
              </a:rPr>
              <a:t>Alternatif A02 konsisten berada di peringkat pertama, sehingga dapat disimpulkan bahwa kondisi </a:t>
            </a:r>
            <a:r>
              <a:rPr lang="en-US" sz="1100" i="1">
                <a:latin typeface="Rubik" pitchFamily="2" charset="-79"/>
                <a:cs typeface="Rubik" pitchFamily="2" charset="-79"/>
              </a:rPr>
              <a:t>acceptable stability in decision making </a:t>
            </a:r>
            <a:r>
              <a:rPr lang="en-US" sz="1100" b="1">
                <a:latin typeface="Rubik" pitchFamily="2" charset="-79"/>
                <a:cs typeface="Rubik" pitchFamily="2" charset="-79"/>
              </a:rPr>
              <a:t>terpenuhi</a:t>
            </a:r>
            <a:r>
              <a:rPr lang="en-US" sz="1100">
                <a:latin typeface="Rubik" pitchFamily="2" charset="-79"/>
                <a:cs typeface="Rubik" pitchFamily="2" charset="-79"/>
              </a:rPr>
              <a:t>.</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4251344-7E82-BCF2-A0D8-F1C85D402DFF}"/>
                  </a:ext>
                </a:extLst>
              </p:cNvPr>
              <p:cNvSpPr txBox="1"/>
              <p:nvPr/>
            </p:nvSpPr>
            <p:spPr>
              <a:xfrm>
                <a:off x="947738" y="2020069"/>
                <a:ext cx="4741862" cy="829458"/>
              </a:xfrm>
              <a:prstGeom prst="rect">
                <a:avLst/>
              </a:prstGeom>
              <a:noFill/>
            </p:spPr>
            <p:txBody>
              <a:bodyPr wrap="square">
                <a:spAutoFit/>
              </a:bodyPr>
              <a:lstStyle/>
              <a:p>
                <a:pPr marL="180340" indent="-180340">
                  <a:spcAft>
                    <a:spcPts val="1000"/>
                  </a:spcAft>
                </a:pPr>
                <a14:m>
                  <m:oMathPara xmlns:m="http://schemas.openxmlformats.org/officeDocument/2006/math">
                    <m:oMathParaPr>
                      <m:jc m:val="centerGroup"/>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2</m:t>
                              </m:r>
                            </m:sub>
                          </m:sSub>
                          <m:r>
                            <a:rPr lang="id-ID" sz="1050" kern="100">
                              <a:latin typeface="Cambria Math" panose="02040503050406030204" pitchFamily="18" charset="0"/>
                              <a:ea typeface="SimSun" panose="02010600030101010101" pitchFamily="2" charset="-122"/>
                              <a:cs typeface="Rubik Medium" pitchFamily="2" charset="-79"/>
                            </a:rPr>
                            <m:t>)</m:t>
                          </m:r>
                        </m:sub>
                      </m:s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1</m:t>
                                  </m:r>
                                </m:sub>
                              </m:sSub>
                            </m:e>
                          </m:d>
                        </m:sub>
                      </m:sSub>
                      <m:r>
                        <a:rPr lang="id-ID" sz="1050" kern="100">
                          <a:latin typeface="Cambria Math" panose="02040503050406030204" pitchFamily="18" charset="0"/>
                          <a:ea typeface="SimSun" panose="02010600030101010101" pitchFamily="2" charset="-122"/>
                          <a:cs typeface="Rubik Medium" pitchFamily="2" charset="-79"/>
                        </a:rPr>
                        <m:t> ≥</m:t>
                      </m:r>
                      <m:r>
                        <a:rPr lang="id-ID" sz="1050" kern="100">
                          <a:latin typeface="Cambria Math" panose="02040503050406030204" pitchFamily="18" charset="0"/>
                          <a:ea typeface="SimSun" panose="02010600030101010101" pitchFamily="2" charset="-122"/>
                          <a:cs typeface="Rubik Medium" pitchFamily="2" charset="-79"/>
                        </a:rPr>
                        <m:t>𝐷𝑄</m:t>
                      </m:r>
                    </m:oMath>
                  </m:oMathPara>
                </a14:m>
                <a:endParaRPr lang="id-ID" sz="1050" kern="100">
                  <a:latin typeface="Rubik Medium" pitchFamily="2" charset="-79"/>
                  <a:ea typeface="SimSun" panose="02010600030101010101" pitchFamily="2" charset="-122"/>
                  <a:cs typeface="Rubik Medium" pitchFamily="2" charset="-79"/>
                </a:endParaRPr>
              </a:p>
              <a:p>
                <a:pPr marL="180340" indent="-180340">
                  <a:spcAft>
                    <a:spcPts val="1000"/>
                  </a:spcAft>
                </a:pPr>
                <a14:m>
                  <m:oMathPara xmlns:m="http://schemas.openxmlformats.org/officeDocument/2006/math">
                    <m:oMathParaPr>
                      <m:jc m:val="centerGroup"/>
                    </m:oMathParaPr>
                    <m:oMath xmlns:m="http://schemas.openxmlformats.org/officeDocument/2006/math">
                      <m:r>
                        <a:rPr lang="id-ID" sz="1050" kern="100">
                          <a:latin typeface="Cambria Math" panose="02040503050406030204" pitchFamily="18" charset="0"/>
                          <a:ea typeface="SimSun" panose="02010600030101010101" pitchFamily="2" charset="-122"/>
                          <a:cs typeface="Rubik Medium" pitchFamily="2" charset="-79"/>
                        </a:rPr>
                        <m:t>𝐷𝑄</m:t>
                      </m:r>
                      <m:r>
                        <a:rPr lang="id-ID" sz="1050" kern="100">
                          <a:latin typeface="Cambria Math" panose="02040503050406030204" pitchFamily="18" charset="0"/>
                          <a:ea typeface="SimSun" panose="02010600030101010101" pitchFamily="2" charset="-122"/>
                          <a:cs typeface="Rubik Medium" pitchFamily="2" charset="-79"/>
                        </a:rPr>
                        <m:t>=</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𝑚</m:t>
                          </m:r>
                          <m:r>
                            <a:rPr lang="id-ID" sz="1050" kern="100">
                              <a:latin typeface="Cambria Math" panose="02040503050406030204" pitchFamily="18" charset="0"/>
                              <a:ea typeface="SimSun" panose="02010600030101010101" pitchFamily="2" charset="-122"/>
                              <a:cs typeface="Rubik Medium" pitchFamily="2" charset="-79"/>
                            </a:rPr>
                            <m:t>−1</m:t>
                          </m:r>
                        </m:den>
                      </m:f>
                      <m:r>
                        <a:rPr lang="id-ID" sz="1050" kern="100">
                          <a:latin typeface="Cambria Math" panose="02040503050406030204" pitchFamily="18" charset="0"/>
                          <a:ea typeface="SimSun" panose="02010600030101010101" pitchFamily="2" charset="-122"/>
                          <a:cs typeface="Rubik Medium" pitchFamily="2" charset="-79"/>
                        </a:rPr>
                        <m:t> </m:t>
                      </m:r>
                    </m:oMath>
                  </m:oMathPara>
                </a14:m>
                <a:endParaRPr lang="id-ID" sz="1050" kern="100">
                  <a:latin typeface="Rubik Medium" pitchFamily="2" charset="-79"/>
                  <a:ea typeface="SimSun" panose="02010600030101010101" pitchFamily="2" charset="-122"/>
                  <a:cs typeface="Rubik Medium" pitchFamily="2" charset="-79"/>
                </a:endParaRPr>
              </a:p>
            </p:txBody>
          </p:sp>
        </mc:Choice>
        <mc:Fallback xmlns="">
          <p:sp>
            <p:nvSpPr>
              <p:cNvPr id="32" name="TextBox 31">
                <a:extLst>
                  <a:ext uri="{FF2B5EF4-FFF2-40B4-BE49-F238E27FC236}">
                    <a16:creationId xmlns:a16="http://schemas.microsoft.com/office/drawing/2014/main" id="{A4251344-7E82-BCF2-A0D8-F1C85D402DFF}"/>
                  </a:ext>
                </a:extLst>
              </p:cNvPr>
              <p:cNvSpPr txBox="1">
                <a:spLocks noRot="1" noChangeAspect="1" noMove="1" noResize="1" noEditPoints="1" noAdjustHandles="1" noChangeArrowheads="1" noChangeShapeType="1" noTextEdit="1"/>
              </p:cNvSpPr>
              <p:nvPr/>
            </p:nvSpPr>
            <p:spPr>
              <a:xfrm>
                <a:off x="947738" y="2020069"/>
                <a:ext cx="4741862" cy="829458"/>
              </a:xfrm>
              <a:prstGeom prst="rect">
                <a:avLst/>
              </a:prstGeom>
              <a:blipFill>
                <a:blip r:embed="rId3"/>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75769A50-389B-7504-5623-7235B149255E}"/>
              </a:ext>
            </a:extLst>
          </p:cNvPr>
          <p:cNvSpPr txBox="1"/>
          <p:nvPr/>
        </p:nvSpPr>
        <p:spPr>
          <a:xfrm>
            <a:off x="947739" y="5635673"/>
            <a:ext cx="10564076" cy="461665"/>
          </a:xfrm>
          <a:prstGeom prst="rect">
            <a:avLst/>
          </a:prstGeom>
          <a:noFill/>
        </p:spPr>
        <p:txBody>
          <a:bodyPr wrap="square" rtlCol="0">
            <a:spAutoFit/>
          </a:bodyPr>
          <a:lstStyle>
            <a:defPPr>
              <a:defRPr lang="en-US"/>
            </a:defPPr>
            <a:lvl1pPr marL="285750" indent="-285750">
              <a:spcAft>
                <a:spcPts val="800"/>
              </a:spcAft>
              <a:buFont typeface="Arial" panose="020B0604020202020204" pitchFamily="34" charset="0"/>
              <a:buChar char="•"/>
              <a:defRPr sz="1600">
                <a:latin typeface="Rubik" pitchFamily="2" charset="-79"/>
                <a:cs typeface="Rubik" pitchFamily="2" charset="-79"/>
              </a:defRPr>
            </a:lvl1pPr>
          </a:lstStyle>
          <a:p>
            <a:pPr marL="804863" indent="-804863" algn="just">
              <a:buNone/>
              <a:tabLst>
                <a:tab pos="719138" algn="l"/>
              </a:tabLst>
            </a:pPr>
            <a:r>
              <a:rPr lang="en-US" sz="1200">
                <a:latin typeface="Rubik Medium" pitchFamily="2" charset="-79"/>
                <a:cs typeface="Rubik Medium" pitchFamily="2" charset="-79"/>
              </a:rPr>
              <a:t>Konklusi</a:t>
            </a:r>
            <a:r>
              <a:rPr lang="en-US" sz="1200"/>
              <a:t>	: </a:t>
            </a:r>
            <a:r>
              <a:rPr lang="id-ID" sz="1200"/>
              <a:t>Berdasarkan hasil </a:t>
            </a:r>
            <a:r>
              <a:rPr lang="en-US" sz="1200"/>
              <a:t>pengujian</a:t>
            </a:r>
            <a:r>
              <a:rPr lang="id-ID" sz="1200"/>
              <a:t> kedua kondisi di atas dapat diketahui bahwa </a:t>
            </a:r>
            <a:r>
              <a:rPr lang="id-ID" sz="1200" b="1"/>
              <a:t>kedua kondisi terpenuhi</a:t>
            </a:r>
            <a:r>
              <a:rPr lang="id-ID" sz="1200"/>
              <a:t>,</a:t>
            </a:r>
            <a:r>
              <a:rPr lang="en-US" sz="1200"/>
              <a:t> </a:t>
            </a:r>
            <a:r>
              <a:rPr lang="id-ID" sz="1200"/>
              <a:t>sehingga alternatif A02 atau Mluweh dapat diusulkan menjadi solusi kompromi dan merupakan peringkat terbaik dari perangkingan embung dengan metode VIKOR.</a:t>
            </a:r>
          </a:p>
        </p:txBody>
      </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B244F3EC-C869-811C-6FD0-6814D856EF02}"/>
                  </a:ext>
                </a:extLst>
              </p:cNvPr>
              <p:cNvSpPr txBox="1"/>
              <p:nvPr/>
            </p:nvSpPr>
            <p:spPr>
              <a:xfrm>
                <a:off x="682818" y="4541616"/>
                <a:ext cx="4863164" cy="447174"/>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r>
                  <a:rPr lang="id-ID"/>
                  <a:t>Dikarenakan nilai </a:t>
                </a:r>
                <a14:m>
                  <m:oMath xmlns:m="http://schemas.openxmlformats.org/officeDocument/2006/math">
                    <m:sSub>
                      <m:sSubPr>
                        <m:ctrlPr>
                          <a:rPr lang="id-ID" i="1">
                            <a:latin typeface="Cambria Math" panose="02040503050406030204" pitchFamily="18" charset="0"/>
                          </a:rPr>
                        </m:ctrlPr>
                      </m:sSubPr>
                      <m:e>
                        <m:r>
                          <a:rPr lang="id-ID">
                            <a:latin typeface="Cambria Math" panose="02040503050406030204" pitchFamily="18" charset="0"/>
                          </a:rPr>
                          <m:t>𝑄</m:t>
                        </m:r>
                      </m:e>
                      <m:sub>
                        <m:r>
                          <a:rPr lang="id-ID">
                            <a:latin typeface="Cambria Math" panose="02040503050406030204" pitchFamily="18" charset="0"/>
                          </a:rPr>
                          <m:t>(</m:t>
                        </m:r>
                        <m:sSub>
                          <m:sSubPr>
                            <m:ctrlPr>
                              <a:rPr lang="id-ID" i="1">
                                <a:latin typeface="Cambria Math" panose="02040503050406030204" pitchFamily="18" charset="0"/>
                              </a:rPr>
                            </m:ctrlPr>
                          </m:sSubPr>
                          <m:e>
                            <m:r>
                              <a:rPr lang="id-ID">
                                <a:latin typeface="Cambria Math" panose="02040503050406030204" pitchFamily="18" charset="0"/>
                              </a:rPr>
                              <m:t>𝑎</m:t>
                            </m:r>
                          </m:e>
                          <m:sub>
                            <m:r>
                              <a:rPr lang="id-ID">
                                <a:latin typeface="Cambria Math" panose="02040503050406030204" pitchFamily="18" charset="0"/>
                              </a:rPr>
                              <m:t>2</m:t>
                            </m:r>
                          </m:sub>
                        </m:sSub>
                        <m:r>
                          <a:rPr lang="id-ID">
                            <a:latin typeface="Cambria Math" panose="02040503050406030204" pitchFamily="18" charset="0"/>
                          </a:rPr>
                          <m:t>)</m:t>
                        </m:r>
                      </m:sub>
                    </m:sSub>
                    <m:r>
                      <a:rPr lang="id-ID">
                        <a:latin typeface="Cambria Math" panose="02040503050406030204" pitchFamily="18" charset="0"/>
                      </a:rPr>
                      <m:t>−</m:t>
                    </m:r>
                    <m:sSub>
                      <m:sSubPr>
                        <m:ctrlPr>
                          <a:rPr lang="id-ID" i="1">
                            <a:latin typeface="Cambria Math" panose="02040503050406030204" pitchFamily="18" charset="0"/>
                          </a:rPr>
                        </m:ctrlPr>
                      </m:sSubPr>
                      <m:e>
                        <m:r>
                          <a:rPr lang="id-ID">
                            <a:latin typeface="Cambria Math" panose="02040503050406030204" pitchFamily="18" charset="0"/>
                          </a:rPr>
                          <m:t>𝑄</m:t>
                        </m:r>
                      </m:e>
                      <m:sub>
                        <m:d>
                          <m:dPr>
                            <m:ctrlPr>
                              <a:rPr lang="id-ID" i="1">
                                <a:latin typeface="Cambria Math" panose="02040503050406030204" pitchFamily="18" charset="0"/>
                              </a:rPr>
                            </m:ctrlPr>
                          </m:dPr>
                          <m:e>
                            <m:sSub>
                              <m:sSubPr>
                                <m:ctrlPr>
                                  <a:rPr lang="id-ID" i="1">
                                    <a:latin typeface="Cambria Math" panose="02040503050406030204" pitchFamily="18" charset="0"/>
                                  </a:rPr>
                                </m:ctrlPr>
                              </m:sSubPr>
                              <m:e>
                                <m:r>
                                  <a:rPr lang="id-ID">
                                    <a:latin typeface="Cambria Math" panose="02040503050406030204" pitchFamily="18" charset="0"/>
                                  </a:rPr>
                                  <m:t>𝑎</m:t>
                                </m:r>
                              </m:e>
                              <m:sub>
                                <m:r>
                                  <a:rPr lang="id-ID">
                                    <a:latin typeface="Cambria Math" panose="02040503050406030204" pitchFamily="18" charset="0"/>
                                  </a:rPr>
                                  <m:t>1</m:t>
                                </m:r>
                              </m:sub>
                            </m:sSub>
                          </m:e>
                        </m:d>
                      </m:sub>
                    </m:sSub>
                    <m:r>
                      <a:rPr lang="id-ID">
                        <a:latin typeface="Cambria Math" panose="02040503050406030204" pitchFamily="18" charset="0"/>
                      </a:rPr>
                      <m:t> ≥</m:t>
                    </m:r>
                    <m:r>
                      <a:rPr lang="id-ID">
                        <a:latin typeface="Cambria Math" panose="02040503050406030204" pitchFamily="18" charset="0"/>
                      </a:rPr>
                      <m:t>𝐷𝑄</m:t>
                    </m:r>
                  </m:oMath>
                </a14:m>
                <a:r>
                  <a:rPr lang="id-ID"/>
                  <a:t>, maka kondisi </a:t>
                </a:r>
                <a:r>
                  <a:rPr lang="id-ID" i="1"/>
                  <a:t>acceptable</a:t>
                </a:r>
                <a:r>
                  <a:rPr lang="id-ID"/>
                  <a:t> </a:t>
                </a:r>
                <a:r>
                  <a:rPr lang="id-ID" i="1"/>
                  <a:t>advantage</a:t>
                </a:r>
                <a:r>
                  <a:rPr lang="id-ID"/>
                  <a:t> </a:t>
                </a:r>
                <a:r>
                  <a:rPr lang="id-ID" b="1"/>
                  <a:t>terpenuhi</a:t>
                </a:r>
                <a:r>
                  <a:rPr lang="id-ID"/>
                  <a:t>.</a:t>
                </a:r>
              </a:p>
            </p:txBody>
          </p:sp>
        </mc:Choice>
        <mc:Fallback>
          <p:sp>
            <p:nvSpPr>
              <p:cNvPr id="37" name="TextBox 36">
                <a:extLst>
                  <a:ext uri="{FF2B5EF4-FFF2-40B4-BE49-F238E27FC236}">
                    <a16:creationId xmlns:a16="http://schemas.microsoft.com/office/drawing/2014/main" id="{B244F3EC-C869-811C-6FD0-6814D856EF02}"/>
                  </a:ext>
                </a:extLst>
              </p:cNvPr>
              <p:cNvSpPr txBox="1">
                <a:spLocks noRot="1" noChangeAspect="1" noMove="1" noResize="1" noEditPoints="1" noAdjustHandles="1" noChangeArrowheads="1" noChangeShapeType="1" noTextEdit="1"/>
              </p:cNvSpPr>
              <p:nvPr/>
            </p:nvSpPr>
            <p:spPr>
              <a:xfrm>
                <a:off x="682818" y="4541616"/>
                <a:ext cx="4863164" cy="447174"/>
              </a:xfrm>
              <a:prstGeom prst="rect">
                <a:avLst/>
              </a:prstGeom>
              <a:blipFill>
                <a:blip r:embed="rId4"/>
                <a:stretch>
                  <a:fillRect b="-9589"/>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302FCEA-74EF-B8F1-E950-42C079F15E8B}"/>
                  </a:ext>
                </a:extLst>
              </p:cNvPr>
              <p:cNvSpPr txBox="1"/>
              <p:nvPr/>
            </p:nvSpPr>
            <p:spPr>
              <a:xfrm>
                <a:off x="947738" y="3154389"/>
                <a:ext cx="4731167" cy="981231"/>
              </a:xfrm>
              <a:prstGeom prst="rect">
                <a:avLst/>
              </a:prstGeom>
              <a:noFill/>
            </p:spPr>
            <p:txBody>
              <a:bodyPr wrap="square">
                <a:spAutoFit/>
              </a:bodyPr>
              <a:lstStyle/>
              <a:p>
                <a:pPr marL="180340" indent="-180340" algn="ctr">
                  <a:spcAft>
                    <a:spcPts val="1000"/>
                  </a:spcAft>
                </a:pPr>
                <a14:m>
                  <m:oMathPara xmlns:m="http://schemas.openxmlformats.org/officeDocument/2006/math">
                    <m:oMathParaPr>
                      <m:jc m:val="centerGroup"/>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2</m:t>
                              </m:r>
                            </m:sub>
                          </m:sSub>
                          <m:r>
                            <a:rPr lang="id-ID" sz="1050" kern="100">
                              <a:latin typeface="Cambria Math" panose="02040503050406030204" pitchFamily="18" charset="0"/>
                              <a:ea typeface="SimSun" panose="02010600030101010101" pitchFamily="2" charset="-122"/>
                              <a:cs typeface="Rubik Medium" pitchFamily="2" charset="-79"/>
                            </a:rPr>
                            <m:t>)</m:t>
                          </m:r>
                        </m:sub>
                      </m:s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1</m:t>
                                  </m:r>
                                </m:sub>
                              </m:sSub>
                            </m:e>
                          </m:d>
                        </m:sub>
                      </m:sSub>
                      <m:r>
                        <a:rPr lang="id-ID" sz="1050" kern="100">
                          <a:latin typeface="Cambria Math" panose="02040503050406030204" pitchFamily="18" charset="0"/>
                          <a:ea typeface="SimSun" panose="02010600030101010101" pitchFamily="2" charset="-122"/>
                          <a:cs typeface="Rubik Medium" pitchFamily="2" charset="-79"/>
                        </a:rPr>
                        <m:t>=</m:t>
                      </m:r>
                      <m:r>
                        <m:rPr>
                          <m:nor/>
                        </m:rPr>
                        <a:rPr lang="id-ID" sz="1050" kern="100">
                          <a:latin typeface="Cambria Math" panose="02040503050406030204" pitchFamily="18" charset="0"/>
                          <a:ea typeface="SimSun" panose="02010600030101010101" pitchFamily="2" charset="-122"/>
                          <a:cs typeface="Rubik Medium" pitchFamily="2" charset="-79"/>
                        </a:rPr>
                        <m:t>0,4454</m:t>
                      </m:r>
                      <m:r>
                        <a:rPr lang="id-ID" sz="1050" kern="100">
                          <a:latin typeface="Cambria Math" panose="02040503050406030204" pitchFamily="18" charset="0"/>
                          <a:ea typeface="SimSun" panose="02010600030101010101" pitchFamily="2" charset="-122"/>
                          <a:cs typeface="Rubik Medium" pitchFamily="2" charset="-79"/>
                        </a:rPr>
                        <m:t>−0=</m:t>
                      </m:r>
                      <m:r>
                        <m:rPr>
                          <m:nor/>
                        </m:rPr>
                        <a:rPr lang="id-ID" sz="1050" kern="100">
                          <a:latin typeface="Cambria Math" panose="02040503050406030204" pitchFamily="18" charset="0"/>
                          <a:ea typeface="SimSun" panose="02010600030101010101" pitchFamily="2" charset="-122"/>
                          <a:cs typeface="Rubik Medium" pitchFamily="2" charset="-79"/>
                        </a:rPr>
                        <m:t>0,4454</m:t>
                      </m:r>
                    </m:oMath>
                  </m:oMathPara>
                </a14:m>
                <a:endParaRPr lang="id-ID" sz="1050" kern="100">
                  <a:latin typeface="Cambria Math" panose="02040503050406030204" pitchFamily="18" charset="0"/>
                  <a:ea typeface="SimSun" panose="02010600030101010101" pitchFamily="2" charset="-122"/>
                  <a:cs typeface="Rubik Medium" pitchFamily="2" charset="-79"/>
                </a:endParaRPr>
              </a:p>
              <a:p>
                <a:pPr marL="180340" indent="-180340" algn="ctr">
                  <a:lnSpc>
                    <a:spcPct val="150000"/>
                  </a:lnSpc>
                  <a:spcAft>
                    <a:spcPts val="1000"/>
                  </a:spcAft>
                </a:pPr>
                <a14:m>
                  <m:oMathPara xmlns:m="http://schemas.openxmlformats.org/officeDocument/2006/math">
                    <m:oMathParaPr>
                      <m:jc m:val="centerGroup"/>
                    </m:oMathParaPr>
                    <m:oMath xmlns:m="http://schemas.openxmlformats.org/officeDocument/2006/math">
                      <m:r>
                        <a:rPr lang="id-ID" sz="1050" kern="100">
                          <a:latin typeface="Cambria Math" panose="02040503050406030204" pitchFamily="18" charset="0"/>
                          <a:ea typeface="SimSun" panose="02010600030101010101" pitchFamily="2" charset="-122"/>
                          <a:cs typeface="Rubik Medium" pitchFamily="2" charset="-79"/>
                        </a:rPr>
                        <m:t>𝐷𝑄</m:t>
                      </m:r>
                      <m:r>
                        <a:rPr lang="id-ID" sz="1050" kern="100">
                          <a:latin typeface="Cambria Math" panose="02040503050406030204" pitchFamily="18" charset="0"/>
                          <a:ea typeface="SimSun" panose="02010600030101010101" pitchFamily="2" charset="-122"/>
                          <a:cs typeface="Rubik Medium" pitchFamily="2" charset="-79"/>
                        </a:rPr>
                        <m:t>=</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𝑚</m:t>
                          </m:r>
                          <m:r>
                            <a:rPr lang="id-ID" sz="1050" kern="100">
                              <a:latin typeface="Cambria Math" panose="02040503050406030204" pitchFamily="18" charset="0"/>
                              <a:ea typeface="SimSun" panose="02010600030101010101" pitchFamily="2" charset="-122"/>
                              <a:cs typeface="Rubik Medium" pitchFamily="2" charset="-79"/>
                            </a:rPr>
                            <m:t>−1</m:t>
                          </m:r>
                        </m:den>
                      </m:f>
                      <m:r>
                        <a:rPr lang="id-ID" sz="1050" kern="100">
                          <a:latin typeface="Cambria Math" panose="02040503050406030204" pitchFamily="18" charset="0"/>
                          <a:ea typeface="SimSun" panose="02010600030101010101" pitchFamily="2" charset="-122"/>
                          <a:cs typeface="Rubik Medium" pitchFamily="2" charset="-79"/>
                        </a:rPr>
                        <m:t>= </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8−1</m:t>
                          </m:r>
                        </m:den>
                      </m:f>
                      <m:r>
                        <a:rPr lang="id-ID" sz="1050" kern="100">
                          <a:latin typeface="Cambria Math" panose="02040503050406030204" pitchFamily="18" charset="0"/>
                          <a:ea typeface="SimSun" panose="02010600030101010101" pitchFamily="2" charset="-122"/>
                          <a:cs typeface="Rubik Medium" pitchFamily="2" charset="-79"/>
                        </a:rPr>
                        <m:t>=0,1429 </m:t>
                      </m:r>
                    </m:oMath>
                  </m:oMathPara>
                </a14:m>
                <a:endParaRPr lang="id-ID" sz="1050" kern="100">
                  <a:latin typeface="Rubik Medium" pitchFamily="2" charset="-79"/>
                  <a:ea typeface="SimSun" panose="02010600030101010101" pitchFamily="2" charset="-122"/>
                  <a:cs typeface="Rubik Medium" pitchFamily="2" charset="-79"/>
                </a:endParaRPr>
              </a:p>
            </p:txBody>
          </p:sp>
        </mc:Choice>
        <mc:Fallback xmlns="">
          <p:sp>
            <p:nvSpPr>
              <p:cNvPr id="39" name="TextBox 38">
                <a:extLst>
                  <a:ext uri="{FF2B5EF4-FFF2-40B4-BE49-F238E27FC236}">
                    <a16:creationId xmlns:a16="http://schemas.microsoft.com/office/drawing/2014/main" id="{9302FCEA-74EF-B8F1-E950-42C079F15E8B}"/>
                  </a:ext>
                </a:extLst>
              </p:cNvPr>
              <p:cNvSpPr txBox="1">
                <a:spLocks noRot="1" noChangeAspect="1" noMove="1" noResize="1" noEditPoints="1" noAdjustHandles="1" noChangeArrowheads="1" noChangeShapeType="1" noTextEdit="1"/>
              </p:cNvSpPr>
              <p:nvPr/>
            </p:nvSpPr>
            <p:spPr>
              <a:xfrm>
                <a:off x="947738" y="3154389"/>
                <a:ext cx="4731167" cy="981231"/>
              </a:xfrm>
              <a:prstGeom prst="rect">
                <a:avLst/>
              </a:prstGeom>
              <a:blipFill>
                <a:blip r:embed="rId5"/>
                <a:stretch>
                  <a:fillRect/>
                </a:stretch>
              </a:blipFill>
            </p:spPr>
            <p:txBody>
              <a:bodyPr/>
              <a:lstStyle/>
              <a:p>
                <a:r>
                  <a:rPr lang="id-ID">
                    <a:noFill/>
                  </a:rPr>
                  <a:t> </a:t>
                </a:r>
              </a:p>
            </p:txBody>
          </p:sp>
        </mc:Fallback>
      </mc:AlternateContent>
      <p:sp>
        <p:nvSpPr>
          <p:cNvPr id="4" name="Slide Number Placeholder 3">
            <a:extLst>
              <a:ext uri="{FF2B5EF4-FFF2-40B4-BE49-F238E27FC236}">
                <a16:creationId xmlns:a16="http://schemas.microsoft.com/office/drawing/2014/main" id="{14FD751C-ED46-A161-69F1-AD253D26DBA1}"/>
              </a:ext>
            </a:extLst>
          </p:cNvPr>
          <p:cNvSpPr>
            <a:spLocks noGrp="1"/>
          </p:cNvSpPr>
          <p:nvPr>
            <p:ph type="sldNum" sz="quarter" idx="4"/>
          </p:nvPr>
        </p:nvSpPr>
        <p:spPr/>
        <p:txBody>
          <a:bodyPr/>
          <a:lstStyle/>
          <a:p>
            <a:fld id="{48F63A3B-78C7-47BE-AE5E-E10140E04643}" type="slidenum">
              <a:rPr lang="en-US" smtClean="0">
                <a:solidFill>
                  <a:srgbClr val="7030A0"/>
                </a:solidFill>
              </a:rPr>
              <a:pPr/>
              <a:t>29</a:t>
            </a:fld>
            <a:r>
              <a:rPr lang="en-US">
                <a:solidFill>
                  <a:schemeClr val="bg2">
                    <a:lumMod val="90000"/>
                  </a:schemeClr>
                </a:solidFill>
              </a:rPr>
              <a:t>/36</a:t>
            </a:r>
          </a:p>
        </p:txBody>
      </p:sp>
    </p:spTree>
    <p:extLst>
      <p:ext uri="{BB962C8B-B14F-4D97-AF65-F5344CB8AC3E}">
        <p14:creationId xmlns:p14="http://schemas.microsoft.com/office/powerpoint/2010/main" val="3112945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319510"/>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Latar</a:t>
            </a:r>
            <a:r>
              <a:rPr lang="en-US" sz="2400">
                <a:latin typeface="Rubik Medium" pitchFamily="2" charset="-79"/>
                <a:cs typeface="Rubik Medium" pitchFamily="2" charset="-79"/>
              </a:rPr>
              <a:t> </a:t>
            </a:r>
            <a:r>
              <a:rPr lang="en-US" sz="2400" err="1">
                <a:latin typeface="Rubik Medium" pitchFamily="2" charset="-79"/>
                <a:cs typeface="Rubik Medium" pitchFamily="2" charset="-79"/>
              </a:rPr>
              <a:t>Belakang</a:t>
            </a:r>
            <a:endParaRPr lang="id-ID" sz="2400">
              <a:latin typeface="Rubik Medium" pitchFamily="2" charset="-79"/>
              <a:cs typeface="Rubik Medium" pitchFamily="2" charset="-79"/>
            </a:endParaRPr>
          </a:p>
        </p:txBody>
      </p:sp>
      <p:sp>
        <p:nvSpPr>
          <p:cNvPr id="14" name="TextBox 13">
            <a:extLst>
              <a:ext uri="{FF2B5EF4-FFF2-40B4-BE49-F238E27FC236}">
                <a16:creationId xmlns:a16="http://schemas.microsoft.com/office/drawing/2014/main" id="{C5B37CC3-3D04-26BB-04C3-870EAEB1BA16}"/>
              </a:ext>
            </a:extLst>
          </p:cNvPr>
          <p:cNvSpPr txBox="1"/>
          <p:nvPr/>
        </p:nvSpPr>
        <p:spPr>
          <a:xfrm>
            <a:off x="947737" y="2209821"/>
            <a:ext cx="10764837" cy="128240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err="1">
                <a:latin typeface="Rubik" pitchFamily="2" charset="-79"/>
                <a:cs typeface="Rubik" pitchFamily="2" charset="-79"/>
              </a:rPr>
              <a:t>Terbatasnya</a:t>
            </a:r>
            <a:r>
              <a:rPr lang="en-US" sz="1600">
                <a:latin typeface="Rubik" pitchFamily="2" charset="-79"/>
                <a:cs typeface="Rubik" pitchFamily="2" charset="-79"/>
              </a:rPr>
              <a:t> </a:t>
            </a:r>
            <a:r>
              <a:rPr lang="en-US" sz="1600" err="1">
                <a:latin typeface="Rubik" pitchFamily="2" charset="-79"/>
                <a:cs typeface="Rubik" pitchFamily="2" charset="-79"/>
              </a:rPr>
              <a:t>jumlah</a:t>
            </a:r>
            <a:r>
              <a:rPr lang="en-US" sz="1600">
                <a:latin typeface="Rubik" pitchFamily="2" charset="-79"/>
                <a:cs typeface="Rubik" pitchFamily="2" charset="-79"/>
              </a:rPr>
              <a:t> air </a:t>
            </a:r>
            <a:r>
              <a:rPr lang="en-US" sz="1600" err="1">
                <a:latin typeface="Rubik" pitchFamily="2" charset="-79"/>
                <a:cs typeface="Rubik" pitchFamily="2" charset="-79"/>
              </a:rPr>
              <a:t>saat</a:t>
            </a:r>
            <a:r>
              <a:rPr lang="en-US" sz="1600">
                <a:latin typeface="Rubik" pitchFamily="2" charset="-79"/>
                <a:cs typeface="Rubik" pitchFamily="2" charset="-79"/>
              </a:rPr>
              <a:t> </a:t>
            </a:r>
            <a:r>
              <a:rPr lang="en-US" sz="1600" err="1">
                <a:latin typeface="Rubik" pitchFamily="2" charset="-79"/>
                <a:cs typeface="Rubik" pitchFamily="2" charset="-79"/>
              </a:rPr>
              <a:t>terjadi</a:t>
            </a:r>
            <a:r>
              <a:rPr lang="en-US" sz="1600">
                <a:latin typeface="Rubik" pitchFamily="2" charset="-79"/>
                <a:cs typeface="Rubik" pitchFamily="2" charset="-79"/>
              </a:rPr>
              <a:t> </a:t>
            </a:r>
            <a:r>
              <a:rPr lang="en-US" sz="1600" err="1">
                <a:latin typeface="Rubik" pitchFamily="2" charset="-79"/>
                <a:cs typeface="Rubik" pitchFamily="2" charset="-79"/>
              </a:rPr>
              <a:t>bencana</a:t>
            </a:r>
            <a:r>
              <a:rPr lang="en-US" sz="1600">
                <a:latin typeface="Rubik" pitchFamily="2" charset="-79"/>
                <a:cs typeface="Rubik" pitchFamily="2" charset="-79"/>
              </a:rPr>
              <a:t> </a:t>
            </a:r>
            <a:r>
              <a:rPr lang="en-US" sz="1600" err="1">
                <a:latin typeface="Rubik" pitchFamily="2" charset="-79"/>
                <a:cs typeface="Rubik" pitchFamily="2" charset="-79"/>
              </a:rPr>
              <a:t>kekeringan</a:t>
            </a:r>
            <a:r>
              <a:rPr lang="en-US" sz="1600">
                <a:latin typeface="Rubik" pitchFamily="2" charset="-79"/>
                <a:cs typeface="Rubik" pitchFamily="2" charset="-79"/>
              </a:rPr>
              <a:t> </a:t>
            </a:r>
            <a:r>
              <a:rPr lang="en-US" sz="1600" err="1">
                <a:latin typeface="Rubik" pitchFamily="2" charset="-79"/>
                <a:cs typeface="Rubik" pitchFamily="2" charset="-79"/>
              </a:rPr>
              <a:t>atau</a:t>
            </a:r>
            <a:r>
              <a:rPr lang="en-US" sz="1600">
                <a:latin typeface="Rubik" pitchFamily="2" charset="-79"/>
                <a:cs typeface="Rubik" pitchFamily="2" charset="-79"/>
              </a:rPr>
              <a:t> </a:t>
            </a:r>
            <a:r>
              <a:rPr lang="en-US" sz="1600" err="1">
                <a:latin typeface="Rubik" pitchFamily="2" charset="-79"/>
                <a:cs typeface="Rubik" pitchFamily="2" charset="-79"/>
              </a:rPr>
              <a:t>saat</a:t>
            </a:r>
            <a:r>
              <a:rPr lang="en-US" sz="1600">
                <a:latin typeface="Rubik" pitchFamily="2" charset="-79"/>
                <a:cs typeface="Rubik" pitchFamily="2" charset="-79"/>
              </a:rPr>
              <a:t> </a:t>
            </a:r>
            <a:r>
              <a:rPr lang="en-US" sz="1600" err="1">
                <a:latin typeface="Rubik" pitchFamily="2" charset="-79"/>
                <a:cs typeface="Rubik" pitchFamily="2" charset="-79"/>
              </a:rPr>
              <a:t>musim</a:t>
            </a:r>
            <a:r>
              <a:rPr lang="en-US" sz="1600">
                <a:latin typeface="Rubik" pitchFamily="2" charset="-79"/>
                <a:cs typeface="Rubik" pitchFamily="2" charset="-79"/>
              </a:rPr>
              <a:t> </a:t>
            </a:r>
            <a:r>
              <a:rPr lang="en-US" sz="1600" err="1">
                <a:latin typeface="Rubik" pitchFamily="2" charset="-79"/>
                <a:cs typeface="Rubik" pitchFamily="2" charset="-79"/>
              </a:rPr>
              <a:t>kemarau</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a:latin typeface="Rubik" pitchFamily="2" charset="-79"/>
                <a:cs typeface="Rubik" pitchFamily="2" charset="-79"/>
              </a:rPr>
              <a:t>Banyak </a:t>
            </a:r>
            <a:r>
              <a:rPr lang="en-US" sz="1600" err="1">
                <a:latin typeface="Rubik" pitchFamily="2" charset="-79"/>
                <a:cs typeface="Rubik" pitchFamily="2" charset="-79"/>
              </a:rPr>
              <a:t>calon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yang </a:t>
            </a:r>
            <a:r>
              <a:rPr lang="en-US" sz="1600" err="1">
                <a:latin typeface="Rubik" pitchFamily="2" charset="-79"/>
                <a:cs typeface="Rubik" pitchFamily="2" charset="-79"/>
              </a:rPr>
              <a:t>teridentifikasi</a:t>
            </a:r>
            <a:r>
              <a:rPr lang="en-US" sz="1600">
                <a:latin typeface="Rubik" pitchFamily="2" charset="-79"/>
                <a:cs typeface="Rubik" pitchFamily="2" charset="-79"/>
              </a:rPr>
              <a:t> </a:t>
            </a:r>
            <a:r>
              <a:rPr lang="en-US" sz="1600" err="1">
                <a:latin typeface="Rubik" pitchFamily="2" charset="-79"/>
                <a:cs typeface="Rubik" pitchFamily="2" charset="-79"/>
              </a:rPr>
              <a:t>sedangkan</a:t>
            </a:r>
            <a:r>
              <a:rPr lang="en-US" sz="1600">
                <a:latin typeface="Rubik" pitchFamily="2" charset="-79"/>
                <a:cs typeface="Rubik" pitchFamily="2" charset="-79"/>
              </a:rPr>
              <a:t> </a:t>
            </a:r>
            <a:r>
              <a:rPr lang="en-US" sz="1600" err="1">
                <a:latin typeface="Rubik" pitchFamily="2" charset="-79"/>
                <a:cs typeface="Rubik" pitchFamily="2" charset="-79"/>
              </a:rPr>
              <a:t>anggaran</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yang </a:t>
            </a:r>
            <a:r>
              <a:rPr lang="en-US" sz="1600" err="1">
                <a:latin typeface="Rubik" pitchFamily="2" charset="-79"/>
                <a:cs typeface="Rubik" pitchFamily="2" charset="-79"/>
              </a:rPr>
              <a:t>ada</a:t>
            </a:r>
            <a:r>
              <a:rPr lang="en-US" sz="1600">
                <a:latin typeface="Rubik" pitchFamily="2" charset="-79"/>
                <a:cs typeface="Rubik" pitchFamily="2" charset="-79"/>
              </a:rPr>
              <a:t> </a:t>
            </a:r>
            <a:r>
              <a:rPr lang="en-US" sz="1600" err="1">
                <a:latin typeface="Rubik" pitchFamily="2" charset="-79"/>
                <a:cs typeface="Rubik" pitchFamily="2" charset="-79"/>
              </a:rPr>
              <a:t>terbatas</a:t>
            </a:r>
            <a:r>
              <a:rPr lang="en-US" sz="1600">
                <a:latin typeface="Rubik" pitchFamily="2" charset="-79"/>
                <a:cs typeface="Rubik" pitchFamily="2" charset="-79"/>
              </a:rPr>
              <a:t> </a:t>
            </a:r>
            <a:r>
              <a:rPr lang="en-US" sz="1600" err="1">
                <a:latin typeface="Rubik" pitchFamily="2" charset="-79"/>
                <a:cs typeface="Rubik" pitchFamily="2" charset="-79"/>
              </a:rPr>
              <a:t>sehingga</a:t>
            </a:r>
            <a:r>
              <a:rPr lang="en-US" sz="1600">
                <a:latin typeface="Rubik" pitchFamily="2" charset="-79"/>
                <a:cs typeface="Rubik" pitchFamily="2" charset="-79"/>
              </a:rPr>
              <a:t> </a:t>
            </a:r>
            <a:r>
              <a:rPr lang="en-US" sz="1600" err="1">
                <a:latin typeface="Rubik" pitchFamily="2" charset="-79"/>
                <a:cs typeface="Rubik" pitchFamily="2" charset="-79"/>
              </a:rPr>
              <a:t>perlu</a:t>
            </a:r>
            <a:r>
              <a:rPr lang="en-US" sz="1600">
                <a:latin typeface="Rubik" pitchFamily="2" charset="-79"/>
                <a:cs typeface="Rubik" pitchFamily="2" charset="-79"/>
              </a:rPr>
              <a:t> </a:t>
            </a:r>
            <a:r>
              <a:rPr lang="en-US" sz="1600" err="1">
                <a:latin typeface="Rubik" pitchFamily="2" charset="-79"/>
                <a:cs typeface="Rubik" pitchFamily="2" charset="-79"/>
              </a:rPr>
              <a:t>dilakukan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err="1">
                <a:latin typeface="Rubik" pitchFamily="2" charset="-79"/>
                <a:cs typeface="Rubik" pitchFamily="2" charset="-79"/>
              </a:rPr>
              <a:t>Penggunaan</a:t>
            </a:r>
            <a:r>
              <a:rPr lang="en-US" sz="1600">
                <a:latin typeface="Rubik" pitchFamily="2" charset="-79"/>
                <a:cs typeface="Rubik" pitchFamily="2" charset="-79"/>
              </a:rPr>
              <a:t> SPK untuk </a:t>
            </a:r>
            <a:r>
              <a:rPr lang="en-US" sz="1600" err="1">
                <a:latin typeface="Rubik" pitchFamily="2" charset="-79"/>
                <a:cs typeface="Rubik" pitchFamily="2" charset="-79"/>
              </a:rPr>
              <a:t>menentukan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secara</a:t>
            </a:r>
            <a:r>
              <a:rPr lang="en-US" sz="1600">
                <a:latin typeface="Rubik" pitchFamily="2" charset="-79"/>
                <a:cs typeface="Rubik" pitchFamily="2" charset="-79"/>
              </a:rPr>
              <a:t> </a:t>
            </a:r>
            <a:r>
              <a:rPr lang="en-US" sz="1600" err="1">
                <a:latin typeface="Rubik" pitchFamily="2" charset="-79"/>
                <a:cs typeface="Rubik" pitchFamily="2" charset="-79"/>
              </a:rPr>
              <a:t>efektif</a:t>
            </a:r>
            <a:r>
              <a:rPr lang="en-US" sz="1600">
                <a:latin typeface="Rubik" pitchFamily="2" charset="-79"/>
                <a:cs typeface="Rubik" pitchFamily="2" charset="-79"/>
              </a:rPr>
              <a:t> dan </a:t>
            </a:r>
            <a:r>
              <a:rPr lang="en-US" sz="1600" err="1">
                <a:latin typeface="Rubik" pitchFamily="2" charset="-79"/>
                <a:cs typeface="Rubik" pitchFamily="2" charset="-79"/>
              </a:rPr>
              <a:t>efisien</a:t>
            </a:r>
            <a:r>
              <a:rPr lang="en-US" sz="1600">
                <a:latin typeface="Rubik" pitchFamily="2" charset="-79"/>
                <a:cs typeface="Rubik" pitchFamily="2" charset="-79"/>
              </a:rPr>
              <a:t>.</a:t>
            </a:r>
          </a:p>
        </p:txBody>
      </p:sp>
      <p:sp>
        <p:nvSpPr>
          <p:cNvPr id="3" name="Slide Number Placeholder 2">
            <a:extLst>
              <a:ext uri="{FF2B5EF4-FFF2-40B4-BE49-F238E27FC236}">
                <a16:creationId xmlns:a16="http://schemas.microsoft.com/office/drawing/2014/main" id="{FF6B04C4-0531-01A7-FBF1-DE9BF6519FF4}"/>
              </a:ext>
            </a:extLst>
          </p:cNvPr>
          <p:cNvSpPr>
            <a:spLocks noGrp="1"/>
          </p:cNvSpPr>
          <p:nvPr>
            <p:ph type="sldNum" sz="quarter" idx="4"/>
          </p:nvPr>
        </p:nvSpPr>
        <p:spPr/>
        <p:txBody>
          <a:bodyPr/>
          <a:lstStyle/>
          <a:p>
            <a:fld id="{48F63A3B-78C7-47BE-AE5E-E10140E04643}" type="slidenum">
              <a:rPr lang="en-US" smtClean="0">
                <a:solidFill>
                  <a:srgbClr val="7030A0"/>
                </a:solidFill>
              </a:rPr>
              <a:pPr/>
              <a:t>3</a:t>
            </a:fld>
            <a:r>
              <a:rPr lang="en-US">
                <a:solidFill>
                  <a:schemeClr val="bg2">
                    <a:lumMod val="90000"/>
                  </a:schemeClr>
                </a:solidFill>
              </a:rPr>
              <a:t>/36</a:t>
            </a:r>
          </a:p>
        </p:txBody>
      </p:sp>
    </p:spTree>
    <p:extLst>
      <p:ext uri="{BB962C8B-B14F-4D97-AF65-F5344CB8AC3E}">
        <p14:creationId xmlns:p14="http://schemas.microsoft.com/office/powerpoint/2010/main" val="291369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5" y="1009340"/>
            <a:ext cx="761182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Pengujian Sistem</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D0385C48-BD64-DB9A-8166-2D3E43BF264E}"/>
              </a:ext>
            </a:extLst>
          </p:cNvPr>
          <p:cNvSpPr txBox="1"/>
          <p:nvPr/>
        </p:nvSpPr>
        <p:spPr>
          <a:xfrm>
            <a:off x="662837" y="3006158"/>
            <a:ext cx="9467850" cy="369332"/>
          </a:xfrm>
          <a:prstGeom prst="rect">
            <a:avLst/>
          </a:prstGeom>
          <a:noFill/>
        </p:spPr>
        <p:txBody>
          <a:bodyPr wrap="square">
            <a:spAutoFit/>
          </a:bodyPr>
          <a:lstStyle/>
          <a:p>
            <a:pPr marL="171450" indent="-457200">
              <a:spcAft>
                <a:spcPts val="800"/>
              </a:spcAft>
              <a:buFont typeface="Arial" panose="020B0604020202020204" pitchFamily="34" charset="0"/>
              <a:buChar char="•"/>
            </a:pPr>
            <a:r>
              <a:rPr lang="en-US">
                <a:latin typeface="Rubik Medium" pitchFamily="2" charset="-79"/>
                <a:cs typeface="Rubik Medium" pitchFamily="2" charset="-79"/>
              </a:rPr>
              <a:t>Pengujian System Usability Scale (SUS)</a:t>
            </a:r>
          </a:p>
        </p:txBody>
      </p:sp>
      <p:sp>
        <p:nvSpPr>
          <p:cNvPr id="2" name="TextBox 1">
            <a:extLst>
              <a:ext uri="{FF2B5EF4-FFF2-40B4-BE49-F238E27FC236}">
                <a16:creationId xmlns:a16="http://schemas.microsoft.com/office/drawing/2014/main" id="{CB279825-371F-BB48-6741-F61AB5BCC591}"/>
              </a:ext>
            </a:extLst>
          </p:cNvPr>
          <p:cNvSpPr txBox="1"/>
          <p:nvPr/>
        </p:nvSpPr>
        <p:spPr>
          <a:xfrm>
            <a:off x="850840" y="3501385"/>
            <a:ext cx="10583433"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Metode pengujian dengan menggunakan kuesioner untuk mengukur usability sebuah sistem aplikasi. Skor  System Usability Scale (SUS) digunakan untuk menunjukkan tingkat penerimaan pengguna terhadap system [4]. </a:t>
            </a:r>
          </a:p>
        </p:txBody>
      </p:sp>
      <p:sp>
        <p:nvSpPr>
          <p:cNvPr id="6" name="TextBox 5">
            <a:extLst>
              <a:ext uri="{FF2B5EF4-FFF2-40B4-BE49-F238E27FC236}">
                <a16:creationId xmlns:a16="http://schemas.microsoft.com/office/drawing/2014/main" id="{3954F727-97CC-8B39-9ABE-B2269AF68396}"/>
              </a:ext>
            </a:extLst>
          </p:cNvPr>
          <p:cNvSpPr txBox="1"/>
          <p:nvPr/>
        </p:nvSpPr>
        <p:spPr>
          <a:xfrm>
            <a:off x="662837" y="1725080"/>
            <a:ext cx="7592400" cy="369332"/>
          </a:xfrm>
          <a:prstGeom prst="rect">
            <a:avLst/>
          </a:prstGeom>
          <a:noFill/>
        </p:spPr>
        <p:txBody>
          <a:bodyPr wrap="square">
            <a:spAutoFit/>
          </a:bodyPr>
          <a:lstStyle/>
          <a:p>
            <a:pPr marL="171450" indent="-457200">
              <a:spcAft>
                <a:spcPts val="800"/>
              </a:spcAft>
              <a:buFont typeface="Arial" panose="020B0604020202020204" pitchFamily="34" charset="0"/>
              <a:buChar char="•"/>
            </a:pPr>
            <a:r>
              <a:rPr lang="en-US">
                <a:latin typeface="Rubik Medium" pitchFamily="2" charset="-79"/>
                <a:cs typeface="Rubik Medium" pitchFamily="2" charset="-79"/>
              </a:rPr>
              <a:t>Pengujian BlackBox</a:t>
            </a:r>
          </a:p>
        </p:txBody>
      </p:sp>
      <p:sp>
        <p:nvSpPr>
          <p:cNvPr id="7" name="TextBox 6">
            <a:extLst>
              <a:ext uri="{FF2B5EF4-FFF2-40B4-BE49-F238E27FC236}">
                <a16:creationId xmlns:a16="http://schemas.microsoft.com/office/drawing/2014/main" id="{310EF692-050E-D12C-E5DC-6C92836DB12F}"/>
              </a:ext>
            </a:extLst>
          </p:cNvPr>
          <p:cNvSpPr txBox="1"/>
          <p:nvPr/>
        </p:nvSpPr>
        <p:spPr>
          <a:xfrm>
            <a:off x="448159" y="6424231"/>
            <a:ext cx="10971770" cy="246221"/>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[4] Z. Sharfina and H. Santoso, An Indonesian Adaptation of the System Usability Scale (SUS). 2016. </a:t>
            </a:r>
          </a:p>
        </p:txBody>
      </p:sp>
      <p:sp>
        <p:nvSpPr>
          <p:cNvPr id="10" name="TextBox 9">
            <a:extLst>
              <a:ext uri="{FF2B5EF4-FFF2-40B4-BE49-F238E27FC236}">
                <a16:creationId xmlns:a16="http://schemas.microsoft.com/office/drawing/2014/main" id="{F34C4FF7-B0DB-31F4-5204-C054B85C89D2}"/>
              </a:ext>
            </a:extLst>
          </p:cNvPr>
          <p:cNvSpPr txBox="1"/>
          <p:nvPr/>
        </p:nvSpPr>
        <p:spPr>
          <a:xfrm>
            <a:off x="850841" y="2220307"/>
            <a:ext cx="10747810"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Pengujian dilakukan untuk mengetahui apakah sistem yang sudah dibuat mampu berjalan sesuai dengan rancangan pengembangan sistem atau belum.</a:t>
            </a:r>
          </a:p>
        </p:txBody>
      </p:sp>
      <p:sp>
        <p:nvSpPr>
          <p:cNvPr id="4" name="Slide Number Placeholder 3">
            <a:extLst>
              <a:ext uri="{FF2B5EF4-FFF2-40B4-BE49-F238E27FC236}">
                <a16:creationId xmlns:a16="http://schemas.microsoft.com/office/drawing/2014/main" id="{11DBBADB-C8A4-E9F9-A56B-EBE05DEA02B6}"/>
              </a:ext>
            </a:extLst>
          </p:cNvPr>
          <p:cNvSpPr>
            <a:spLocks noGrp="1"/>
          </p:cNvSpPr>
          <p:nvPr>
            <p:ph type="sldNum" sz="quarter" idx="4"/>
          </p:nvPr>
        </p:nvSpPr>
        <p:spPr/>
        <p:txBody>
          <a:bodyPr/>
          <a:lstStyle/>
          <a:p>
            <a:fld id="{48F63A3B-78C7-47BE-AE5E-E10140E04643}" type="slidenum">
              <a:rPr lang="en-US" smtClean="0">
                <a:solidFill>
                  <a:srgbClr val="7030A0"/>
                </a:solidFill>
              </a:rPr>
              <a:pPr/>
              <a:t>30</a:t>
            </a:fld>
            <a:r>
              <a:rPr lang="en-US">
                <a:solidFill>
                  <a:schemeClr val="bg2">
                    <a:lumMod val="90000"/>
                  </a:schemeClr>
                </a:solidFill>
              </a:rPr>
              <a:t>/36</a:t>
            </a:r>
          </a:p>
        </p:txBody>
      </p:sp>
    </p:spTree>
    <p:extLst>
      <p:ext uri="{BB962C8B-B14F-4D97-AF65-F5344CB8AC3E}">
        <p14:creationId xmlns:p14="http://schemas.microsoft.com/office/powerpoint/2010/main" val="370745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5" y="1009340"/>
            <a:ext cx="761182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Hasil Pengujian System Usability Scale (SUS)</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384352E3-3054-BAB5-CA80-623CD9E6A93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0207" y="3215445"/>
            <a:ext cx="7188321" cy="2550899"/>
          </a:xfrm>
          <a:prstGeom prst="rect">
            <a:avLst/>
          </a:prstGeom>
          <a:noFill/>
          <a:ln>
            <a:noFill/>
          </a:ln>
        </p:spPr>
      </p:pic>
      <p:graphicFrame>
        <p:nvGraphicFramePr>
          <p:cNvPr id="16" name="Table 15">
            <a:extLst>
              <a:ext uri="{FF2B5EF4-FFF2-40B4-BE49-F238E27FC236}">
                <a16:creationId xmlns:a16="http://schemas.microsoft.com/office/drawing/2014/main" id="{1AF612A8-466D-CB71-856D-3518E3CC77A2}"/>
              </a:ext>
            </a:extLst>
          </p:cNvPr>
          <p:cNvGraphicFramePr>
            <a:graphicFrameLocks noGrp="1"/>
          </p:cNvGraphicFramePr>
          <p:nvPr>
            <p:extLst>
              <p:ext uri="{D42A27DB-BD31-4B8C-83A1-F6EECF244321}">
                <p14:modId xmlns:p14="http://schemas.microsoft.com/office/powerpoint/2010/main" val="1609514048"/>
              </p:ext>
            </p:extLst>
          </p:nvPr>
        </p:nvGraphicFramePr>
        <p:xfrm>
          <a:off x="731838" y="2061302"/>
          <a:ext cx="10728316" cy="922320"/>
        </p:xfrm>
        <a:graphic>
          <a:graphicData uri="http://schemas.openxmlformats.org/drawingml/2006/table">
            <a:tbl>
              <a:tblPr firstRow="1" firstCol="1" bandRow="1">
                <a:tableStyleId>{5C22544A-7EE6-4342-B048-85BDC9FD1C3A}</a:tableStyleId>
              </a:tblPr>
              <a:tblGrid>
                <a:gridCol w="800250">
                  <a:extLst>
                    <a:ext uri="{9D8B030D-6E8A-4147-A177-3AD203B41FA5}">
                      <a16:colId xmlns:a16="http://schemas.microsoft.com/office/drawing/2014/main" val="1433658845"/>
                    </a:ext>
                  </a:extLst>
                </a:gridCol>
                <a:gridCol w="458413">
                  <a:extLst>
                    <a:ext uri="{9D8B030D-6E8A-4147-A177-3AD203B41FA5}">
                      <a16:colId xmlns:a16="http://schemas.microsoft.com/office/drawing/2014/main" val="1422937959"/>
                    </a:ext>
                  </a:extLst>
                </a:gridCol>
                <a:gridCol w="458413">
                  <a:extLst>
                    <a:ext uri="{9D8B030D-6E8A-4147-A177-3AD203B41FA5}">
                      <a16:colId xmlns:a16="http://schemas.microsoft.com/office/drawing/2014/main" val="2713522527"/>
                    </a:ext>
                  </a:extLst>
                </a:gridCol>
                <a:gridCol w="458413">
                  <a:extLst>
                    <a:ext uri="{9D8B030D-6E8A-4147-A177-3AD203B41FA5}">
                      <a16:colId xmlns:a16="http://schemas.microsoft.com/office/drawing/2014/main" val="680284896"/>
                    </a:ext>
                  </a:extLst>
                </a:gridCol>
                <a:gridCol w="458413">
                  <a:extLst>
                    <a:ext uri="{9D8B030D-6E8A-4147-A177-3AD203B41FA5}">
                      <a16:colId xmlns:a16="http://schemas.microsoft.com/office/drawing/2014/main" val="2501600335"/>
                    </a:ext>
                  </a:extLst>
                </a:gridCol>
                <a:gridCol w="458413">
                  <a:extLst>
                    <a:ext uri="{9D8B030D-6E8A-4147-A177-3AD203B41FA5}">
                      <a16:colId xmlns:a16="http://schemas.microsoft.com/office/drawing/2014/main" val="1517609599"/>
                    </a:ext>
                  </a:extLst>
                </a:gridCol>
                <a:gridCol w="458413">
                  <a:extLst>
                    <a:ext uri="{9D8B030D-6E8A-4147-A177-3AD203B41FA5}">
                      <a16:colId xmlns:a16="http://schemas.microsoft.com/office/drawing/2014/main" val="907566139"/>
                    </a:ext>
                  </a:extLst>
                </a:gridCol>
                <a:gridCol w="458413">
                  <a:extLst>
                    <a:ext uri="{9D8B030D-6E8A-4147-A177-3AD203B41FA5}">
                      <a16:colId xmlns:a16="http://schemas.microsoft.com/office/drawing/2014/main" val="4284855423"/>
                    </a:ext>
                  </a:extLst>
                </a:gridCol>
                <a:gridCol w="458413">
                  <a:extLst>
                    <a:ext uri="{9D8B030D-6E8A-4147-A177-3AD203B41FA5}">
                      <a16:colId xmlns:a16="http://schemas.microsoft.com/office/drawing/2014/main" val="628015041"/>
                    </a:ext>
                  </a:extLst>
                </a:gridCol>
                <a:gridCol w="458413">
                  <a:extLst>
                    <a:ext uri="{9D8B030D-6E8A-4147-A177-3AD203B41FA5}">
                      <a16:colId xmlns:a16="http://schemas.microsoft.com/office/drawing/2014/main" val="2144603208"/>
                    </a:ext>
                  </a:extLst>
                </a:gridCol>
                <a:gridCol w="458413">
                  <a:extLst>
                    <a:ext uri="{9D8B030D-6E8A-4147-A177-3AD203B41FA5}">
                      <a16:colId xmlns:a16="http://schemas.microsoft.com/office/drawing/2014/main" val="976897136"/>
                    </a:ext>
                  </a:extLst>
                </a:gridCol>
                <a:gridCol w="458413">
                  <a:extLst>
                    <a:ext uri="{9D8B030D-6E8A-4147-A177-3AD203B41FA5}">
                      <a16:colId xmlns:a16="http://schemas.microsoft.com/office/drawing/2014/main" val="1322766129"/>
                    </a:ext>
                  </a:extLst>
                </a:gridCol>
                <a:gridCol w="458413">
                  <a:extLst>
                    <a:ext uri="{9D8B030D-6E8A-4147-A177-3AD203B41FA5}">
                      <a16:colId xmlns:a16="http://schemas.microsoft.com/office/drawing/2014/main" val="3185327750"/>
                    </a:ext>
                  </a:extLst>
                </a:gridCol>
                <a:gridCol w="458413">
                  <a:extLst>
                    <a:ext uri="{9D8B030D-6E8A-4147-A177-3AD203B41FA5}">
                      <a16:colId xmlns:a16="http://schemas.microsoft.com/office/drawing/2014/main" val="602218889"/>
                    </a:ext>
                  </a:extLst>
                </a:gridCol>
                <a:gridCol w="458413">
                  <a:extLst>
                    <a:ext uri="{9D8B030D-6E8A-4147-A177-3AD203B41FA5}">
                      <a16:colId xmlns:a16="http://schemas.microsoft.com/office/drawing/2014/main" val="3346934749"/>
                    </a:ext>
                  </a:extLst>
                </a:gridCol>
                <a:gridCol w="458413">
                  <a:extLst>
                    <a:ext uri="{9D8B030D-6E8A-4147-A177-3AD203B41FA5}">
                      <a16:colId xmlns:a16="http://schemas.microsoft.com/office/drawing/2014/main" val="261477724"/>
                    </a:ext>
                  </a:extLst>
                </a:gridCol>
                <a:gridCol w="458413">
                  <a:extLst>
                    <a:ext uri="{9D8B030D-6E8A-4147-A177-3AD203B41FA5}">
                      <a16:colId xmlns:a16="http://schemas.microsoft.com/office/drawing/2014/main" val="3568993424"/>
                    </a:ext>
                  </a:extLst>
                </a:gridCol>
                <a:gridCol w="458413">
                  <a:extLst>
                    <a:ext uri="{9D8B030D-6E8A-4147-A177-3AD203B41FA5}">
                      <a16:colId xmlns:a16="http://schemas.microsoft.com/office/drawing/2014/main" val="3375633583"/>
                    </a:ext>
                  </a:extLst>
                </a:gridCol>
                <a:gridCol w="458413">
                  <a:extLst>
                    <a:ext uri="{9D8B030D-6E8A-4147-A177-3AD203B41FA5}">
                      <a16:colId xmlns:a16="http://schemas.microsoft.com/office/drawing/2014/main" val="1837896158"/>
                    </a:ext>
                  </a:extLst>
                </a:gridCol>
                <a:gridCol w="458413">
                  <a:extLst>
                    <a:ext uri="{9D8B030D-6E8A-4147-A177-3AD203B41FA5}">
                      <a16:colId xmlns:a16="http://schemas.microsoft.com/office/drawing/2014/main" val="2087862315"/>
                    </a:ext>
                  </a:extLst>
                </a:gridCol>
                <a:gridCol w="458413">
                  <a:extLst>
                    <a:ext uri="{9D8B030D-6E8A-4147-A177-3AD203B41FA5}">
                      <a16:colId xmlns:a16="http://schemas.microsoft.com/office/drawing/2014/main" val="2479481841"/>
                    </a:ext>
                  </a:extLst>
                </a:gridCol>
                <a:gridCol w="759806">
                  <a:extLst>
                    <a:ext uri="{9D8B030D-6E8A-4147-A177-3AD203B41FA5}">
                      <a16:colId xmlns:a16="http://schemas.microsoft.com/office/drawing/2014/main" val="2801702546"/>
                    </a:ext>
                  </a:extLst>
                </a:gridCol>
              </a:tblGrid>
              <a:tr h="274320">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R20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AVERAGE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31700500"/>
                  </a:ext>
                </a:extLst>
              </a:tr>
              <a:tr h="3240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SUS RAW SCORE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31</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32</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40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38</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38</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40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33</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478407834"/>
                  </a:ext>
                </a:extLst>
              </a:tr>
              <a:tr h="3240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SUS FINAL SCORE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87.5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60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100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100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50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36794525"/>
                  </a:ext>
                </a:extLst>
              </a:tr>
            </a:tbl>
          </a:graphicData>
        </a:graphic>
      </p:graphicFrame>
      <p:sp>
        <p:nvSpPr>
          <p:cNvPr id="3" name="Slide Number Placeholder 2">
            <a:extLst>
              <a:ext uri="{FF2B5EF4-FFF2-40B4-BE49-F238E27FC236}">
                <a16:creationId xmlns:a16="http://schemas.microsoft.com/office/drawing/2014/main" id="{02954E26-1D80-FDED-BB8E-48D46BDDBBAA}"/>
              </a:ext>
            </a:extLst>
          </p:cNvPr>
          <p:cNvSpPr>
            <a:spLocks noGrp="1"/>
          </p:cNvSpPr>
          <p:nvPr>
            <p:ph type="sldNum" sz="quarter" idx="4"/>
          </p:nvPr>
        </p:nvSpPr>
        <p:spPr/>
        <p:txBody>
          <a:bodyPr/>
          <a:lstStyle/>
          <a:p>
            <a:fld id="{48F63A3B-78C7-47BE-AE5E-E10140E04643}" type="slidenum">
              <a:rPr lang="en-US" smtClean="0">
                <a:solidFill>
                  <a:srgbClr val="7030A0"/>
                </a:solidFill>
              </a:rPr>
              <a:pPr/>
              <a:t>31</a:t>
            </a:fld>
            <a:r>
              <a:rPr lang="en-US">
                <a:solidFill>
                  <a:schemeClr val="bg2">
                    <a:lumMod val="90000"/>
                  </a:schemeClr>
                </a:solidFill>
              </a:rPr>
              <a:t>/36</a:t>
            </a:r>
          </a:p>
        </p:txBody>
      </p:sp>
    </p:spTree>
    <p:extLst>
      <p:ext uri="{BB962C8B-B14F-4D97-AF65-F5344CB8AC3E}">
        <p14:creationId xmlns:p14="http://schemas.microsoft.com/office/powerpoint/2010/main" val="22890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DEMO</a:t>
            </a:r>
          </a:p>
          <a:p>
            <a:pPr algn="ctr">
              <a:spcAft>
                <a:spcPts val="800"/>
              </a:spcAft>
            </a:pPr>
            <a:r>
              <a:rPr lang="en-US" sz="4400">
                <a:latin typeface="Rubik Medium" pitchFamily="2" charset="-79"/>
                <a:cs typeface="Rubik Medium" pitchFamily="2" charset="-79"/>
              </a:rPr>
              <a:t>PROGRAM</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D94B2045-3ADC-2044-CFEB-94A0CBD6FCF6}"/>
              </a:ext>
            </a:extLst>
          </p:cNvPr>
          <p:cNvSpPr>
            <a:spLocks noGrp="1"/>
          </p:cNvSpPr>
          <p:nvPr>
            <p:ph type="sldNum" sz="quarter" idx="4"/>
          </p:nvPr>
        </p:nvSpPr>
        <p:spPr/>
        <p:txBody>
          <a:bodyPr/>
          <a:lstStyle/>
          <a:p>
            <a:fld id="{48F63A3B-78C7-47BE-AE5E-E10140E04643}" type="slidenum">
              <a:rPr lang="en-US" smtClean="0">
                <a:solidFill>
                  <a:srgbClr val="7030A0"/>
                </a:solidFill>
              </a:rPr>
              <a:pPr/>
              <a:t>32</a:t>
            </a:fld>
            <a:r>
              <a:rPr lang="en-US">
                <a:solidFill>
                  <a:schemeClr val="bg2">
                    <a:lumMod val="90000"/>
                  </a:schemeClr>
                </a:solidFill>
              </a:rPr>
              <a:t>/36</a:t>
            </a:r>
          </a:p>
        </p:txBody>
      </p:sp>
    </p:spTree>
    <p:extLst>
      <p:ext uri="{BB962C8B-B14F-4D97-AF65-F5344CB8AC3E}">
        <p14:creationId xmlns:p14="http://schemas.microsoft.com/office/powerpoint/2010/main" val="253636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KESIMPULAN &amp; </a:t>
            </a:r>
          </a:p>
          <a:p>
            <a:pPr algn="ctr">
              <a:spcAft>
                <a:spcPts val="800"/>
              </a:spcAft>
            </a:pPr>
            <a:r>
              <a:rPr lang="en-US" sz="4400">
                <a:latin typeface="Rubik Medium" pitchFamily="2" charset="-79"/>
                <a:cs typeface="Rubik Medium" pitchFamily="2" charset="-79"/>
              </a:rPr>
              <a:t>SARAN</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4D8DB5E9-7AD1-2E4E-0B8A-3FF044E5211B}"/>
              </a:ext>
            </a:extLst>
          </p:cNvPr>
          <p:cNvSpPr>
            <a:spLocks noGrp="1"/>
          </p:cNvSpPr>
          <p:nvPr>
            <p:ph type="sldNum" sz="quarter" idx="4"/>
          </p:nvPr>
        </p:nvSpPr>
        <p:spPr/>
        <p:txBody>
          <a:bodyPr/>
          <a:lstStyle/>
          <a:p>
            <a:fld id="{48F63A3B-78C7-47BE-AE5E-E10140E04643}" type="slidenum">
              <a:rPr lang="en-US" smtClean="0">
                <a:solidFill>
                  <a:srgbClr val="7030A0"/>
                </a:solidFill>
              </a:rPr>
              <a:pPr/>
              <a:t>33</a:t>
            </a:fld>
            <a:r>
              <a:rPr lang="en-US">
                <a:solidFill>
                  <a:schemeClr val="bg2">
                    <a:lumMod val="90000"/>
                  </a:schemeClr>
                </a:solidFill>
              </a:rPr>
              <a:t>/36</a:t>
            </a:r>
          </a:p>
        </p:txBody>
      </p:sp>
    </p:spTree>
    <p:extLst>
      <p:ext uri="{BB962C8B-B14F-4D97-AF65-F5344CB8AC3E}">
        <p14:creationId xmlns:p14="http://schemas.microsoft.com/office/powerpoint/2010/main" val="23232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Kesimpulan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868025" cy="2964914"/>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id-ID" sz="1600">
                <a:latin typeface="Rubik" pitchFamily="2" charset="-79"/>
                <a:cs typeface="Rubik" pitchFamily="2" charset="-79"/>
              </a:rPr>
              <a:t>Sistem pendukung keputusan dengan menggunakan VIKOR dapat digunakan untuk melakukan </a:t>
            </a:r>
            <a:r>
              <a:rPr lang="en-US" sz="1600">
                <a:latin typeface="Rubik" pitchFamily="2" charset="-79"/>
                <a:cs typeface="Rubik" pitchFamily="2" charset="-79"/>
              </a:rPr>
              <a:t>perangkingan</a:t>
            </a:r>
            <a:r>
              <a:rPr lang="id-ID" sz="1600">
                <a:latin typeface="Rubik" pitchFamily="2" charset="-79"/>
                <a:cs typeface="Rubik" pitchFamily="2" charset="-79"/>
              </a:rPr>
              <a:t> banyak alternatif dengan </a:t>
            </a:r>
            <a:r>
              <a:rPr lang="id-ID" sz="1600" err="1">
                <a:latin typeface="Rubik" pitchFamily="2" charset="-79"/>
                <a:cs typeface="Rubik" pitchFamily="2" charset="-79"/>
              </a:rPr>
              <a:t>multi</a:t>
            </a:r>
            <a:r>
              <a:rPr lang="id-ID" sz="1600">
                <a:latin typeface="Rubik" pitchFamily="2" charset="-79"/>
                <a:cs typeface="Rubik" pitchFamily="2" charset="-79"/>
              </a:rPr>
              <a:t>-kriteria secara efektif dan efisien.</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Alternatif </a:t>
            </a:r>
            <a:r>
              <a:rPr lang="id-ID" sz="1600" err="1">
                <a:latin typeface="Rubik" pitchFamily="2" charset="-79"/>
                <a:cs typeface="Rubik" pitchFamily="2" charset="-79"/>
              </a:rPr>
              <a:t>Mluweh</a:t>
            </a:r>
            <a:r>
              <a:rPr lang="id-ID" sz="1600">
                <a:latin typeface="Rubik" pitchFamily="2" charset="-79"/>
                <a:cs typeface="Rubik" pitchFamily="2" charset="-79"/>
              </a:rPr>
              <a:t> menjadi peringkat terbaik dalam perangkingan menggunakan metode VIKOR dan tetap stabil menjadi peringkat terbaik setelah dilakukan pengujian kondisi </a:t>
            </a:r>
            <a:r>
              <a:rPr lang="id-ID" sz="1600" i="1" err="1">
                <a:latin typeface="Rubik" pitchFamily="2" charset="-79"/>
                <a:cs typeface="Rubik" pitchFamily="2" charset="-79"/>
              </a:rPr>
              <a:t>acceptable</a:t>
            </a:r>
            <a:r>
              <a:rPr lang="id-ID" sz="1600">
                <a:latin typeface="Rubik" pitchFamily="2" charset="-79"/>
                <a:cs typeface="Rubik" pitchFamily="2" charset="-79"/>
              </a:rPr>
              <a:t> </a:t>
            </a:r>
            <a:r>
              <a:rPr lang="id-ID" sz="1600" i="1" err="1">
                <a:latin typeface="Rubik" pitchFamily="2" charset="-79"/>
                <a:cs typeface="Rubik" pitchFamily="2" charset="-79"/>
              </a:rPr>
              <a:t>advantage</a:t>
            </a:r>
            <a:r>
              <a:rPr lang="id-ID" sz="1600">
                <a:latin typeface="Rubik" pitchFamily="2" charset="-79"/>
                <a:cs typeface="Rubik" pitchFamily="2" charset="-79"/>
              </a:rPr>
              <a:t> dan pengujian kondisi </a:t>
            </a:r>
            <a:r>
              <a:rPr lang="id-ID" sz="1600" i="1" err="1">
                <a:latin typeface="Rubik" pitchFamily="2" charset="-79"/>
                <a:cs typeface="Rubik" pitchFamily="2" charset="-79"/>
              </a:rPr>
              <a:t>acceptable</a:t>
            </a:r>
            <a:r>
              <a:rPr lang="id-ID" sz="1600">
                <a:latin typeface="Rubik" pitchFamily="2" charset="-79"/>
                <a:cs typeface="Rubik" pitchFamily="2" charset="-79"/>
              </a:rPr>
              <a:t> </a:t>
            </a:r>
            <a:r>
              <a:rPr lang="id-ID" sz="1600" i="1" err="1">
                <a:latin typeface="Rubik" pitchFamily="2" charset="-79"/>
                <a:cs typeface="Rubik" pitchFamily="2" charset="-79"/>
              </a:rPr>
              <a:t>stability</a:t>
            </a:r>
            <a:r>
              <a:rPr lang="id-ID" sz="1600">
                <a:latin typeface="Rubik" pitchFamily="2" charset="-79"/>
                <a:cs typeface="Rubik" pitchFamily="2" charset="-79"/>
              </a:rPr>
              <a:t> </a:t>
            </a:r>
            <a:r>
              <a:rPr lang="id-ID" sz="1600" i="1">
                <a:latin typeface="Rubik" pitchFamily="2" charset="-79"/>
                <a:cs typeface="Rubik" pitchFamily="2" charset="-79"/>
              </a:rPr>
              <a:t>in</a:t>
            </a:r>
            <a:r>
              <a:rPr lang="id-ID" sz="1600">
                <a:latin typeface="Rubik" pitchFamily="2" charset="-79"/>
                <a:cs typeface="Rubik" pitchFamily="2" charset="-79"/>
              </a:rPr>
              <a:t> </a:t>
            </a:r>
            <a:r>
              <a:rPr lang="id-ID" sz="1600" i="1" err="1">
                <a:latin typeface="Rubik" pitchFamily="2" charset="-79"/>
                <a:cs typeface="Rubik" pitchFamily="2" charset="-79"/>
              </a:rPr>
              <a:t>decision</a:t>
            </a:r>
            <a:r>
              <a:rPr lang="id-ID" sz="1600">
                <a:latin typeface="Rubik" pitchFamily="2" charset="-79"/>
                <a:cs typeface="Rubik" pitchFamily="2" charset="-79"/>
              </a:rPr>
              <a:t> </a:t>
            </a:r>
            <a:r>
              <a:rPr lang="id-ID" sz="1600" i="1">
                <a:latin typeface="Rubik" pitchFamily="2" charset="-79"/>
                <a:cs typeface="Rubik" pitchFamily="2" charset="-79"/>
              </a:rPr>
              <a:t>making</a:t>
            </a:r>
            <a:r>
              <a:rPr lang="id-ID" sz="1600">
                <a:latin typeface="Rubik" pitchFamily="2" charset="-79"/>
                <a:cs typeface="Rubik" pitchFamily="2" charset="-79"/>
              </a:rPr>
              <a:t>.</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Dalam metode VIKOR tidak ada perhitungan khusus untuk menghitung nilai bobot kriteria. Pemberian bobot hanya diberikan begitu saja oleh pengambil keputusan sehingga diperlukan metode lain untuk memeriksa konsistensi pembobotan seperti AHP dan sebagainya.</a:t>
            </a:r>
          </a:p>
          <a:p>
            <a:pPr marL="285750" indent="-285750">
              <a:spcAft>
                <a:spcPts val="800"/>
              </a:spcAft>
              <a:buFont typeface="Arial" panose="020B0604020202020204" pitchFamily="34" charset="0"/>
              <a:buChar char="•"/>
            </a:pPr>
            <a:endParaRPr lang="id-ID" sz="1600">
              <a:latin typeface="Rubik" pitchFamily="2" charset="-79"/>
              <a:cs typeface="Rubik" pitchFamily="2" charset="-79"/>
            </a:endParaRP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2" name="TextBox 1">
            <a:extLst>
              <a:ext uri="{FF2B5EF4-FFF2-40B4-BE49-F238E27FC236}">
                <a16:creationId xmlns:a16="http://schemas.microsoft.com/office/drawing/2014/main" id="{A918BC51-A09E-6D1E-6362-656B06D80DA7}"/>
              </a:ext>
            </a:extLst>
          </p:cNvPr>
          <p:cNvSpPr txBox="1"/>
          <p:nvPr/>
        </p:nvSpPr>
        <p:spPr>
          <a:xfrm>
            <a:off x="866774" y="1927357"/>
            <a:ext cx="10868025" cy="338554"/>
          </a:xfrm>
          <a:prstGeom prst="rect">
            <a:avLst/>
          </a:prstGeom>
          <a:noFill/>
        </p:spPr>
        <p:txBody>
          <a:bodyPr wrap="square" rtlCol="0">
            <a:spAutoFit/>
          </a:bodyPr>
          <a:lstStyle/>
          <a:p>
            <a:pPr>
              <a:spcAft>
                <a:spcPts val="800"/>
              </a:spcAft>
            </a:pPr>
            <a:r>
              <a:rPr lang="en-US" sz="1600">
                <a:latin typeface="Rubik" pitchFamily="2" charset="-79"/>
                <a:cs typeface="Rubik" pitchFamily="2" charset="-79"/>
              </a:rPr>
              <a:t>Dari hasil analisis yang telah dilakukan dalam penelitian ini, diperoleh beberapa kesimpulan sebagai berikut:</a:t>
            </a:r>
          </a:p>
        </p:txBody>
      </p:sp>
      <p:sp>
        <p:nvSpPr>
          <p:cNvPr id="6" name="Slide Number Placeholder 5">
            <a:extLst>
              <a:ext uri="{FF2B5EF4-FFF2-40B4-BE49-F238E27FC236}">
                <a16:creationId xmlns:a16="http://schemas.microsoft.com/office/drawing/2014/main" id="{8251E45F-BC98-D71F-67D7-63A547AF6E4B}"/>
              </a:ext>
            </a:extLst>
          </p:cNvPr>
          <p:cNvSpPr>
            <a:spLocks noGrp="1"/>
          </p:cNvSpPr>
          <p:nvPr>
            <p:ph type="sldNum" sz="quarter" idx="4"/>
          </p:nvPr>
        </p:nvSpPr>
        <p:spPr/>
        <p:txBody>
          <a:bodyPr/>
          <a:lstStyle/>
          <a:p>
            <a:fld id="{48F63A3B-78C7-47BE-AE5E-E10140E04643}" type="slidenum">
              <a:rPr lang="en-US" smtClean="0">
                <a:solidFill>
                  <a:srgbClr val="7030A0"/>
                </a:solidFill>
              </a:rPr>
              <a:pPr/>
              <a:t>34</a:t>
            </a:fld>
            <a:r>
              <a:rPr lang="en-US">
                <a:solidFill>
                  <a:schemeClr val="bg2">
                    <a:lumMod val="90000"/>
                  </a:schemeClr>
                </a:solidFill>
              </a:rPr>
              <a:t>/36</a:t>
            </a:r>
          </a:p>
        </p:txBody>
      </p:sp>
    </p:spTree>
    <p:extLst>
      <p:ext uri="{BB962C8B-B14F-4D97-AF65-F5344CB8AC3E}">
        <p14:creationId xmlns:p14="http://schemas.microsoft.com/office/powerpoint/2010/main" val="393079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Saran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593389" cy="1426031"/>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id-ID" sz="1600">
                <a:latin typeface="Rubik" pitchFamily="2" charset="-79"/>
                <a:cs typeface="Rubik" pitchFamily="2" charset="-79"/>
              </a:rPr>
              <a:t>Pengembangan sistem pendukung dapat dilanjutkan dengan membuat sistem lebih </a:t>
            </a:r>
            <a:r>
              <a:rPr lang="id-ID" sz="1600" i="1" err="1">
                <a:latin typeface="Rubik" pitchFamily="2" charset="-79"/>
                <a:cs typeface="Rubik" pitchFamily="2" charset="-79"/>
              </a:rPr>
              <a:t>responsive</a:t>
            </a:r>
            <a:r>
              <a:rPr lang="id-ID" sz="1600">
                <a:latin typeface="Rubik" pitchFamily="2" charset="-79"/>
                <a:cs typeface="Rubik" pitchFamily="2" charset="-79"/>
              </a:rPr>
              <a:t> secara antarmuka, serta dapat dikembangkan secara lebih lanjut dalam bentuk aplikasi </a:t>
            </a:r>
            <a:r>
              <a:rPr lang="id-ID" sz="1600" i="1" err="1">
                <a:latin typeface="Rubik" pitchFamily="2" charset="-79"/>
                <a:cs typeface="Rubik" pitchFamily="2" charset="-79"/>
              </a:rPr>
              <a:t>mobile</a:t>
            </a:r>
            <a:r>
              <a:rPr lang="id-ID" sz="1600">
                <a:latin typeface="Rubik" pitchFamily="2" charset="-79"/>
                <a:cs typeface="Rubik" pitchFamily="2" charset="-79"/>
              </a:rPr>
              <a:t> berbasis Android atau iOS.</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Hasil perhitungan metode VIKOR untuk menentukan lokasi pembangunan embung dapat dibandingkan dengan hasil perhitungan yang didapat dengan metode lainnya.</a:t>
            </a:r>
          </a:p>
        </p:txBody>
      </p:sp>
      <p:sp>
        <p:nvSpPr>
          <p:cNvPr id="2" name="TextBox 1">
            <a:extLst>
              <a:ext uri="{FF2B5EF4-FFF2-40B4-BE49-F238E27FC236}">
                <a16:creationId xmlns:a16="http://schemas.microsoft.com/office/drawing/2014/main" id="{A918BC51-A09E-6D1E-6362-656B06D80DA7}"/>
              </a:ext>
            </a:extLst>
          </p:cNvPr>
          <p:cNvSpPr txBox="1"/>
          <p:nvPr/>
        </p:nvSpPr>
        <p:spPr>
          <a:xfrm>
            <a:off x="866774" y="1913746"/>
            <a:ext cx="10868025" cy="338554"/>
          </a:xfrm>
          <a:prstGeom prst="rect">
            <a:avLst/>
          </a:prstGeom>
          <a:noFill/>
        </p:spPr>
        <p:txBody>
          <a:bodyPr wrap="square" rtlCol="0">
            <a:spAutoFit/>
          </a:bodyPr>
          <a:lstStyle/>
          <a:p>
            <a:pPr>
              <a:spcAft>
                <a:spcPts val="800"/>
              </a:spcAft>
            </a:pPr>
            <a:r>
              <a:rPr lang="en-US" sz="1600">
                <a:latin typeface="Rubik" pitchFamily="2" charset="-79"/>
                <a:cs typeface="Rubik" pitchFamily="2" charset="-79"/>
              </a:rPr>
              <a:t>Dari </a:t>
            </a:r>
            <a:r>
              <a:rPr lang="en-US" sz="1600" err="1">
                <a:latin typeface="Rubik" pitchFamily="2" charset="-79"/>
                <a:cs typeface="Rubik" pitchFamily="2" charset="-79"/>
              </a:rPr>
              <a:t>hasil</a:t>
            </a:r>
            <a:r>
              <a:rPr lang="en-US" sz="1600">
                <a:latin typeface="Rubik" pitchFamily="2" charset="-79"/>
                <a:cs typeface="Rubik" pitchFamily="2" charset="-79"/>
              </a:rPr>
              <a:t> </a:t>
            </a:r>
            <a:r>
              <a:rPr lang="en-US" sz="1600" err="1">
                <a:latin typeface="Rubik" pitchFamily="2" charset="-79"/>
                <a:cs typeface="Rubik" pitchFamily="2" charset="-79"/>
              </a:rPr>
              <a:t>analisis</a:t>
            </a:r>
            <a:r>
              <a:rPr lang="en-US" sz="1600">
                <a:latin typeface="Rubik" pitchFamily="2" charset="-79"/>
                <a:cs typeface="Rubik" pitchFamily="2" charset="-79"/>
              </a:rPr>
              <a:t> yang </a:t>
            </a:r>
            <a:r>
              <a:rPr lang="en-US" sz="1600" err="1">
                <a:latin typeface="Rubik" pitchFamily="2" charset="-79"/>
                <a:cs typeface="Rubik" pitchFamily="2" charset="-79"/>
              </a:rPr>
              <a:t>telah</a:t>
            </a:r>
            <a:r>
              <a:rPr lang="en-US" sz="1600">
                <a:latin typeface="Rubik" pitchFamily="2" charset="-79"/>
                <a:cs typeface="Rubik" pitchFamily="2" charset="-79"/>
              </a:rPr>
              <a:t> </a:t>
            </a:r>
            <a:r>
              <a:rPr lang="en-US" sz="1600" err="1">
                <a:latin typeface="Rubik" pitchFamily="2" charset="-79"/>
                <a:cs typeface="Rubik" pitchFamily="2" charset="-79"/>
              </a:rPr>
              <a:t>dilakukan</a:t>
            </a:r>
            <a:r>
              <a:rPr lang="en-US" sz="1600">
                <a:latin typeface="Rubik" pitchFamily="2" charset="-79"/>
                <a:cs typeface="Rubik" pitchFamily="2" charset="-79"/>
              </a:rPr>
              <a:t> </a:t>
            </a:r>
            <a:r>
              <a:rPr lang="en-US" sz="1600" err="1">
                <a:latin typeface="Rubik" pitchFamily="2" charset="-79"/>
                <a:cs typeface="Rubik" pitchFamily="2" charset="-79"/>
              </a:rPr>
              <a:t>dalam</a:t>
            </a:r>
            <a:r>
              <a:rPr lang="en-US" sz="1600">
                <a:latin typeface="Rubik" pitchFamily="2" charset="-79"/>
                <a:cs typeface="Rubik" pitchFamily="2" charset="-79"/>
              </a:rPr>
              <a:t> </a:t>
            </a:r>
            <a:r>
              <a:rPr lang="en-US" sz="1600" err="1">
                <a:latin typeface="Rubik" pitchFamily="2" charset="-79"/>
                <a:cs typeface="Rubik" pitchFamily="2" charset="-79"/>
              </a:rPr>
              <a:t>penelitian</a:t>
            </a:r>
            <a:r>
              <a:rPr lang="en-US" sz="1600">
                <a:latin typeface="Rubik" pitchFamily="2" charset="-79"/>
                <a:cs typeface="Rubik" pitchFamily="2" charset="-79"/>
              </a:rPr>
              <a:t> </a:t>
            </a:r>
            <a:r>
              <a:rPr lang="en-US" sz="1600" err="1">
                <a:latin typeface="Rubik" pitchFamily="2" charset="-79"/>
                <a:cs typeface="Rubik" pitchFamily="2" charset="-79"/>
              </a:rPr>
              <a:t>ini</a:t>
            </a:r>
            <a:r>
              <a:rPr lang="en-US" sz="1600">
                <a:latin typeface="Rubik" pitchFamily="2" charset="-79"/>
                <a:cs typeface="Rubik" pitchFamily="2" charset="-79"/>
              </a:rPr>
              <a:t>, </a:t>
            </a:r>
            <a:r>
              <a:rPr lang="en-US" sz="1600" err="1">
                <a:latin typeface="Rubik" pitchFamily="2" charset="-79"/>
                <a:cs typeface="Rubik" pitchFamily="2" charset="-79"/>
              </a:rPr>
              <a:t>diberikan</a:t>
            </a:r>
            <a:r>
              <a:rPr lang="en-US" sz="1600">
                <a:latin typeface="Rubik" pitchFamily="2" charset="-79"/>
                <a:cs typeface="Rubik" pitchFamily="2" charset="-79"/>
              </a:rPr>
              <a:t> </a:t>
            </a:r>
            <a:r>
              <a:rPr lang="en-US" sz="1600" err="1">
                <a:latin typeface="Rubik" pitchFamily="2" charset="-79"/>
                <a:cs typeface="Rubik" pitchFamily="2" charset="-79"/>
              </a:rPr>
              <a:t>beberapa</a:t>
            </a:r>
            <a:r>
              <a:rPr lang="en-US" sz="1600">
                <a:latin typeface="Rubik" pitchFamily="2" charset="-79"/>
                <a:cs typeface="Rubik" pitchFamily="2" charset="-79"/>
              </a:rPr>
              <a:t> saran </a:t>
            </a:r>
            <a:r>
              <a:rPr lang="en-US" sz="1600" err="1">
                <a:latin typeface="Rubik" pitchFamily="2" charset="-79"/>
                <a:cs typeface="Rubik" pitchFamily="2" charset="-79"/>
              </a:rPr>
              <a:t>sebagai</a:t>
            </a:r>
            <a:r>
              <a:rPr lang="en-US" sz="1600">
                <a:latin typeface="Rubik" pitchFamily="2" charset="-79"/>
                <a:cs typeface="Rubik" pitchFamily="2" charset="-79"/>
              </a:rPr>
              <a:t> </a:t>
            </a:r>
            <a:r>
              <a:rPr lang="en-US" sz="1600" err="1">
                <a:latin typeface="Rubik" pitchFamily="2" charset="-79"/>
                <a:cs typeface="Rubik" pitchFamily="2" charset="-79"/>
              </a:rPr>
              <a:t>berikut</a:t>
            </a:r>
            <a:r>
              <a:rPr lang="en-US" sz="1600">
                <a:latin typeface="Rubik" pitchFamily="2" charset="-79"/>
                <a:cs typeface="Rubik" pitchFamily="2" charset="-79"/>
              </a:rPr>
              <a:t>:</a:t>
            </a:r>
          </a:p>
        </p:txBody>
      </p:sp>
      <p:sp>
        <p:nvSpPr>
          <p:cNvPr id="6" name="Slide Number Placeholder 5">
            <a:extLst>
              <a:ext uri="{FF2B5EF4-FFF2-40B4-BE49-F238E27FC236}">
                <a16:creationId xmlns:a16="http://schemas.microsoft.com/office/drawing/2014/main" id="{B390B18E-FFA5-EC17-4553-CEDE5B88CDD9}"/>
              </a:ext>
            </a:extLst>
          </p:cNvPr>
          <p:cNvSpPr>
            <a:spLocks noGrp="1"/>
          </p:cNvSpPr>
          <p:nvPr>
            <p:ph type="sldNum" sz="quarter" idx="4"/>
          </p:nvPr>
        </p:nvSpPr>
        <p:spPr/>
        <p:txBody>
          <a:bodyPr/>
          <a:lstStyle/>
          <a:p>
            <a:fld id="{48F63A3B-78C7-47BE-AE5E-E10140E04643}" type="slidenum">
              <a:rPr lang="en-US" smtClean="0">
                <a:solidFill>
                  <a:srgbClr val="7030A0"/>
                </a:solidFill>
              </a:rPr>
              <a:pPr/>
              <a:t>35</a:t>
            </a:fld>
            <a:r>
              <a:rPr lang="en-US">
                <a:solidFill>
                  <a:schemeClr val="bg2">
                    <a:lumMod val="90000"/>
                  </a:schemeClr>
                </a:solidFill>
              </a:rPr>
              <a:t>/36</a:t>
            </a:r>
          </a:p>
        </p:txBody>
      </p:sp>
    </p:spTree>
    <p:extLst>
      <p:ext uri="{BB962C8B-B14F-4D97-AF65-F5344CB8AC3E}">
        <p14:creationId xmlns:p14="http://schemas.microsoft.com/office/powerpoint/2010/main" val="319103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TERIMA</a:t>
            </a:r>
          </a:p>
          <a:p>
            <a:pPr algn="ctr">
              <a:spcAft>
                <a:spcPts val="800"/>
              </a:spcAft>
            </a:pPr>
            <a:r>
              <a:rPr lang="en-US" sz="4400">
                <a:latin typeface="Rubik Medium" pitchFamily="2" charset="-79"/>
                <a:cs typeface="Rubik Medium" pitchFamily="2" charset="-79"/>
              </a:rPr>
              <a:t>KASIH</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B4857239-69C7-4C68-1FF6-FB13D39FB687}"/>
              </a:ext>
            </a:extLst>
          </p:cNvPr>
          <p:cNvSpPr>
            <a:spLocks noGrp="1"/>
          </p:cNvSpPr>
          <p:nvPr>
            <p:ph type="sldNum" sz="quarter" idx="4"/>
          </p:nvPr>
        </p:nvSpPr>
        <p:spPr/>
        <p:txBody>
          <a:bodyPr/>
          <a:lstStyle/>
          <a:p>
            <a:fld id="{48F63A3B-78C7-47BE-AE5E-E10140E04643}" type="slidenum">
              <a:rPr lang="en-US" smtClean="0">
                <a:solidFill>
                  <a:srgbClr val="7030A0"/>
                </a:solidFill>
              </a:rPr>
              <a:pPr/>
              <a:t>36</a:t>
            </a:fld>
            <a:r>
              <a:rPr lang="en-US">
                <a:solidFill>
                  <a:schemeClr val="bg2">
                    <a:lumMod val="90000"/>
                  </a:schemeClr>
                </a:solidFill>
              </a:rPr>
              <a:t>/36</a:t>
            </a:r>
          </a:p>
        </p:txBody>
      </p:sp>
    </p:spTree>
    <p:extLst>
      <p:ext uri="{BB962C8B-B14F-4D97-AF65-F5344CB8AC3E}">
        <p14:creationId xmlns:p14="http://schemas.microsoft.com/office/powerpoint/2010/main" val="43689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552666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Basis Data (21) </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5947C289-AB12-AD64-AFD9-DD3432246131}"/>
              </a:ext>
            </a:extLst>
          </p:cNvPr>
          <p:cNvSpPr txBox="1"/>
          <p:nvPr/>
        </p:nvSpPr>
        <p:spPr>
          <a:xfrm>
            <a:off x="386563" y="1733571"/>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Implementasi basis data</a:t>
            </a:r>
            <a:endParaRPr lang="id-ID" sz="12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EC565A14-2272-5A38-4FB8-2F0AB1CFB4FE}"/>
              </a:ext>
            </a:extLst>
          </p:cNvPr>
          <p:cNvPicPr>
            <a:picLocks noChangeAspect="1"/>
          </p:cNvPicPr>
          <p:nvPr/>
        </p:nvPicPr>
        <p:blipFill rotWithShape="1">
          <a:blip r:embed="rId2"/>
          <a:srcRect r="1385"/>
          <a:stretch/>
        </p:blipFill>
        <p:spPr bwMode="auto">
          <a:xfrm>
            <a:off x="2284625" y="2552700"/>
            <a:ext cx="7622750" cy="2874838"/>
          </a:xfrm>
          <a:prstGeom prst="rect">
            <a:avLst/>
          </a:prstGeom>
          <a:ln>
            <a:noFill/>
          </a:ln>
          <a:extLst>
            <a:ext uri="{53640926-AAD7-44D8-BBD7-CCE9431645EC}">
              <a14:shadowObscured xmlns:a14="http://schemas.microsoft.com/office/drawing/2010/main"/>
            </a:ext>
          </a:extLst>
        </p:spPr>
      </p:pic>
      <p:sp>
        <p:nvSpPr>
          <p:cNvPr id="2" name="Slide Number Placeholder 1">
            <a:extLst>
              <a:ext uri="{FF2B5EF4-FFF2-40B4-BE49-F238E27FC236}">
                <a16:creationId xmlns:a16="http://schemas.microsoft.com/office/drawing/2014/main" id="{44EFE8B4-5EAE-EA95-FEF9-BA4BCC942FE3}"/>
              </a:ext>
            </a:extLst>
          </p:cNvPr>
          <p:cNvSpPr>
            <a:spLocks noGrp="1"/>
          </p:cNvSpPr>
          <p:nvPr>
            <p:ph type="sldNum" sz="quarter" idx="4"/>
          </p:nvPr>
        </p:nvSpPr>
        <p:spPr/>
        <p:txBody>
          <a:bodyPr/>
          <a:lstStyle/>
          <a:p>
            <a:fld id="{48F63A3B-78C7-47BE-AE5E-E10140E04643}" type="slidenum">
              <a:rPr lang="en-US" smtClean="0">
                <a:solidFill>
                  <a:srgbClr val="7030A0"/>
                </a:solidFill>
              </a:rPr>
              <a:pPr/>
              <a:t>37</a:t>
            </a:fld>
            <a:r>
              <a:rPr lang="en-US">
                <a:solidFill>
                  <a:schemeClr val="bg2">
                    <a:lumMod val="90000"/>
                  </a:schemeClr>
                </a:solidFill>
              </a:rPr>
              <a:t>/36</a:t>
            </a:r>
          </a:p>
        </p:txBody>
      </p:sp>
    </p:spTree>
    <p:extLst>
      <p:ext uri="{BB962C8B-B14F-4D97-AF65-F5344CB8AC3E}">
        <p14:creationId xmlns:p14="http://schemas.microsoft.com/office/powerpoint/2010/main" val="124689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4412238"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Antarmuka (23)</a:t>
            </a:r>
            <a:endParaRPr lang="id-ID" sz="2400">
              <a:latin typeface="Rubik Medium" pitchFamily="2" charset="-79"/>
              <a:cs typeface="Rubik Medium" pitchFamily="2" charset="-79"/>
            </a:endParaRPr>
          </a:p>
        </p:txBody>
      </p:sp>
      <p:pic>
        <p:nvPicPr>
          <p:cNvPr id="4" name="Picture 3">
            <a:extLst>
              <a:ext uri="{FF2B5EF4-FFF2-40B4-BE49-F238E27FC236}">
                <a16:creationId xmlns:a16="http://schemas.microsoft.com/office/drawing/2014/main" id="{69E80B1E-6846-2479-2D0C-1FC27B9CE948}"/>
              </a:ext>
            </a:extLst>
          </p:cNvPr>
          <p:cNvPicPr>
            <a:picLocks noChangeAspect="1"/>
          </p:cNvPicPr>
          <p:nvPr/>
        </p:nvPicPr>
        <p:blipFill rotWithShape="1">
          <a:blip r:embed="rId2"/>
          <a:srcRect l="18154" r="18154"/>
          <a:stretch/>
        </p:blipFill>
        <p:spPr>
          <a:xfrm>
            <a:off x="351225" y="2360687"/>
            <a:ext cx="4306500" cy="2926216"/>
          </a:xfrm>
          <a:prstGeom prst="rect">
            <a:avLst/>
          </a:prstGeom>
        </p:spPr>
      </p:pic>
      <p:pic>
        <p:nvPicPr>
          <p:cNvPr id="9" name="Picture 8">
            <a:extLst>
              <a:ext uri="{FF2B5EF4-FFF2-40B4-BE49-F238E27FC236}">
                <a16:creationId xmlns:a16="http://schemas.microsoft.com/office/drawing/2014/main" id="{7C9B5DC3-9861-B82D-D67F-F5A28267737C}"/>
              </a:ext>
            </a:extLst>
          </p:cNvPr>
          <p:cNvPicPr>
            <a:picLocks noChangeAspect="1"/>
          </p:cNvPicPr>
          <p:nvPr/>
        </p:nvPicPr>
        <p:blipFill rotWithShape="1">
          <a:blip r:embed="rId3"/>
          <a:srcRect t="520"/>
          <a:stretch/>
        </p:blipFill>
        <p:spPr>
          <a:xfrm>
            <a:off x="4791075" y="2342008"/>
            <a:ext cx="7116432" cy="3496975"/>
          </a:xfrm>
          <a:prstGeom prst="rect">
            <a:avLst/>
          </a:prstGeom>
        </p:spPr>
      </p:pic>
      <p:sp>
        <p:nvSpPr>
          <p:cNvPr id="10" name="TextBox 9">
            <a:extLst>
              <a:ext uri="{FF2B5EF4-FFF2-40B4-BE49-F238E27FC236}">
                <a16:creationId xmlns:a16="http://schemas.microsoft.com/office/drawing/2014/main" id="{768C5738-A4E3-3EEE-1006-C1BC452EBED4}"/>
              </a:ext>
            </a:extLst>
          </p:cNvPr>
          <p:cNvSpPr txBox="1"/>
          <p:nvPr/>
        </p:nvSpPr>
        <p:spPr>
          <a:xfrm>
            <a:off x="343834" y="1181121"/>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Halaman awal (</a:t>
            </a:r>
            <a:r>
              <a:rPr lang="en-US" sz="1200" i="1">
                <a:latin typeface="Rubik Medium" pitchFamily="2" charset="-79"/>
                <a:cs typeface="Rubik Medium" pitchFamily="2" charset="-79"/>
              </a:rPr>
              <a:t>landing page</a:t>
            </a:r>
            <a:r>
              <a:rPr lang="en-US" sz="1200">
                <a:latin typeface="Rubik Medium" pitchFamily="2" charset="-79"/>
                <a:cs typeface="Rubik Medium" pitchFamily="2" charset="-79"/>
              </a:rPr>
              <a:t>) dan halaman </a:t>
            </a:r>
            <a:r>
              <a:rPr lang="en-US" sz="1200" i="1">
                <a:latin typeface="Rubik Medium" pitchFamily="2" charset="-79"/>
                <a:cs typeface="Rubik Medium" pitchFamily="2" charset="-79"/>
              </a:rPr>
              <a:t>dashboard</a:t>
            </a:r>
            <a:r>
              <a:rPr lang="en-US" sz="1200">
                <a:latin typeface="Rubik Medium" pitchFamily="2" charset="-79"/>
                <a:cs typeface="Rubik Medium" pitchFamily="2" charset="-79"/>
              </a:rPr>
              <a:t> administrator.</a:t>
            </a:r>
            <a:endParaRPr lang="id-ID" sz="12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F4BE9A12-2199-5FC1-7E0D-7B82DA08F7BD}"/>
              </a:ext>
            </a:extLst>
          </p:cNvPr>
          <p:cNvSpPr>
            <a:spLocks noGrp="1"/>
          </p:cNvSpPr>
          <p:nvPr>
            <p:ph type="sldNum" sz="quarter" idx="4"/>
          </p:nvPr>
        </p:nvSpPr>
        <p:spPr/>
        <p:txBody>
          <a:bodyPr/>
          <a:lstStyle/>
          <a:p>
            <a:fld id="{48F63A3B-78C7-47BE-AE5E-E10140E04643}" type="slidenum">
              <a:rPr lang="en-US" smtClean="0">
                <a:solidFill>
                  <a:srgbClr val="7030A0"/>
                </a:solidFill>
              </a:rPr>
              <a:pPr/>
              <a:t>38</a:t>
            </a:fld>
            <a:r>
              <a:rPr lang="en-US">
                <a:solidFill>
                  <a:schemeClr val="bg2">
                    <a:lumMod val="90000"/>
                  </a:schemeClr>
                </a:solidFill>
              </a:rPr>
              <a:t>/36</a:t>
            </a:r>
          </a:p>
        </p:txBody>
      </p:sp>
    </p:spTree>
    <p:extLst>
      <p:ext uri="{BB962C8B-B14F-4D97-AF65-F5344CB8AC3E}">
        <p14:creationId xmlns:p14="http://schemas.microsoft.com/office/powerpoint/2010/main" val="14909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Rumusan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Masalah</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868025" cy="2575064"/>
          </a:xfrm>
          <a:prstGeom prst="rect">
            <a:avLst/>
          </a:prstGeom>
          <a:noFill/>
        </p:spPr>
        <p:txBody>
          <a:bodyPr wrap="square" rtlCol="0">
            <a:spAutoFit/>
          </a:bodyPr>
          <a:lstStyle/>
          <a:p>
            <a:pPr indent="-285750">
              <a:spcAft>
                <a:spcPts val="800"/>
              </a:spcAft>
              <a:buFont typeface="Arial" panose="020B0604020202020204" pitchFamily="34" charset="0"/>
              <a:buChar char="•"/>
            </a:pPr>
            <a:r>
              <a:rPr lang="en-US" sz="1600" err="1">
                <a:latin typeface="Rubik Medium" pitchFamily="2" charset="-79"/>
                <a:cs typeface="Rubik Medium" pitchFamily="2" charset="-79"/>
              </a:rPr>
              <a:t>Implementasi</a:t>
            </a:r>
            <a:r>
              <a:rPr lang="en-US" sz="1600">
                <a:latin typeface="Rubik Medium" pitchFamily="2" charset="-79"/>
                <a:cs typeface="Rubik Medium" pitchFamily="2" charset="-79"/>
              </a:rPr>
              <a:t> </a:t>
            </a:r>
            <a:r>
              <a:rPr lang="en-US" sz="1600" err="1">
                <a:latin typeface="Rubik Medium" pitchFamily="2" charset="-79"/>
                <a:cs typeface="Rubik Medium" pitchFamily="2" charset="-79"/>
              </a:rPr>
              <a:t>Metode</a:t>
            </a:r>
            <a:r>
              <a:rPr lang="en-US" sz="1600">
                <a:latin typeface="Rubik Medium" pitchFamily="2" charset="-79"/>
                <a:cs typeface="Rubik Medium" pitchFamily="2" charset="-79"/>
              </a:rPr>
              <a:t> VIKOR</a:t>
            </a:r>
          </a:p>
          <a:p>
            <a:pPr marL="271463" indent="-271463">
              <a:spcAft>
                <a:spcPts val="800"/>
              </a:spcAft>
            </a:pPr>
            <a:r>
              <a:rPr lang="en-US" sz="1600">
                <a:latin typeface="Rubik Medium" pitchFamily="2" charset="-79"/>
                <a:cs typeface="Rubik Medium" pitchFamily="2" charset="-79"/>
              </a:rPr>
              <a:t>	</a:t>
            </a:r>
            <a:r>
              <a:rPr lang="id-ID" sz="1600">
                <a:latin typeface="Rubik" pitchFamily="2" charset="-79"/>
                <a:cs typeface="Rubik" pitchFamily="2" charset="-79"/>
              </a:rPr>
              <a:t>Bagaimana menggunakan metode VIKOR untuk mengolah data dalam penentuan lokasi embung di Kabupaten Semarang?</a:t>
            </a:r>
          </a:p>
          <a:p>
            <a:pPr marL="271463" indent="-271463">
              <a:spcAft>
                <a:spcPts val="800"/>
              </a:spcAft>
            </a:pPr>
            <a:endParaRPr lang="en-US" sz="1600">
              <a:latin typeface="Rubik" pitchFamily="2" charset="-79"/>
              <a:cs typeface="Rubik" pitchFamily="2" charset="-79"/>
            </a:endParaRPr>
          </a:p>
          <a:p>
            <a:pPr indent="-285750">
              <a:spcAft>
                <a:spcPts val="800"/>
              </a:spcAft>
              <a:buFont typeface="Arial" panose="020B0604020202020204" pitchFamily="34" charset="0"/>
              <a:buChar char="•"/>
            </a:pPr>
            <a:r>
              <a:rPr lang="en-US" sz="1600" err="1">
                <a:latin typeface="Rubik Medium" pitchFamily="2" charset="-79"/>
                <a:cs typeface="Rubik Medium" pitchFamily="2" charset="-79"/>
              </a:rPr>
              <a:t>Implementasi</a:t>
            </a:r>
            <a:r>
              <a:rPr lang="en-US" sz="1600">
                <a:latin typeface="Rubik Medium" pitchFamily="2" charset="-79"/>
                <a:cs typeface="Rubik Medium" pitchFamily="2" charset="-79"/>
              </a:rPr>
              <a:t> </a:t>
            </a:r>
            <a:r>
              <a:rPr lang="en-US" sz="1600" err="1">
                <a:latin typeface="Rubik Medium" pitchFamily="2" charset="-79"/>
                <a:cs typeface="Rubik Medium" pitchFamily="2" charset="-79"/>
              </a:rPr>
              <a:t>Sistem</a:t>
            </a:r>
            <a:r>
              <a:rPr lang="en-US" sz="1600">
                <a:latin typeface="Rubik Medium" pitchFamily="2" charset="-79"/>
                <a:cs typeface="Rubik Medium" pitchFamily="2" charset="-79"/>
              </a:rPr>
              <a:t> </a:t>
            </a:r>
            <a:r>
              <a:rPr lang="en-US" sz="1600" err="1">
                <a:latin typeface="Rubik Medium" pitchFamily="2" charset="-79"/>
                <a:cs typeface="Rubik Medium" pitchFamily="2" charset="-79"/>
              </a:rPr>
              <a:t>Pendukung</a:t>
            </a:r>
            <a:r>
              <a:rPr lang="en-US" sz="1600">
                <a:latin typeface="Rubik Medium" pitchFamily="2" charset="-79"/>
                <a:cs typeface="Rubik Medium" pitchFamily="2" charset="-79"/>
              </a:rPr>
              <a:t> Keputusan</a:t>
            </a:r>
          </a:p>
          <a:p>
            <a:pPr marL="271463" indent="-271463">
              <a:spcAft>
                <a:spcPts val="800"/>
              </a:spcAft>
            </a:pPr>
            <a:r>
              <a:rPr lang="en-US" sz="1600">
                <a:latin typeface="Rubik Medium" pitchFamily="2" charset="-79"/>
                <a:cs typeface="Rubik Medium" pitchFamily="2" charset="-79"/>
              </a:rPr>
              <a:t>	</a:t>
            </a:r>
            <a:r>
              <a:rPr lang="id-ID" sz="1600">
                <a:latin typeface="Rubik" pitchFamily="2" charset="-79"/>
                <a:cs typeface="Rubik" pitchFamily="2" charset="-79"/>
              </a:rPr>
              <a:t>Bagaimana cara mengimplementasikan metode VIKOR ke dalam s</a:t>
            </a:r>
            <a:r>
              <a:rPr lang="en-US" sz="1600">
                <a:latin typeface="Rubik" pitchFamily="2" charset="-79"/>
                <a:cs typeface="Rubik" pitchFamily="2" charset="-79"/>
              </a:rPr>
              <a:t>i</a:t>
            </a:r>
            <a:r>
              <a:rPr lang="id-ID" sz="1600">
                <a:latin typeface="Rubik" pitchFamily="2" charset="-79"/>
                <a:cs typeface="Rubik" pitchFamily="2" charset="-79"/>
              </a:rPr>
              <a:t>stem</a:t>
            </a:r>
            <a:r>
              <a:rPr lang="en-US" sz="1600">
                <a:latin typeface="Rubik" pitchFamily="2" charset="-79"/>
                <a:cs typeface="Rubik" pitchFamily="2" charset="-79"/>
              </a:rPr>
              <a:t> dan </a:t>
            </a:r>
            <a:r>
              <a:rPr lang="en-US" sz="1600" err="1">
                <a:latin typeface="Rubik" pitchFamily="2" charset="-79"/>
                <a:cs typeface="Rubik" pitchFamily="2" charset="-79"/>
              </a:rPr>
              <a:t>menggunakan</a:t>
            </a:r>
            <a:r>
              <a:rPr lang="en-US" sz="1600">
                <a:latin typeface="Rubik" pitchFamily="2" charset="-79"/>
                <a:cs typeface="Rubik" pitchFamily="2" charset="-79"/>
              </a:rPr>
              <a:t> data yang </a:t>
            </a:r>
            <a:r>
              <a:rPr lang="en-US" sz="1600" err="1">
                <a:latin typeface="Rubik" pitchFamily="2" charset="-79"/>
                <a:cs typeface="Rubik" pitchFamily="2" charset="-79"/>
              </a:rPr>
              <a:t>tersedia</a:t>
            </a:r>
            <a:r>
              <a:rPr lang="en-US" sz="1600">
                <a:latin typeface="Rubik" pitchFamily="2" charset="-79"/>
                <a:cs typeface="Rubik" pitchFamily="2" charset="-79"/>
              </a:rPr>
              <a:t> untuk </a:t>
            </a:r>
            <a:r>
              <a:rPr lang="en-US" sz="1600" err="1">
                <a:latin typeface="Rubik" pitchFamily="2" charset="-79"/>
                <a:cs typeface="Rubik" pitchFamily="2" charset="-79"/>
              </a:rPr>
              <a:t>memudahkan</a:t>
            </a:r>
            <a:r>
              <a:rPr lang="en-US" sz="1600">
                <a:latin typeface="Rubik" pitchFamily="2" charset="-79"/>
                <a:cs typeface="Rubik" pitchFamily="2" charset="-79"/>
              </a:rPr>
              <a:t>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id-ID" sz="1600">
                <a:latin typeface="Rubik" pitchFamily="2" charset="-79"/>
                <a:cs typeface="Rubik" pitchFamily="2" charset="-79"/>
              </a:rPr>
              <a:t>?</a:t>
            </a:r>
          </a:p>
          <a:p>
            <a:pPr marL="271463" indent="-271463">
              <a:spcAft>
                <a:spcPts val="800"/>
              </a:spcAft>
            </a:pPr>
            <a:endParaRPr lang="id-ID" sz="1600">
              <a:latin typeface="Rubik" pitchFamily="2" charset="-79"/>
              <a:cs typeface="Rubik" pitchFamily="2" charset="-79"/>
            </a:endParaRPr>
          </a:p>
        </p:txBody>
      </p:sp>
      <p:sp>
        <p:nvSpPr>
          <p:cNvPr id="4" name="Slide Number Placeholder 3">
            <a:extLst>
              <a:ext uri="{FF2B5EF4-FFF2-40B4-BE49-F238E27FC236}">
                <a16:creationId xmlns:a16="http://schemas.microsoft.com/office/drawing/2014/main" id="{CEA3862F-8772-28B4-0625-E680D071C09C}"/>
              </a:ext>
            </a:extLst>
          </p:cNvPr>
          <p:cNvSpPr>
            <a:spLocks noGrp="1"/>
          </p:cNvSpPr>
          <p:nvPr>
            <p:ph type="sldNum" sz="quarter" idx="4"/>
          </p:nvPr>
        </p:nvSpPr>
        <p:spPr/>
        <p:txBody>
          <a:bodyPr/>
          <a:lstStyle/>
          <a:p>
            <a:fld id="{48F63A3B-78C7-47BE-AE5E-E10140E04643}" type="slidenum">
              <a:rPr lang="en-US" smtClean="0">
                <a:solidFill>
                  <a:srgbClr val="7030A0"/>
                </a:solidFill>
              </a:rPr>
              <a:pPr/>
              <a:t>4</a:t>
            </a:fld>
            <a:r>
              <a:rPr lang="en-US">
                <a:solidFill>
                  <a:schemeClr val="bg2">
                    <a:lumMod val="90000"/>
                  </a:schemeClr>
                </a:solidFill>
              </a:rPr>
              <a:t>/36</a:t>
            </a:r>
          </a:p>
        </p:txBody>
      </p:sp>
    </p:spTree>
    <p:extLst>
      <p:ext uri="{BB962C8B-B14F-4D97-AF65-F5344CB8AC3E}">
        <p14:creationId xmlns:p14="http://schemas.microsoft.com/office/powerpoint/2010/main" val="408753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Batasan </a:t>
            </a:r>
            <a:r>
              <a:rPr lang="en-US" sz="2400" err="1">
                <a:latin typeface="Rubik Medium" pitchFamily="2" charset="-79"/>
                <a:cs typeface="Rubik Medium" pitchFamily="2" charset="-79"/>
              </a:rPr>
              <a:t>Masalah</a:t>
            </a:r>
            <a:endParaRPr lang="id-ID" sz="2400">
              <a:latin typeface="Rubik Medium" pitchFamily="2" charset="-79"/>
              <a:cs typeface="Rubik Medium" pitchFamily="2" charset="-79"/>
            </a:endParaRPr>
          </a:p>
        </p:txBody>
      </p:sp>
      <p:sp>
        <p:nvSpPr>
          <p:cNvPr id="12" name="TextBox 11">
            <a:extLst>
              <a:ext uri="{FF2B5EF4-FFF2-40B4-BE49-F238E27FC236}">
                <a16:creationId xmlns:a16="http://schemas.microsoft.com/office/drawing/2014/main" id="{DF2A0B27-E20B-81AD-2D82-9D27A8C03109}"/>
              </a:ext>
            </a:extLst>
          </p:cNvPr>
          <p:cNvSpPr txBox="1"/>
          <p:nvPr/>
        </p:nvSpPr>
        <p:spPr>
          <a:xfrm>
            <a:off x="947738" y="2276475"/>
            <a:ext cx="10729912" cy="1631216"/>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Sistem pendukung keputusan mengimplementasikan metode VIKOR.</a:t>
            </a:r>
          </a:p>
          <a:p>
            <a:pPr marL="285750" indent="-285750">
              <a:spcAft>
                <a:spcPts val="800"/>
              </a:spcAft>
              <a:buFont typeface="Arial" panose="020B0604020202020204" pitchFamily="34" charset="0"/>
              <a:buChar char="•"/>
            </a:pPr>
            <a:r>
              <a:rPr lang="id-ID" sz="1600" noProof="1">
                <a:latin typeface="Rubik" pitchFamily="2" charset="-79"/>
                <a:cs typeface="Rubik" pitchFamily="2" charset="-79"/>
              </a:rPr>
              <a:t>Menggunakan</a:t>
            </a:r>
            <a:r>
              <a:rPr lang="en-US" sz="1600">
                <a:latin typeface="Rubik" pitchFamily="2" charset="-79"/>
                <a:cs typeface="Rubik" pitchFamily="2" charset="-79"/>
              </a:rPr>
              <a:t> bahasa pemrograman PHP dengan </a:t>
            </a:r>
            <a:r>
              <a:rPr lang="en-US" sz="1600" i="1">
                <a:latin typeface="Rubik" pitchFamily="2" charset="-79"/>
                <a:cs typeface="Rubik" pitchFamily="2" charset="-79"/>
              </a:rPr>
              <a:t>framework</a:t>
            </a:r>
            <a:r>
              <a:rPr lang="en-US" sz="1600">
                <a:latin typeface="Rubik" pitchFamily="2" charset="-79"/>
                <a:cs typeface="Rubik" pitchFamily="2" charset="-79"/>
              </a:rPr>
              <a:t> Codeigniter dan basis data MySQL.</a:t>
            </a:r>
          </a:p>
          <a:p>
            <a:pPr marL="285750" indent="-285750">
              <a:spcAft>
                <a:spcPts val="800"/>
              </a:spcAft>
              <a:buFont typeface="Arial" panose="020B0604020202020204" pitchFamily="34" charset="0"/>
              <a:buChar char="•"/>
            </a:pPr>
            <a:r>
              <a:rPr lang="en-US" sz="1600">
                <a:latin typeface="Rubik" pitchFamily="2" charset="-79"/>
                <a:cs typeface="Rubik" pitchFamily="2" charset="-79"/>
              </a:rPr>
              <a:t>Menggunakan data 8 </a:t>
            </a:r>
            <a:r>
              <a:rPr lang="en-US" sz="1600" err="1">
                <a:latin typeface="Rubik" pitchFamily="2" charset="-79"/>
                <a:cs typeface="Rubik" pitchFamily="2" charset="-79"/>
              </a:rPr>
              <a:t>alternatif</a:t>
            </a:r>
            <a:r>
              <a:rPr lang="en-US" sz="1600">
                <a:latin typeface="Rubik" pitchFamily="2" charset="-79"/>
                <a:cs typeface="Rubik" pitchFamily="2" charset="-79"/>
              </a:rPr>
              <a:t> dan 7 </a:t>
            </a:r>
            <a:r>
              <a:rPr lang="en-US" sz="1600" err="1">
                <a:latin typeface="Rubik" pitchFamily="2" charset="-79"/>
                <a:cs typeface="Rubik" pitchFamily="2" charset="-79"/>
              </a:rPr>
              <a:t>kriteria</a:t>
            </a:r>
            <a:r>
              <a:rPr lang="en-US" sz="1600">
                <a:latin typeface="Rubik" pitchFamily="2" charset="-79"/>
                <a:cs typeface="Rubik" pitchFamily="2" charset="-79"/>
              </a:rPr>
              <a:t> untuk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[1].</a:t>
            </a: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13" name="TextBox 12">
            <a:extLst>
              <a:ext uri="{FF2B5EF4-FFF2-40B4-BE49-F238E27FC236}">
                <a16:creationId xmlns:a16="http://schemas.microsoft.com/office/drawing/2014/main" id="{20E17048-E290-3EAD-AB81-AF1FA63E91EB}"/>
              </a:ext>
            </a:extLst>
          </p:cNvPr>
          <p:cNvSpPr txBox="1"/>
          <p:nvPr/>
        </p:nvSpPr>
        <p:spPr>
          <a:xfrm>
            <a:off x="448159" y="6300050"/>
            <a:ext cx="10971770" cy="400110"/>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[1] D. </a:t>
            </a:r>
            <a:r>
              <a:rPr lang="en-US" sz="1000" err="1">
                <a:latin typeface="Rubik" pitchFamily="2" charset="-79"/>
                <a:cs typeface="Rubik" pitchFamily="2" charset="-79"/>
              </a:rPr>
              <a:t>Ulfiana</a:t>
            </a:r>
            <a:r>
              <a:rPr lang="en-US" sz="1000">
                <a:latin typeface="Rubik" pitchFamily="2" charset="-79"/>
                <a:cs typeface="Rubik" pitchFamily="2" charset="-79"/>
              </a:rPr>
              <a:t> and S. </a:t>
            </a:r>
            <a:r>
              <a:rPr lang="en-US" sz="1000" err="1">
                <a:latin typeface="Rubik" pitchFamily="2" charset="-79"/>
                <a:cs typeface="Rubik" pitchFamily="2" charset="-79"/>
              </a:rPr>
              <a:t>Suharyanto</a:t>
            </a:r>
            <a:r>
              <a:rPr lang="en-US" sz="1000">
                <a:latin typeface="Rubik" pitchFamily="2" charset="-79"/>
                <a:cs typeface="Rubik" pitchFamily="2" charset="-79"/>
              </a:rPr>
              <a:t>, “Analysis of Fuzzy TOPSIS Method in Determining Priority of Small Dams Construction,” in </a:t>
            </a:r>
            <a:r>
              <a:rPr lang="en-US" sz="1000" err="1">
                <a:latin typeface="Rubik" pitchFamily="2" charset="-79"/>
                <a:cs typeface="Rubik" pitchFamily="2" charset="-79"/>
              </a:rPr>
              <a:t>Jurnal</a:t>
            </a:r>
            <a:r>
              <a:rPr lang="en-US" sz="1000">
                <a:latin typeface="Rubik" pitchFamily="2" charset="-79"/>
                <a:cs typeface="Rubik" pitchFamily="2" charset="-79"/>
              </a:rPr>
              <a:t> Teknik </a:t>
            </a:r>
            <a:r>
              <a:rPr lang="en-US" sz="1000" err="1">
                <a:latin typeface="Rubik" pitchFamily="2" charset="-79"/>
                <a:cs typeface="Rubik" pitchFamily="2" charset="-79"/>
              </a:rPr>
              <a:t>Sipil</a:t>
            </a:r>
            <a:r>
              <a:rPr lang="en-US" sz="1000">
                <a:latin typeface="Rubik" pitchFamily="2" charset="-79"/>
                <a:cs typeface="Rubik" pitchFamily="2" charset="-79"/>
              </a:rPr>
              <a:t> &amp; </a:t>
            </a:r>
            <a:r>
              <a:rPr lang="en-US" sz="1000" err="1">
                <a:latin typeface="Rubik" pitchFamily="2" charset="-79"/>
                <a:cs typeface="Rubik" pitchFamily="2" charset="-79"/>
              </a:rPr>
              <a:t>Perencanaan</a:t>
            </a:r>
            <a:r>
              <a:rPr lang="en-US" sz="1000">
                <a:latin typeface="Rubik" pitchFamily="2" charset="-79"/>
                <a:cs typeface="Rubik" pitchFamily="2" charset="-79"/>
              </a:rPr>
              <a:t>, 2019, vol. 21, no. 2, pp. 46–53.</a:t>
            </a:r>
          </a:p>
        </p:txBody>
      </p:sp>
      <p:sp>
        <p:nvSpPr>
          <p:cNvPr id="3" name="Slide Number Placeholder 2">
            <a:extLst>
              <a:ext uri="{FF2B5EF4-FFF2-40B4-BE49-F238E27FC236}">
                <a16:creationId xmlns:a16="http://schemas.microsoft.com/office/drawing/2014/main" id="{7C062A2B-DC42-57F0-892F-1E553603990B}"/>
              </a:ext>
            </a:extLst>
          </p:cNvPr>
          <p:cNvSpPr>
            <a:spLocks noGrp="1"/>
          </p:cNvSpPr>
          <p:nvPr>
            <p:ph type="sldNum" sz="quarter" idx="4"/>
          </p:nvPr>
        </p:nvSpPr>
        <p:spPr/>
        <p:txBody>
          <a:bodyPr/>
          <a:lstStyle/>
          <a:p>
            <a:fld id="{48F63A3B-78C7-47BE-AE5E-E10140E04643}" type="slidenum">
              <a:rPr lang="en-US" smtClean="0">
                <a:solidFill>
                  <a:srgbClr val="7030A0"/>
                </a:solidFill>
              </a:rPr>
              <a:pPr/>
              <a:t>5</a:t>
            </a:fld>
            <a:r>
              <a:rPr lang="en-US">
                <a:solidFill>
                  <a:schemeClr val="bg2">
                    <a:lumMod val="90000"/>
                  </a:schemeClr>
                </a:solidFill>
              </a:rPr>
              <a:t>/36</a:t>
            </a:r>
          </a:p>
        </p:txBody>
      </p:sp>
    </p:spTree>
    <p:extLst>
      <p:ext uri="{BB962C8B-B14F-4D97-AF65-F5344CB8AC3E}">
        <p14:creationId xmlns:p14="http://schemas.microsoft.com/office/powerpoint/2010/main" val="1676822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Tujuan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Penelitian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947738" y="2276475"/>
            <a:ext cx="10764837" cy="1877437"/>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err="1">
                <a:latin typeface="Rubik" pitchFamily="2" charset="-79"/>
                <a:cs typeface="Rubik" pitchFamily="2" charset="-79"/>
              </a:rPr>
              <a:t>Mengimplementasikan</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VIKOR untuk </a:t>
            </a:r>
            <a:r>
              <a:rPr lang="en-US" sz="1600" err="1">
                <a:latin typeface="Rubik" pitchFamily="2" charset="-79"/>
                <a:cs typeface="Rubik" pitchFamily="2" charset="-79"/>
              </a:rPr>
              <a:t>memudahkan</a:t>
            </a:r>
            <a:r>
              <a:rPr lang="en-US" sz="1600">
                <a:latin typeface="Rubik" pitchFamily="2" charset="-79"/>
                <a:cs typeface="Rubik" pitchFamily="2" charset="-79"/>
              </a:rPr>
              <a:t>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embung</a:t>
            </a:r>
            <a:endParaRPr lang="en-US" sz="1600">
              <a:latin typeface="Rubik" pitchFamily="2" charset="-79"/>
              <a:cs typeface="Rubik" pitchFamily="2" charset="-79"/>
            </a:endParaRPr>
          </a:p>
          <a:p>
            <a:pPr marL="285750" indent="-285750" algn="just">
              <a:spcAft>
                <a:spcPts val="800"/>
              </a:spcAft>
              <a:buFont typeface="Arial" panose="020B0604020202020204" pitchFamily="34" charset="0"/>
              <a:buChar char="•"/>
            </a:pPr>
            <a:r>
              <a:rPr lang="en-US" sz="1600" err="1">
                <a:latin typeface="Rubik" pitchFamily="2" charset="-79"/>
                <a:cs typeface="Rubik" pitchFamily="2" charset="-79"/>
              </a:rPr>
              <a:t>Merancang</a:t>
            </a:r>
            <a:r>
              <a:rPr lang="en-US" sz="1600">
                <a:latin typeface="Rubik" pitchFamily="2" charset="-79"/>
                <a:cs typeface="Rubik" pitchFamily="2" charset="-79"/>
              </a:rPr>
              <a:t> </a:t>
            </a:r>
            <a:r>
              <a:rPr lang="en-US" sz="1600" err="1">
                <a:latin typeface="Rubik" pitchFamily="2" charset="-79"/>
                <a:cs typeface="Rubik" pitchFamily="2" charset="-79"/>
              </a:rPr>
              <a:t>sistem</a:t>
            </a:r>
            <a:r>
              <a:rPr lang="en-US" sz="1600">
                <a:latin typeface="Rubik" pitchFamily="2" charset="-79"/>
                <a:cs typeface="Rubik" pitchFamily="2" charset="-79"/>
              </a:rPr>
              <a:t> </a:t>
            </a:r>
            <a:r>
              <a:rPr lang="en-US" sz="1600" err="1">
                <a:latin typeface="Rubik" pitchFamily="2" charset="-79"/>
                <a:cs typeface="Rubik" pitchFamily="2" charset="-79"/>
              </a:rPr>
              <a:t>pendukung</a:t>
            </a:r>
            <a:r>
              <a:rPr lang="en-US" sz="1600">
                <a:latin typeface="Rubik" pitchFamily="2" charset="-79"/>
                <a:cs typeface="Rubik" pitchFamily="2" charset="-79"/>
              </a:rPr>
              <a:t> keputusan untuk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a:t>
            </a:r>
            <a:r>
              <a:rPr lang="en-US" sz="1600" err="1">
                <a:latin typeface="Rubik" pitchFamily="2" charset="-79"/>
                <a:cs typeface="Rubik" pitchFamily="2" charset="-79"/>
              </a:rPr>
              <a:t>dalam</a:t>
            </a:r>
            <a:r>
              <a:rPr lang="en-US" sz="1600">
                <a:latin typeface="Rubik" pitchFamily="2" charset="-79"/>
                <a:cs typeface="Rubik" pitchFamily="2" charset="-79"/>
              </a:rPr>
              <a:t> </a:t>
            </a:r>
            <a:r>
              <a:rPr lang="en-US" sz="1600" err="1">
                <a:latin typeface="Rubik" pitchFamily="2" charset="-79"/>
                <a:cs typeface="Rubik" pitchFamily="2" charset="-79"/>
              </a:rPr>
              <a:t>bentuk</a:t>
            </a:r>
            <a:r>
              <a:rPr lang="en-US" sz="1600">
                <a:latin typeface="Rubik" pitchFamily="2" charset="-79"/>
                <a:cs typeface="Rubik" pitchFamily="2" charset="-79"/>
              </a:rPr>
              <a:t> </a:t>
            </a:r>
            <a:r>
              <a:rPr lang="en-US" sz="1600" err="1">
                <a:latin typeface="Rubik" pitchFamily="2" charset="-79"/>
                <a:cs typeface="Rubik" pitchFamily="2" charset="-79"/>
              </a:rPr>
              <a:t>sebuah</a:t>
            </a:r>
            <a:r>
              <a:rPr lang="en-US" sz="1600">
                <a:latin typeface="Rubik" pitchFamily="2" charset="-79"/>
                <a:cs typeface="Rubik" pitchFamily="2" charset="-79"/>
              </a:rPr>
              <a:t> </a:t>
            </a:r>
            <a:r>
              <a:rPr lang="en-US" sz="1600" err="1">
                <a:latin typeface="Rubik" pitchFamily="2" charset="-79"/>
                <a:cs typeface="Rubik" pitchFamily="2" charset="-79"/>
              </a:rPr>
              <a:t>sistem</a:t>
            </a:r>
            <a:r>
              <a:rPr lang="en-US" sz="1600">
                <a:latin typeface="Rubik" pitchFamily="2" charset="-79"/>
                <a:cs typeface="Rubik" pitchFamily="2" charset="-79"/>
              </a:rPr>
              <a:t> </a:t>
            </a:r>
            <a:r>
              <a:rPr lang="en-US" sz="1600" err="1">
                <a:latin typeface="Rubik" pitchFamily="2" charset="-79"/>
                <a:cs typeface="Rubik" pitchFamily="2" charset="-79"/>
              </a:rPr>
              <a:t>informasi</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err="1">
                <a:latin typeface="Rubik" pitchFamily="2" charset="-79"/>
                <a:cs typeface="Rubik" pitchFamily="2" charset="-79"/>
              </a:rPr>
              <a:t>Membantu</a:t>
            </a:r>
            <a:r>
              <a:rPr lang="en-US" sz="1600">
                <a:latin typeface="Rubik" pitchFamily="2" charset="-79"/>
                <a:cs typeface="Rubik" pitchFamily="2" charset="-79"/>
              </a:rPr>
              <a:t> </a:t>
            </a:r>
            <a:r>
              <a:rPr lang="en-US" sz="1600" err="1">
                <a:latin typeface="Rubik" pitchFamily="2" charset="-79"/>
                <a:cs typeface="Rubik" pitchFamily="2" charset="-79"/>
              </a:rPr>
              <a:t>instansi</a:t>
            </a:r>
            <a:r>
              <a:rPr lang="en-US" sz="1600">
                <a:latin typeface="Rubik" pitchFamily="2" charset="-79"/>
                <a:cs typeface="Rubik" pitchFamily="2" charset="-79"/>
              </a:rPr>
              <a:t> </a:t>
            </a:r>
            <a:r>
              <a:rPr lang="en-US" sz="1600" err="1">
                <a:latin typeface="Rubik" pitchFamily="2" charset="-79"/>
                <a:cs typeface="Rubik" pitchFamily="2" charset="-79"/>
              </a:rPr>
              <a:t>terkait</a:t>
            </a:r>
            <a:r>
              <a:rPr lang="en-US" sz="1600">
                <a:latin typeface="Rubik" pitchFamily="2" charset="-79"/>
                <a:cs typeface="Rubik" pitchFamily="2" charset="-79"/>
              </a:rPr>
              <a:t> untuk </a:t>
            </a:r>
            <a:r>
              <a:rPr lang="en-US" sz="1600" err="1">
                <a:latin typeface="Rubik" pitchFamily="2" charset="-79"/>
                <a:cs typeface="Rubik" pitchFamily="2" charset="-79"/>
              </a:rPr>
              <a:t>menentukan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Kabupaten</a:t>
            </a:r>
            <a:r>
              <a:rPr lang="en-US" sz="1600">
                <a:latin typeface="Rubik" pitchFamily="2" charset="-79"/>
                <a:cs typeface="Rubik" pitchFamily="2" charset="-79"/>
              </a:rPr>
              <a:t> Semarang </a:t>
            </a:r>
            <a:r>
              <a:rPr lang="en-US" sz="1600" err="1">
                <a:latin typeface="Rubik" pitchFamily="2" charset="-79"/>
                <a:cs typeface="Rubik" pitchFamily="2" charset="-79"/>
              </a:rPr>
              <a:t>dengan</a:t>
            </a:r>
            <a:r>
              <a:rPr lang="en-US" sz="1600">
                <a:latin typeface="Rubik" pitchFamily="2" charset="-79"/>
                <a:cs typeface="Rubik" pitchFamily="2" charset="-79"/>
              </a:rPr>
              <a:t> efektif dan </a:t>
            </a:r>
            <a:r>
              <a:rPr lang="en-US" sz="1600" err="1">
                <a:latin typeface="Rubik" pitchFamily="2" charset="-79"/>
                <a:cs typeface="Rubik" pitchFamily="2" charset="-79"/>
              </a:rPr>
              <a:t>efisien</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4" name="Slide Number Placeholder 3">
            <a:extLst>
              <a:ext uri="{FF2B5EF4-FFF2-40B4-BE49-F238E27FC236}">
                <a16:creationId xmlns:a16="http://schemas.microsoft.com/office/drawing/2014/main" id="{B468D4CC-F9F3-924F-78F2-63D580CD3FFC}"/>
              </a:ext>
            </a:extLst>
          </p:cNvPr>
          <p:cNvSpPr>
            <a:spLocks noGrp="1"/>
          </p:cNvSpPr>
          <p:nvPr>
            <p:ph type="sldNum" sz="quarter" idx="4"/>
          </p:nvPr>
        </p:nvSpPr>
        <p:spPr/>
        <p:txBody>
          <a:bodyPr/>
          <a:lstStyle/>
          <a:p>
            <a:fld id="{48F63A3B-78C7-47BE-AE5E-E10140E04643}" type="slidenum">
              <a:rPr lang="en-US" smtClean="0">
                <a:solidFill>
                  <a:srgbClr val="7030A0"/>
                </a:solidFill>
              </a:rPr>
              <a:pPr/>
              <a:t>6</a:t>
            </a:fld>
            <a:r>
              <a:rPr lang="en-US">
                <a:solidFill>
                  <a:schemeClr val="bg2">
                    <a:lumMod val="90000"/>
                  </a:schemeClr>
                </a:solidFill>
              </a:rPr>
              <a:t>/36</a:t>
            </a:r>
          </a:p>
        </p:txBody>
      </p:sp>
    </p:spTree>
    <p:extLst>
      <p:ext uri="{BB962C8B-B14F-4D97-AF65-F5344CB8AC3E}">
        <p14:creationId xmlns:p14="http://schemas.microsoft.com/office/powerpoint/2010/main" val="201009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KAJIAN</a:t>
            </a:r>
          </a:p>
          <a:p>
            <a:pPr algn="ctr">
              <a:spcAft>
                <a:spcPts val="800"/>
              </a:spcAft>
            </a:pPr>
            <a:r>
              <a:rPr lang="en-US" sz="4400">
                <a:latin typeface="Rubik Medium" pitchFamily="2" charset="-79"/>
                <a:cs typeface="Rubik Medium" pitchFamily="2" charset="-79"/>
              </a:rPr>
              <a:t>PUSTAKA</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A170725E-54CC-0D30-702C-95DAE4E6EF78}"/>
              </a:ext>
            </a:extLst>
          </p:cNvPr>
          <p:cNvSpPr>
            <a:spLocks noGrp="1"/>
          </p:cNvSpPr>
          <p:nvPr>
            <p:ph type="sldNum" sz="quarter" idx="4"/>
          </p:nvPr>
        </p:nvSpPr>
        <p:spPr/>
        <p:txBody>
          <a:bodyPr/>
          <a:lstStyle/>
          <a:p>
            <a:fld id="{48F63A3B-78C7-47BE-AE5E-E10140E04643}" type="slidenum">
              <a:rPr lang="en-US" smtClean="0">
                <a:solidFill>
                  <a:srgbClr val="7030A0"/>
                </a:solidFill>
              </a:rPr>
              <a:pPr/>
              <a:t>7</a:t>
            </a:fld>
            <a:r>
              <a:rPr lang="en-US">
                <a:solidFill>
                  <a:schemeClr val="bg2">
                    <a:lumMod val="90000"/>
                  </a:schemeClr>
                </a:solidFill>
              </a:rPr>
              <a:t>/36</a:t>
            </a:r>
          </a:p>
        </p:txBody>
      </p:sp>
    </p:spTree>
    <p:extLst>
      <p:ext uri="{BB962C8B-B14F-4D97-AF65-F5344CB8AC3E}">
        <p14:creationId xmlns:p14="http://schemas.microsoft.com/office/powerpoint/2010/main" val="301693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Penelitian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Terdahulu</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57250" y="2209821"/>
            <a:ext cx="10602912" cy="584775"/>
          </a:xfrm>
          <a:prstGeom prst="rect">
            <a:avLst/>
          </a:prstGeom>
          <a:noFill/>
        </p:spPr>
        <p:txBody>
          <a:bodyPr wrap="square" rtlCol="0">
            <a:spAutoFit/>
          </a:bodyPr>
          <a:lstStyle/>
          <a:p>
            <a:pPr marL="285750" indent="-285750" algn="just">
              <a:spcAft>
                <a:spcPts val="800"/>
              </a:spcAft>
              <a:buFont typeface="Rubik" pitchFamily="2" charset="-79"/>
              <a:buChar char="•"/>
            </a:pPr>
            <a:r>
              <a:rPr lang="en-US" sz="1600">
                <a:latin typeface="Rubik" pitchFamily="2" charset="-79"/>
                <a:cs typeface="Rubik" pitchFamily="2" charset="-79"/>
              </a:rPr>
              <a:t>B. </a:t>
            </a:r>
            <a:r>
              <a:rPr lang="en-US" sz="1600" err="1">
                <a:latin typeface="Rubik" pitchFamily="2" charset="-79"/>
                <a:cs typeface="Rubik" pitchFamily="2" charset="-79"/>
              </a:rPr>
              <a:t>Anjasmoro</a:t>
            </a:r>
            <a:r>
              <a:rPr lang="en-US" sz="1600">
                <a:latin typeface="Rubik" pitchFamily="2" charset="-79"/>
                <a:cs typeface="Rubik" pitchFamily="2" charset="-79"/>
              </a:rPr>
              <a:t>, S. </a:t>
            </a:r>
            <a:r>
              <a:rPr lang="en-US" sz="1600" err="1">
                <a:latin typeface="Rubik" pitchFamily="2" charset="-79"/>
                <a:cs typeface="Rubik" pitchFamily="2" charset="-79"/>
              </a:rPr>
              <a:t>Suharyanto</a:t>
            </a:r>
            <a:r>
              <a:rPr lang="en-US" sz="1600">
                <a:latin typeface="Rubik" pitchFamily="2" charset="-79"/>
                <a:cs typeface="Rubik" pitchFamily="2" charset="-79"/>
              </a:rPr>
              <a:t>, &amp; S. </a:t>
            </a:r>
            <a:r>
              <a:rPr lang="en-US" sz="1600" err="1">
                <a:latin typeface="Rubik" pitchFamily="2" charset="-79"/>
                <a:cs typeface="Rubik" pitchFamily="2" charset="-79"/>
              </a:rPr>
              <a:t>Sangkawati</a:t>
            </a:r>
            <a:r>
              <a:rPr lang="en-US" sz="1600">
                <a:latin typeface="Rubik" pitchFamily="2" charset="-79"/>
                <a:cs typeface="Rubik" pitchFamily="2" charset="-79"/>
              </a:rPr>
              <a:t>. 2016. </a:t>
            </a:r>
            <a:r>
              <a:rPr lang="en-US" sz="1600" err="1">
                <a:latin typeface="Rubik" pitchFamily="2" charset="-79"/>
                <a:cs typeface="Rubik" pitchFamily="2" charset="-79"/>
              </a:rPr>
              <a:t>Analisis</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Pembangunan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Cluster Analysis, AHP dan Weighted Average (</a:t>
            </a:r>
            <a:r>
              <a:rPr lang="en-US" sz="1600" err="1">
                <a:latin typeface="Rubik" pitchFamily="2" charset="-79"/>
                <a:cs typeface="Rubik" pitchFamily="2" charset="-79"/>
              </a:rPr>
              <a:t>Studi</a:t>
            </a:r>
            <a:r>
              <a:rPr lang="en-US" sz="1600">
                <a:latin typeface="Rubik" pitchFamily="2" charset="-79"/>
                <a:cs typeface="Rubik" pitchFamily="2" charset="-79"/>
              </a:rPr>
              <a:t> </a:t>
            </a:r>
            <a:r>
              <a:rPr lang="en-US" sz="1600" err="1">
                <a:latin typeface="Rubik" pitchFamily="2" charset="-79"/>
                <a:cs typeface="Rubik" pitchFamily="2" charset="-79"/>
              </a:rPr>
              <a:t>Kasus</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a:t>
            </a:r>
          </a:p>
        </p:txBody>
      </p:sp>
      <p:sp>
        <p:nvSpPr>
          <p:cNvPr id="17" name="TextBox 16">
            <a:extLst>
              <a:ext uri="{FF2B5EF4-FFF2-40B4-BE49-F238E27FC236}">
                <a16:creationId xmlns:a16="http://schemas.microsoft.com/office/drawing/2014/main" id="{991A6A3A-2E52-A5E7-3CAD-233A18577C36}"/>
              </a:ext>
            </a:extLst>
          </p:cNvPr>
          <p:cNvSpPr txBox="1"/>
          <p:nvPr/>
        </p:nvSpPr>
        <p:spPr>
          <a:xfrm>
            <a:off x="857249" y="3033242"/>
            <a:ext cx="10602913" cy="584775"/>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en-US" sz="1600">
                <a:latin typeface="Rubik" pitchFamily="2" charset="-79"/>
                <a:cs typeface="Rubik" pitchFamily="2" charset="-79"/>
              </a:rPr>
              <a:t>D. </a:t>
            </a:r>
            <a:r>
              <a:rPr lang="en-US" sz="1600" err="1">
                <a:latin typeface="Rubik" pitchFamily="2" charset="-79"/>
                <a:cs typeface="Rubik" pitchFamily="2" charset="-79"/>
              </a:rPr>
              <a:t>Ulfiana</a:t>
            </a:r>
            <a:r>
              <a:rPr lang="en-US" sz="1600">
                <a:latin typeface="Rubik" pitchFamily="2" charset="-79"/>
                <a:cs typeface="Rubik" pitchFamily="2" charset="-79"/>
              </a:rPr>
              <a:t> &amp; S. </a:t>
            </a:r>
            <a:r>
              <a:rPr lang="en-US" sz="1600" err="1">
                <a:latin typeface="Rubik" pitchFamily="2" charset="-79"/>
                <a:cs typeface="Rubik" pitchFamily="2" charset="-79"/>
              </a:rPr>
              <a:t>Suharyanto</a:t>
            </a:r>
            <a:r>
              <a:rPr lang="en-US" sz="1600">
                <a:latin typeface="Rubik" pitchFamily="2" charset="-79"/>
                <a:cs typeface="Rubik" pitchFamily="2" charset="-79"/>
              </a:rPr>
              <a:t>. 2019. Analysis of Fuzzy TOPSIS Method in Determining Priority of Small Dams Construction. </a:t>
            </a:r>
          </a:p>
        </p:txBody>
      </p:sp>
      <p:sp>
        <p:nvSpPr>
          <p:cNvPr id="2" name="TextBox 1">
            <a:extLst>
              <a:ext uri="{FF2B5EF4-FFF2-40B4-BE49-F238E27FC236}">
                <a16:creationId xmlns:a16="http://schemas.microsoft.com/office/drawing/2014/main" id="{72BC3E6A-F2F0-B91B-04B1-6FFFEEE39369}"/>
              </a:ext>
            </a:extLst>
          </p:cNvPr>
          <p:cNvSpPr txBox="1"/>
          <p:nvPr/>
        </p:nvSpPr>
        <p:spPr>
          <a:xfrm>
            <a:off x="857249" y="3856663"/>
            <a:ext cx="10602913" cy="58477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A. Civic &amp; B. </a:t>
            </a:r>
            <a:r>
              <a:rPr lang="en-US" sz="1600" err="1">
                <a:latin typeface="Rubik" pitchFamily="2" charset="-79"/>
                <a:cs typeface="Rubik" pitchFamily="2" charset="-79"/>
              </a:rPr>
              <a:t>Vucijak</a:t>
            </a:r>
            <a:r>
              <a:rPr lang="en-US" sz="1600">
                <a:latin typeface="Rubik" pitchFamily="2" charset="-79"/>
                <a:cs typeface="Rubik" pitchFamily="2" charset="-79"/>
              </a:rPr>
              <a:t>. 2014. Multi-criteria optimization of insulation options for warmth of buildings to increase energy efficiency. </a:t>
            </a:r>
          </a:p>
        </p:txBody>
      </p:sp>
      <p:sp>
        <p:nvSpPr>
          <p:cNvPr id="11" name="TextBox 10">
            <a:extLst>
              <a:ext uri="{FF2B5EF4-FFF2-40B4-BE49-F238E27FC236}">
                <a16:creationId xmlns:a16="http://schemas.microsoft.com/office/drawing/2014/main" id="{A3579CF0-26E9-190D-24D0-48408329C158}"/>
              </a:ext>
            </a:extLst>
          </p:cNvPr>
          <p:cNvSpPr txBox="1"/>
          <p:nvPr/>
        </p:nvSpPr>
        <p:spPr>
          <a:xfrm>
            <a:off x="857250" y="4680084"/>
            <a:ext cx="10602912" cy="58477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S. P. </a:t>
            </a:r>
            <a:r>
              <a:rPr lang="en-US" sz="1600" err="1">
                <a:latin typeface="Rubik" pitchFamily="2" charset="-79"/>
                <a:cs typeface="Rubik" pitchFamily="2" charset="-79"/>
              </a:rPr>
              <a:t>Lengkong</a:t>
            </a:r>
            <a:r>
              <a:rPr lang="en-US" sz="1600">
                <a:latin typeface="Rubik" pitchFamily="2" charset="-79"/>
                <a:cs typeface="Rubik" pitchFamily="2" charset="-79"/>
              </a:rPr>
              <a:t>, A. E. </a:t>
            </a:r>
            <a:r>
              <a:rPr lang="en-US" sz="1600" err="1">
                <a:latin typeface="Rubik" pitchFamily="2" charset="-79"/>
                <a:cs typeface="Rubik" pitchFamily="2" charset="-79"/>
              </a:rPr>
              <a:t>Permanasari</a:t>
            </a:r>
            <a:r>
              <a:rPr lang="en-US" sz="1600">
                <a:latin typeface="Rubik" pitchFamily="2" charset="-79"/>
                <a:cs typeface="Rubik" pitchFamily="2" charset="-79"/>
              </a:rPr>
              <a:t>, &amp; S. </a:t>
            </a:r>
            <a:r>
              <a:rPr lang="en-US" sz="1600" err="1">
                <a:latin typeface="Rubik" pitchFamily="2" charset="-79"/>
                <a:cs typeface="Rubik" pitchFamily="2" charset="-79"/>
              </a:rPr>
              <a:t>Fauziati</a:t>
            </a:r>
            <a:r>
              <a:rPr lang="en-US" sz="1600">
                <a:latin typeface="Rubik" pitchFamily="2" charset="-79"/>
                <a:cs typeface="Rubik" pitchFamily="2" charset="-79"/>
              </a:rPr>
              <a:t>. 2015. </a:t>
            </a:r>
            <a:r>
              <a:rPr lang="en-US" sz="1600" err="1">
                <a:latin typeface="Rubik" pitchFamily="2" charset="-79"/>
                <a:cs typeface="Rubik" pitchFamily="2" charset="-79"/>
              </a:rPr>
              <a:t>Implementasi</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VIKOR untuk </a:t>
            </a:r>
            <a:r>
              <a:rPr lang="en-US" sz="1600" err="1">
                <a:latin typeface="Rubik" pitchFamily="2" charset="-79"/>
                <a:cs typeface="Rubik" pitchFamily="2" charset="-79"/>
              </a:rPr>
              <a:t>Seleksi</a:t>
            </a:r>
            <a:r>
              <a:rPr lang="en-US" sz="1600">
                <a:latin typeface="Rubik" pitchFamily="2" charset="-79"/>
                <a:cs typeface="Rubik" pitchFamily="2" charset="-79"/>
              </a:rPr>
              <a:t> </a:t>
            </a:r>
            <a:r>
              <a:rPr lang="en-US" sz="1600" err="1">
                <a:latin typeface="Rubik" pitchFamily="2" charset="-79"/>
                <a:cs typeface="Rubik" pitchFamily="2" charset="-79"/>
              </a:rPr>
              <a:t>Penerima</a:t>
            </a:r>
            <a:r>
              <a:rPr lang="en-US" sz="1600">
                <a:latin typeface="Rubik" pitchFamily="2" charset="-79"/>
                <a:cs typeface="Rubik" pitchFamily="2" charset="-79"/>
              </a:rPr>
              <a:t> </a:t>
            </a:r>
            <a:r>
              <a:rPr lang="en-US" sz="1600" err="1">
                <a:latin typeface="Rubik" pitchFamily="2" charset="-79"/>
                <a:cs typeface="Rubik" pitchFamily="2" charset="-79"/>
              </a:rPr>
              <a:t>Beasiswa</a:t>
            </a:r>
            <a:r>
              <a:rPr lang="en-US" sz="1600">
                <a:latin typeface="Rubik" pitchFamily="2" charset="-79"/>
                <a:cs typeface="Rubik" pitchFamily="2" charset="-79"/>
              </a:rPr>
              <a:t>. </a:t>
            </a:r>
          </a:p>
        </p:txBody>
      </p:sp>
      <p:sp>
        <p:nvSpPr>
          <p:cNvPr id="6" name="Slide Number Placeholder 5">
            <a:extLst>
              <a:ext uri="{FF2B5EF4-FFF2-40B4-BE49-F238E27FC236}">
                <a16:creationId xmlns:a16="http://schemas.microsoft.com/office/drawing/2014/main" id="{5850D193-2CCF-8FF2-2038-37E3F0620E38}"/>
              </a:ext>
            </a:extLst>
          </p:cNvPr>
          <p:cNvSpPr>
            <a:spLocks noGrp="1"/>
          </p:cNvSpPr>
          <p:nvPr>
            <p:ph type="sldNum" sz="quarter" idx="4"/>
          </p:nvPr>
        </p:nvSpPr>
        <p:spPr/>
        <p:txBody>
          <a:bodyPr/>
          <a:lstStyle/>
          <a:p>
            <a:fld id="{48F63A3B-78C7-47BE-AE5E-E10140E04643}" type="slidenum">
              <a:rPr lang="en-US" smtClean="0">
                <a:solidFill>
                  <a:srgbClr val="7030A0"/>
                </a:solidFill>
              </a:rPr>
              <a:pPr/>
              <a:t>8</a:t>
            </a:fld>
            <a:r>
              <a:rPr lang="en-US">
                <a:solidFill>
                  <a:schemeClr val="bg2">
                    <a:lumMod val="90000"/>
                  </a:schemeClr>
                </a:solidFill>
              </a:rPr>
              <a:t>/36</a:t>
            </a:r>
          </a:p>
        </p:txBody>
      </p:sp>
    </p:spTree>
    <p:extLst>
      <p:ext uri="{BB962C8B-B14F-4D97-AF65-F5344CB8AC3E}">
        <p14:creationId xmlns:p14="http://schemas.microsoft.com/office/powerpoint/2010/main" val="415207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Sistem</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Pendukung</a:t>
            </a:r>
            <a:r>
              <a:rPr lang="en-US" sz="2400">
                <a:latin typeface="Rubik Medium" pitchFamily="2" charset="-79"/>
                <a:cs typeface="Rubik Medium" pitchFamily="2" charset="-79"/>
              </a:rPr>
              <a:t> Keputusan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614363" y="2714981"/>
            <a:ext cx="11091862" cy="1179810"/>
          </a:xfrm>
          <a:prstGeom prst="rect">
            <a:avLst/>
          </a:prstGeom>
          <a:noFill/>
        </p:spPr>
        <p:txBody>
          <a:bodyPr wrap="square" rtlCol="0">
            <a:spAutoFit/>
          </a:bodyPr>
          <a:lstStyle/>
          <a:p>
            <a:pPr indent="4763">
              <a:spcAft>
                <a:spcPts val="800"/>
              </a:spcAft>
            </a:pPr>
            <a:r>
              <a:rPr lang="en-US" sz="1600">
                <a:latin typeface="Rubik" pitchFamily="2" charset="-79"/>
                <a:cs typeface="Rubik" pitchFamily="2" charset="-79"/>
              </a:rPr>
              <a:t>Sistem Pendukung Keputusan (SPK) atau </a:t>
            </a:r>
            <a:r>
              <a:rPr lang="en-US" sz="1600" i="1">
                <a:latin typeface="Rubik" pitchFamily="2" charset="-79"/>
                <a:cs typeface="Rubik" pitchFamily="2" charset="-79"/>
              </a:rPr>
              <a:t>Decision</a:t>
            </a:r>
            <a:r>
              <a:rPr lang="en-US" sz="1600">
                <a:latin typeface="Rubik" pitchFamily="2" charset="-79"/>
                <a:cs typeface="Rubik" pitchFamily="2" charset="-79"/>
              </a:rPr>
              <a:t> </a:t>
            </a:r>
            <a:r>
              <a:rPr lang="en-US" sz="1600" i="1">
                <a:latin typeface="Rubik" pitchFamily="2" charset="-79"/>
                <a:cs typeface="Rubik" pitchFamily="2" charset="-79"/>
              </a:rPr>
              <a:t>Support</a:t>
            </a:r>
            <a:r>
              <a:rPr lang="en-US" sz="1600">
                <a:latin typeface="Rubik" pitchFamily="2" charset="-79"/>
                <a:cs typeface="Rubik" pitchFamily="2" charset="-79"/>
              </a:rPr>
              <a:t> </a:t>
            </a:r>
            <a:r>
              <a:rPr lang="en-US" sz="1600" i="1">
                <a:latin typeface="Rubik" pitchFamily="2" charset="-79"/>
                <a:cs typeface="Rubik" pitchFamily="2" charset="-79"/>
              </a:rPr>
              <a:t>System</a:t>
            </a:r>
            <a:r>
              <a:rPr lang="en-US" sz="1600">
                <a:latin typeface="Rubik" pitchFamily="2" charset="-79"/>
                <a:cs typeface="Rubik" pitchFamily="2" charset="-79"/>
              </a:rPr>
              <a:t> (DSS) ialah serangkaian kelas tertentu dari sistem informasi terkomputerisasi yang mendukung kegiatan pengambilan keputusan. </a:t>
            </a:r>
          </a:p>
          <a:p>
            <a:pPr indent="4763">
              <a:spcAft>
                <a:spcPts val="800"/>
              </a:spcAft>
            </a:pPr>
            <a:r>
              <a:rPr lang="en-US" sz="1600">
                <a:latin typeface="Rubik" pitchFamily="2" charset="-79"/>
                <a:cs typeface="Rubik" pitchFamily="2" charset="-79"/>
              </a:rPr>
              <a:t>SPK dibuat untuk meningkatkan produktivitas dengan melakukan proses pembuatan keputusan secara otomatis [2].</a:t>
            </a:r>
          </a:p>
        </p:txBody>
      </p:sp>
      <p:sp>
        <p:nvSpPr>
          <p:cNvPr id="7" name="TextBox 6">
            <a:extLst>
              <a:ext uri="{FF2B5EF4-FFF2-40B4-BE49-F238E27FC236}">
                <a16:creationId xmlns:a16="http://schemas.microsoft.com/office/drawing/2014/main" id="{8E40178C-A537-19E6-CDFD-9FAC825298A3}"/>
              </a:ext>
            </a:extLst>
          </p:cNvPr>
          <p:cNvSpPr txBox="1"/>
          <p:nvPr/>
        </p:nvSpPr>
        <p:spPr>
          <a:xfrm>
            <a:off x="448159" y="6445824"/>
            <a:ext cx="10971770" cy="246221"/>
          </a:xfrm>
          <a:prstGeom prst="rect">
            <a:avLst/>
          </a:prstGeom>
        </p:spPr>
        <p:txBody>
          <a:bodyPr wrap="square" rtlCol="0">
            <a:spAutoFit/>
          </a:bodyPr>
          <a:lstStyle/>
          <a:p>
            <a:pPr marL="182563" indent="-182563">
              <a:spcAft>
                <a:spcPts val="800"/>
              </a:spcAft>
            </a:pPr>
            <a:r>
              <a:rPr lang="id-ID" sz="1000">
                <a:latin typeface="Rubik" pitchFamily="2" charset="-79"/>
                <a:cs typeface="Rubik" pitchFamily="2" charset="-79"/>
              </a:rPr>
              <a:t>[</a:t>
            </a:r>
            <a:r>
              <a:rPr lang="en-US" sz="1000">
                <a:latin typeface="Rubik" pitchFamily="2" charset="-79"/>
                <a:cs typeface="Rubik" pitchFamily="2" charset="-79"/>
              </a:rPr>
              <a:t>2</a:t>
            </a:r>
            <a:r>
              <a:rPr lang="id-ID" sz="1000">
                <a:latin typeface="Rubik" pitchFamily="2" charset="-79"/>
                <a:cs typeface="Rubik" pitchFamily="2" charset="-79"/>
              </a:rPr>
              <a:t>]</a:t>
            </a:r>
            <a:r>
              <a:rPr lang="en-US" sz="1000">
                <a:latin typeface="Rubik" pitchFamily="2" charset="-79"/>
                <a:cs typeface="Rubik" pitchFamily="2" charset="-79"/>
              </a:rPr>
              <a:t> </a:t>
            </a:r>
            <a:r>
              <a:rPr lang="id-ID" sz="1000">
                <a:latin typeface="Rubik" pitchFamily="2" charset="-79"/>
                <a:cs typeface="Rubik" pitchFamily="2" charset="-79"/>
              </a:rPr>
              <a:t>D. Nofriansyah, Konsep Data Mining Vs Sistem Pendukung Keputusan. Deepublish, 2015.</a:t>
            </a:r>
          </a:p>
        </p:txBody>
      </p:sp>
      <p:sp>
        <p:nvSpPr>
          <p:cNvPr id="4" name="Slide Number Placeholder 3">
            <a:extLst>
              <a:ext uri="{FF2B5EF4-FFF2-40B4-BE49-F238E27FC236}">
                <a16:creationId xmlns:a16="http://schemas.microsoft.com/office/drawing/2014/main" id="{E6CE4C2B-E39E-6C3A-D9EE-9954E775C659}"/>
              </a:ext>
            </a:extLst>
          </p:cNvPr>
          <p:cNvSpPr>
            <a:spLocks noGrp="1"/>
          </p:cNvSpPr>
          <p:nvPr>
            <p:ph type="sldNum" sz="quarter" idx="4"/>
          </p:nvPr>
        </p:nvSpPr>
        <p:spPr/>
        <p:txBody>
          <a:bodyPr/>
          <a:lstStyle/>
          <a:p>
            <a:fld id="{48F63A3B-78C7-47BE-AE5E-E10140E04643}" type="slidenum">
              <a:rPr lang="en-US" smtClean="0">
                <a:solidFill>
                  <a:srgbClr val="7030A0"/>
                </a:solidFill>
              </a:rPr>
              <a:pPr/>
              <a:t>9</a:t>
            </a:fld>
            <a:r>
              <a:rPr lang="en-US">
                <a:solidFill>
                  <a:schemeClr val="bg2">
                    <a:lumMod val="90000"/>
                  </a:schemeClr>
                </a:solidFill>
              </a:rPr>
              <a:t>/36</a:t>
            </a:r>
          </a:p>
        </p:txBody>
      </p:sp>
    </p:spTree>
    <p:extLst>
      <p:ext uri="{BB962C8B-B14F-4D97-AF65-F5344CB8AC3E}">
        <p14:creationId xmlns:p14="http://schemas.microsoft.com/office/powerpoint/2010/main" val="44225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rgbClr val="B2B2B2"/>
      </a:lt1>
      <a:dk2>
        <a:srgbClr val="000000"/>
      </a:dk2>
      <a:lt2>
        <a:srgbClr val="DFDFDF"/>
      </a:lt2>
      <a:accent1>
        <a:srgbClr val="FFFFFF"/>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22209</TotalTime>
  <Words>2811</Words>
  <Application>Microsoft Office PowerPoint</Application>
  <PresentationFormat>Widescreen</PresentationFormat>
  <Paragraphs>919</Paragraphs>
  <Slides>38</Slides>
  <Notes>12</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Arial</vt:lpstr>
      <vt:lpstr>Calibri</vt:lpstr>
      <vt:lpstr>Calibri Light</vt:lpstr>
      <vt:lpstr>Cambria Math</vt:lpstr>
      <vt:lpstr>Rubik</vt:lpstr>
      <vt:lpstr>Rubik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Wicaksono</dc:creator>
  <cp:lastModifiedBy>akhmad</cp:lastModifiedBy>
  <cp:revision>1163</cp:revision>
  <dcterms:created xsi:type="dcterms:W3CDTF">2018-05-03T14:37:22Z</dcterms:created>
  <dcterms:modified xsi:type="dcterms:W3CDTF">2023-05-21T04:44:14Z</dcterms:modified>
</cp:coreProperties>
</file>