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39"/>
  </p:notesMasterIdLst>
  <p:handoutMasterIdLst>
    <p:handoutMasterId r:id="rId40"/>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7" r:id="rId21"/>
    <p:sldId id="385" r:id="rId22"/>
    <p:sldId id="366" r:id="rId23"/>
    <p:sldId id="372" r:id="rId24"/>
    <p:sldId id="378" r:id="rId25"/>
    <p:sldId id="373" r:id="rId26"/>
    <p:sldId id="374" r:id="rId27"/>
    <p:sldId id="375" r:id="rId28"/>
    <p:sldId id="379" r:id="rId29"/>
    <p:sldId id="376" r:id="rId30"/>
    <p:sldId id="384" r:id="rId31"/>
    <p:sldId id="368" r:id="rId32"/>
    <p:sldId id="367" r:id="rId33"/>
    <p:sldId id="369" r:id="rId34"/>
    <p:sldId id="370" r:id="rId35"/>
    <p:sldId id="371" r:id="rId36"/>
    <p:sldId id="381" r:id="rId37"/>
    <p:sldId id="38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61"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7878"/>
    <a:srgbClr val="EF3939"/>
    <a:srgbClr val="3AB0FF"/>
    <a:srgbClr val="DCC5ED"/>
    <a:srgbClr val="DA1212"/>
    <a:srgbClr val="FF4B4B"/>
    <a:srgbClr val="FFFF97"/>
    <a:srgbClr val="FFFF6D"/>
    <a:srgbClr val="697AF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61"/>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17/05/2023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17/05/2023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103428" y="6364513"/>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/35</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50.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01.png"/></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27.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9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5" Type="http://schemas.openxmlformats.org/officeDocument/2006/relationships/image" Target="../media/image310.png"/><Relationship Id="rId4" Type="http://schemas.openxmlformats.org/officeDocument/2006/relationships/image" Target="../media/image300.png"/></Relationships>
</file>

<file path=ppt/slides/_rels/slide2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4" name="Slide Number Placeholder 3">
            <a:extLst>
              <a:ext uri="{FF2B5EF4-FFF2-40B4-BE49-F238E27FC236}">
                <a16:creationId xmlns:a16="http://schemas.microsoft.com/office/drawing/2014/main" id="{E8BB676F-2E35-677B-B13E-0C6F1181FEEC}"/>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/35</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4" name="Slide Number Placeholder 3">
            <a:extLst>
              <a:ext uri="{FF2B5EF4-FFF2-40B4-BE49-F238E27FC236}">
                <a16:creationId xmlns:a16="http://schemas.microsoft.com/office/drawing/2014/main" id="{05687B81-0109-B113-C8C7-FBE17E7747C1}"/>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/35</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2046648" y="3429000"/>
                <a:ext cx="2057400" cy="7194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𝑁</m:t>
                          </m:r>
                        </m:e>
                        <m:sub>
                          <m:r>
                            <a:rPr lang="id-ID" sz="1600" i="1">
                              <a:solidFill>
                                <a:schemeClr val="tx1"/>
                              </a:solidFill>
                              <a:latin typeface="Cambria Math" panose="02040503050406030204" pitchFamily="18" charset="0"/>
                            </a:rPr>
                            <m:t>𝑖𝑗</m:t>
                          </m:r>
                        </m:sub>
                      </m:sSub>
                      <m:r>
                        <a:rPr lang="id-ID" sz="1600" i="0">
                          <a:solidFill>
                            <a:schemeClr val="tx1"/>
                          </a:solidFill>
                          <a:latin typeface="Cambria Math" panose="02040503050406030204" pitchFamily="18" charset="0"/>
                        </a:rPr>
                        <m:t>=</m:t>
                      </m:r>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𝑖𝑗</m:t>
                                  </m:r>
                                </m:sub>
                              </m:sSub>
                            </m:e>
                          </m:d>
                        </m:num>
                        <m:den>
                          <m:d>
                            <m:dPr>
                              <m:ctrlPr>
                                <a:rPr lang="id-ID" sz="1600" i="1">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r>
                                <a:rPr lang="id-ID" sz="1600" i="0">
                                  <a:solidFill>
                                    <a:schemeClr val="tx1"/>
                                  </a:solidFill>
                                  <a:latin typeface="Cambria Math" panose="02040503050406030204" pitchFamily="18" charset="0"/>
                                </a:rPr>
                                <m:t>− </m:t>
                              </m:r>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𝑓</m:t>
                                  </m:r>
                                </m:e>
                                <m:sub>
                                  <m:r>
                                    <a:rPr lang="id-ID" sz="1600" i="1">
                                      <a:solidFill>
                                        <a:schemeClr val="tx1"/>
                                      </a:solidFill>
                                      <a:latin typeface="Cambria Math" panose="02040503050406030204" pitchFamily="18" charset="0"/>
                                    </a:rPr>
                                    <m:t>𝑗</m:t>
                                  </m:r>
                                </m:sub>
                                <m:sup>
                                  <m:r>
                                    <a:rPr lang="id-ID" sz="1600" i="0">
                                      <a:solidFill>
                                        <a:schemeClr val="tx1"/>
                                      </a:solidFill>
                                      <a:latin typeface="Cambria Math" panose="02040503050406030204" pitchFamily="18" charset="0"/>
                                    </a:rPr>
                                    <m:t>−</m:t>
                                  </m:r>
                                </m:sup>
                              </m:sSubSup>
                            </m:e>
                          </m:d>
                        </m:den>
                      </m:f>
                      <m:r>
                        <a:rPr lang="id-ID" sz="1600" i="0">
                          <a:solidFill>
                            <a:schemeClr val="tx1"/>
                          </a:solidFill>
                          <a:latin typeface="Cambria Math" panose="02040503050406030204" pitchFamily="18" charset="0"/>
                        </a:rPr>
                        <m:t> </m:t>
                      </m:r>
                    </m:oMath>
                  </m:oMathPara>
                </a14:m>
                <a:endParaRPr lang="id-ID" sz="1600"/>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2046648" y="3429000"/>
                <a:ext cx="2057400" cy="71949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4043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404389"/>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39568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297370"/>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297370"/>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297370"/>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366639"/>
              </a:xfrm>
              <a:prstGeom prst="rect">
                <a:avLst/>
              </a:prstGeom>
              <a:blipFill>
                <a:blip r:embed="rId6"/>
                <a:stretch>
                  <a:fillRect b="-833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808608" y="2452980"/>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808608" y="2452980"/>
                <a:ext cx="4294782" cy="1084592"/>
              </a:xfrm>
              <a:prstGeom prst="rect">
                <a:avLst/>
              </a:prstGeom>
              <a:blipFill>
                <a:blip r:embed="rId7"/>
                <a:stretch>
                  <a:fillRect b="-56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A34B803A-0FDE-6D13-FAD3-8C20CE6EE187}"/>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/35</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0">
                          <a:latin typeface="Cambria Math" panose="02040503050406030204" pitchFamily="18" charset="0"/>
                        </a:rPr>
                        <m:t>=</m:t>
                      </m:r>
                      <m:nary>
                        <m:naryPr>
                          <m:chr m:val="∑"/>
                          <m:limLoc m:val="subSup"/>
                          <m:grow m:val="on"/>
                          <m:ctrlPr>
                            <a:rPr lang="id-ID" sz="1600" i="1">
                              <a:latin typeface="Cambria Math" panose="02040503050406030204" pitchFamily="18" charset="0"/>
                            </a:rPr>
                          </m:ctrlPr>
                        </m:naryPr>
                        <m:sub>
                          <m:r>
                            <a:rPr lang="id-ID" sz="1600" i="1">
                              <a:latin typeface="Cambria Math" panose="02040503050406030204" pitchFamily="18" charset="0"/>
                            </a:rPr>
                            <m:t>𝑗</m:t>
                          </m:r>
                          <m:r>
                            <a:rPr lang="id-ID" sz="1600" i="0">
                              <a:latin typeface="Cambria Math" panose="02040503050406030204" pitchFamily="18" charset="0"/>
                            </a:rPr>
                            <m:t>=1</m:t>
                          </m:r>
                        </m:sub>
                        <m:sup>
                          <m:r>
                            <a:rPr lang="id-ID" sz="1600" i="1">
                              <a:latin typeface="Cambria Math" panose="02040503050406030204" pitchFamily="18" charset="0"/>
                            </a:rPr>
                            <m:t>𝑛</m:t>
                          </m:r>
                        </m:sup>
                        <m:e>
                          <m:sSubSup>
                            <m:sSubSupPr>
                              <m:ctrlPr>
                                <a:rPr lang="id-ID" sz="1600" i="1">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e>
                      </m:nary>
                      <m:r>
                        <a:rPr lang="id-ID" sz="1600" i="0">
                          <a:latin typeface="Cambria Math" panose="02040503050406030204" pitchFamily="18" charset="0"/>
                        </a:rPr>
                        <m:t> </m:t>
                      </m:r>
                    </m:oMath>
                  </m:oMathPara>
                </a14:m>
                <a:endParaRPr lang="id-ID" sz="1600"/>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03948"/>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457393"/>
                <a:ext cx="2049482"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rgbClr val="836967"/>
                              </a:solidFill>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m:rPr>
                              <m:sty m:val="p"/>
                            </m:rPr>
                            <a:rPr lang="id-ID" sz="1600" i="0">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smtClean="0">
                              <a:solidFill>
                                <a:schemeClr val="tx1"/>
                              </a:solidFill>
                              <a:latin typeface="Cambria Math" panose="02040503050406030204" pitchFamily="18" charset="0"/>
                            </a:rPr>
                          </m:ctrlPr>
                        </m:dPr>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0">
                                  <a:solidFill>
                                    <a:schemeClr val="tx1"/>
                                  </a:solidFill>
                                  <a:latin typeface="Cambria Math" panose="02040503050406030204" pitchFamily="18" charset="0"/>
                                </a:rPr>
                                <m:t>∗</m:t>
                              </m:r>
                            </m:sup>
                          </m:sSubSup>
                        </m:e>
                      </m:d>
                      <m:r>
                        <a:rPr lang="id-ID" sz="1600" i="0">
                          <a:solidFill>
                            <a:schemeClr val="tx1"/>
                          </a:solidFill>
                          <a:latin typeface="Cambria Math" panose="02040503050406030204" pitchFamily="18" charset="0"/>
                        </a:rPr>
                        <m:t> </m:t>
                      </m:r>
                    </m:oMath>
                  </m:oMathPara>
                </a14:m>
                <a:endParaRPr lang="id-ID" sz="1600"/>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457393"/>
                <a:ext cx="2049482" cy="384272"/>
              </a:xfrm>
              <a:prstGeom prst="rect">
                <a:avLst/>
              </a:prstGeom>
              <a:blipFill>
                <a:blip r:embed="rId3"/>
                <a:stretch>
                  <a:fillRect b="-7937"/>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243840" y="4212140"/>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𝑄</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m:t>
                      </m:r>
                      <m:r>
                        <m:rPr>
                          <m:sty m:val="p"/>
                        </m:rPr>
                        <a:rPr lang="id-ID" sz="1600" i="0">
                          <a:solidFill>
                            <a:schemeClr val="tx1"/>
                          </a:solidFill>
                          <a:latin typeface="Cambria Math" panose="02040503050406030204" pitchFamily="18" charset="0"/>
                        </a:rPr>
                        <m:t>V</m:t>
                      </m:r>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𝑆</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m:t>
                      </m:r>
                      <m:d>
                        <m:dPr>
                          <m:ctrlPr>
                            <a:rPr lang="id-ID" sz="1600" i="1">
                              <a:solidFill>
                                <a:schemeClr val="tx1"/>
                              </a:solidFill>
                              <a:latin typeface="Cambria Math" panose="02040503050406030204" pitchFamily="18" charset="0"/>
                            </a:rPr>
                          </m:ctrlPr>
                        </m:dPr>
                        <m:e>
                          <m:r>
                            <a:rPr lang="id-ID" sz="1600" i="0">
                              <a:solidFill>
                                <a:schemeClr val="tx1"/>
                              </a:solidFill>
                              <a:latin typeface="Cambria Math" panose="02040503050406030204" pitchFamily="18" charset="0"/>
                            </a:rPr>
                            <m:t>1−</m:t>
                          </m:r>
                          <m:r>
                            <m:rPr>
                              <m:sty m:val="p"/>
                            </m:rPr>
                            <a:rPr lang="id-ID" sz="1600" i="0">
                              <a:solidFill>
                                <a:schemeClr val="tx1"/>
                              </a:solidFill>
                              <a:latin typeface="Cambria Math" panose="02040503050406030204" pitchFamily="18" charset="0"/>
                            </a:rPr>
                            <m:t>V</m:t>
                          </m:r>
                        </m:e>
                      </m:d>
                      <m:d>
                        <m:dPr>
                          <m:begChr m:val="["/>
                          <m:endChr m:val="]"/>
                          <m:ctrlPr>
                            <a:rPr lang="id-ID" sz="1600" i="1">
                              <a:solidFill>
                                <a:schemeClr val="tx1"/>
                              </a:solidFill>
                              <a:latin typeface="Cambria Math" panose="02040503050406030204" pitchFamily="18" charset="0"/>
                            </a:rPr>
                          </m:ctrlPr>
                        </m:dPr>
                        <m:e>
                          <m:f>
                            <m:fPr>
                              <m:ctrlPr>
                                <a:rPr lang="id-ID" sz="1600" i="1">
                                  <a:solidFill>
                                    <a:schemeClr val="tx1"/>
                                  </a:solidFill>
                                  <a:latin typeface="Cambria Math" panose="02040503050406030204" pitchFamily="18" charset="0"/>
                                </a:rPr>
                              </m:ctrlPr>
                            </m:fPr>
                            <m:num>
                              <m:d>
                                <m:dPr>
                                  <m:ctrlPr>
                                    <a:rPr lang="id-ID" sz="1600" i="1">
                                      <a:solidFill>
                                        <a:schemeClr val="tx1"/>
                                      </a:solidFill>
                                      <a:latin typeface="Cambria Math" panose="02040503050406030204" pitchFamily="18" charset="0"/>
                                    </a:rPr>
                                  </m:ctrlPr>
                                </m:dPr>
                                <m:e>
                                  <m:sSub>
                                    <m:sSubPr>
                                      <m:ctrlPr>
                                        <a:rPr lang="id-ID" sz="1600" i="1">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𝑅</m:t>
                                      </m:r>
                                    </m:e>
                                    <m:sub>
                                      <m:r>
                                        <a:rPr lang="id-ID" sz="1600" i="1">
                                          <a:solidFill>
                                            <a:schemeClr val="tx1"/>
                                          </a:solidFill>
                                          <a:latin typeface="Cambria Math" panose="02040503050406030204" pitchFamily="18" charset="0"/>
                                        </a:rPr>
                                        <m:t>𝑖</m:t>
                                      </m:r>
                                    </m:sub>
                                  </m:sSub>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num>
                            <m:den>
                              <m:d>
                                <m:dPr>
                                  <m:ctrlPr>
                                    <a:rPr lang="id-ID" sz="1600" i="1">
                                      <a:solidFill>
                                        <a:schemeClr val="tx1"/>
                                      </a:solidFill>
                                      <a:latin typeface="Cambria Math" panose="02040503050406030204" pitchFamily="18" charset="0"/>
                                    </a:rPr>
                                  </m:ctrlPr>
                                </m:dPr>
                                <m:e>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r>
                                    <a:rPr lang="id-ID" sz="1600" i="0">
                                      <a:solidFill>
                                        <a:schemeClr val="tx1"/>
                                      </a:solidFill>
                                      <a:latin typeface="Cambria Math" panose="02040503050406030204" pitchFamily="18" charset="0"/>
                                    </a:rPr>
                                    <m:t>− </m:t>
                                  </m:r>
                                  <m:sSup>
                                    <m:sSupPr>
                                      <m:ctrlPr>
                                        <a:rPr lang="id-ID" sz="1600" i="1">
                                          <a:solidFill>
                                            <a:schemeClr val="tx1"/>
                                          </a:solidFill>
                                          <a:latin typeface="Cambria Math" panose="02040503050406030204" pitchFamily="18" charset="0"/>
                                        </a:rPr>
                                      </m:ctrlPr>
                                    </m:sSupPr>
                                    <m:e>
                                      <m:r>
                                        <a:rPr lang="id-ID" sz="1600" i="1">
                                          <a:solidFill>
                                            <a:schemeClr val="tx1"/>
                                          </a:solidFill>
                                          <a:latin typeface="Cambria Math" panose="02040503050406030204" pitchFamily="18" charset="0"/>
                                        </a:rPr>
                                        <m:t>𝑅</m:t>
                                      </m:r>
                                    </m:e>
                                    <m:sup>
                                      <m:r>
                                        <a:rPr lang="id-ID" sz="1600" i="0">
                                          <a:solidFill>
                                            <a:schemeClr val="tx1"/>
                                          </a:solidFill>
                                          <a:latin typeface="Cambria Math" panose="02040503050406030204" pitchFamily="18" charset="0"/>
                                        </a:rPr>
                                        <m:t>−</m:t>
                                      </m:r>
                                    </m:sup>
                                  </m:sSup>
                                </m:e>
                              </m:d>
                            </m:den>
                          </m:f>
                        </m:e>
                      </m:d>
                      <m:r>
                        <a:rPr lang="id-ID" sz="1600" i="0">
                          <a:solidFill>
                            <a:schemeClr val="tx1"/>
                          </a:solidFill>
                          <a:latin typeface="Cambria Math" panose="02040503050406030204" pitchFamily="18" charset="0"/>
                        </a:rPr>
                        <m:t> </m:t>
                      </m:r>
                    </m:oMath>
                  </m:oMathPara>
                </a14:m>
                <a:endParaRPr lang="id-ID" sz="1600">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243840" y="4212140"/>
                <a:ext cx="6096000" cy="640303"/>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4841965" y="1793108"/>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4841965" y="1793108"/>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383383"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383383"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6" name="Slide Number Placeholder 5">
            <a:extLst>
              <a:ext uri="{FF2B5EF4-FFF2-40B4-BE49-F238E27FC236}">
                <a16:creationId xmlns:a16="http://schemas.microsoft.com/office/drawing/2014/main" id="{A637EF7C-7378-6CAF-F493-34C043317E83}"/>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/35</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r>
                        <a:rPr lang="id-ID" sz="1600" i="1" smtClean="0">
                          <a:latin typeface="Cambria Math" panose="02040503050406030204" pitchFamily="18" charset="0"/>
                        </a:rPr>
                        <m:t>𝐷𝑄</m:t>
                      </m:r>
                      <m:r>
                        <a:rPr lang="id-ID" sz="1600" i="1" smtClean="0">
                          <a:latin typeface="Cambria Math" panose="02040503050406030204" pitchFamily="18" charset="0"/>
                        </a:rPr>
                        <m:t>=</m:t>
                      </m:r>
                      <m:f>
                        <m:fPr>
                          <m:ctrlPr>
                            <a:rPr lang="id-ID" sz="1600" i="1">
                              <a:latin typeface="Cambria Math" panose="02040503050406030204" pitchFamily="18" charset="0"/>
                            </a:rPr>
                          </m:ctrlPr>
                        </m:fPr>
                        <m:num>
                          <m:r>
                            <a:rPr lang="id-ID" sz="1600" i="1">
                              <a:latin typeface="Cambria Math" panose="02040503050406030204" pitchFamily="18" charset="0"/>
                            </a:rPr>
                            <m:t>1</m:t>
                          </m:r>
                        </m:num>
                        <m:den>
                          <m:r>
                            <a:rPr lang="id-ID" sz="1600" i="1">
                              <a:latin typeface="Cambria Math" panose="02040503050406030204" pitchFamily="18" charset="0"/>
                            </a:rPr>
                            <m:t>𝑚</m:t>
                          </m:r>
                          <m:r>
                            <a:rPr lang="id-ID" sz="1600" i="1">
                              <a:latin typeface="Cambria Math" panose="02040503050406030204" pitchFamily="18" charset="0"/>
                            </a:rPr>
                            <m:t>−1</m:t>
                          </m:r>
                        </m:den>
                      </m:f>
                      <m:r>
                        <a:rPr lang="id-ID" sz="1600" i="1">
                          <a:latin typeface="Cambria Math" panose="02040503050406030204" pitchFamily="18" charset="0"/>
                        </a:rPr>
                        <m:t> </m:t>
                      </m:r>
                    </m:oMath>
                  </m:oMathPara>
                </a14:m>
                <a:endParaRPr lang="en-US" sz="1600"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smtClean="0">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2</m:t>
                              </m:r>
                            </m:sub>
                          </m:sSub>
                          <m:r>
                            <a:rPr lang="id-ID" sz="1600" i="1">
                              <a:latin typeface="Cambria Math" panose="02040503050406030204" pitchFamily="18" charset="0"/>
                            </a:rPr>
                            <m:t>)</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𝑎</m:t>
                                  </m:r>
                                </m:e>
                                <m:sub>
                                  <m:r>
                                    <a:rPr lang="id-ID" sz="1600" i="1">
                                      <a:latin typeface="Cambria Math" panose="02040503050406030204" pitchFamily="18" charset="0"/>
                                    </a:rPr>
                                    <m:t>1</m:t>
                                  </m:r>
                                </m:sub>
                              </m:sSub>
                            </m:e>
                          </m:d>
                        </m:sub>
                      </m:sSub>
                      <m:r>
                        <a:rPr lang="id-ID" sz="1600" i="1">
                          <a:latin typeface="Cambria Math" panose="02040503050406030204" pitchFamily="18" charset="0"/>
                        </a:rPr>
                        <m:t> ≥</m:t>
                      </m:r>
                      <m:r>
                        <a:rPr lang="id-ID" sz="1600" i="1">
                          <a:latin typeface="Cambria Math" panose="02040503050406030204" pitchFamily="18" charset="0"/>
                        </a:rPr>
                        <m:t>𝐷𝑄</m:t>
                      </m:r>
                    </m:oMath>
                  </m:oMathPara>
                </a14:m>
                <a:endParaRPr lang="id-ID" sz="1600"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081386"/>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319927486"/>
              </p:ext>
            </p:extLst>
          </p:nvPr>
        </p:nvGraphicFramePr>
        <p:xfrm>
          <a:off x="7834926" y="2153541"/>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1FE504E1-86B5-8583-69E3-B6E2FA9CBED0}"/>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/35</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464123BC-D5F3-14DF-2329-A7BE6B11C611}"/>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/35</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7483252-7042-BDB9-E0A6-F46A7D0977D0}"/>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/35</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09704098-E213-1672-DE27-341542DFE69F}"/>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/35</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1982450"/>
            <a:ext cx="11094831" cy="2780248"/>
          </a:xfrm>
          <a:prstGeom prst="rect">
            <a:avLst/>
          </a:prstGeom>
          <a:noFill/>
        </p:spPr>
        <p:txBody>
          <a:bodyPr wrap="square">
            <a:spAutoFit/>
          </a:bodyPr>
          <a:lstStyle/>
          <a:p>
            <a:pPr marL="266700" indent="4763" algn="just">
              <a:spcAft>
                <a:spcPts val="800"/>
              </a:spcAft>
            </a:pPr>
            <a:r>
              <a:rPr lang="id-ID" sz="1400">
                <a:latin typeface="Rubik" pitchFamily="2" charset="-79"/>
                <a:cs typeface="Rubik" pitchFamily="2" charset="-79"/>
              </a:rPr>
              <a:t>Kabupaten Semarang merupakan salah satu kabupaten di Provinsi Jawa Tengah dengan ibu kotanya adalah Kota Ungaran. Kabupaten Semarang secara geografis terletak pada 110°14’54,75’’ sampai dengan 110°39’3’’ Bujur Timur dan 7°3’57” sampai dengan 7°30’ Lintang Selatan. Kabupaten ini berbatasan dengan Kota Semarang di utara; Kabupaten Demak dan Kabupaten Grobogan di timur, Kabupaten Boyolali di timur dan selatan, Kota Salatiga di tengah Kabupaten Semarang, serta Kabupaten Magelang, Kabupaten Temanggung, dan Kabupaten Kendal di barat. Kabupaten Semarang terdiri atas 19 kecamatan, yang dibagi lagi atas 208 desa dan 27 kelurahan. Kabupaten Semarang mempunyai sebuah lembaga teknis daerah dibidang penelitian dan perencanaan pembangunan daerah atau yang disingkat BAPPEDA (Badan Perencanaan Pembangunan Daerah) yang dipimpin oleh seorang kepala badan yang berada di bawah dan bertanggung jawab kepada gubernur/bupati/wali kota melalui sekretaris daerah.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2310B005-DD1A-F275-F455-AF5092F1577B}"/>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/35</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107648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B59C35D9-A1D1-7BB3-2760-F3418EC06D13}"/>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/35</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3810942"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6" name="TextBox 5">
            <a:extLst>
              <a:ext uri="{FF2B5EF4-FFF2-40B4-BE49-F238E27FC236}">
                <a16:creationId xmlns:a16="http://schemas.microsoft.com/office/drawing/2014/main" id="{30D4C246-F1EF-2EA5-9F73-298B6B25DA58}"/>
              </a:ext>
            </a:extLst>
          </p:cNvPr>
          <p:cNvSpPr txBox="1"/>
          <p:nvPr/>
        </p:nvSpPr>
        <p:spPr>
          <a:xfrm>
            <a:off x="8945484"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sp>
        <p:nvSpPr>
          <p:cNvPr id="8" name="TextBox 7">
            <a:extLst>
              <a:ext uri="{FF2B5EF4-FFF2-40B4-BE49-F238E27FC236}">
                <a16:creationId xmlns:a16="http://schemas.microsoft.com/office/drawing/2014/main" id="{805C98B1-092D-EF5F-8634-7A6065FADC49}"/>
              </a:ext>
            </a:extLst>
          </p:cNvPr>
          <p:cNvSpPr txBox="1"/>
          <p:nvPr/>
        </p:nvSpPr>
        <p:spPr>
          <a:xfrm>
            <a:off x="11040675" y="1525496"/>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70C2D132-80F2-7DDA-D481-1729EA427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675" y="1862844"/>
            <a:ext cx="1925999" cy="2632578"/>
          </a:xfrm>
          <a:prstGeom prst="rect">
            <a:avLst/>
          </a:prstGeom>
        </p:spPr>
      </p:pic>
      <p:pic>
        <p:nvPicPr>
          <p:cNvPr id="13" name="Picture 12">
            <a:extLst>
              <a:ext uri="{FF2B5EF4-FFF2-40B4-BE49-F238E27FC236}">
                <a16:creationId xmlns:a16="http://schemas.microsoft.com/office/drawing/2014/main" id="{CB8E9D48-257B-033F-25A7-0537EE6CC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0" y="1862844"/>
            <a:ext cx="5028644" cy="4102719"/>
          </a:xfrm>
          <a:prstGeom prst="rect">
            <a:avLst/>
          </a:prstGeom>
        </p:spPr>
      </p:pic>
      <p:pic>
        <p:nvPicPr>
          <p:cNvPr id="15" name="Picture 14">
            <a:extLst>
              <a:ext uri="{FF2B5EF4-FFF2-40B4-BE49-F238E27FC236}">
                <a16:creationId xmlns:a16="http://schemas.microsoft.com/office/drawing/2014/main" id="{3AC74199-5A35-9E71-9D1A-8213CD4E8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4919" y="1862844"/>
            <a:ext cx="4868766" cy="4102719"/>
          </a:xfrm>
          <a:prstGeom prst="rect">
            <a:avLst/>
          </a:prstGeom>
        </p:spPr>
      </p:pic>
      <p:sp>
        <p:nvSpPr>
          <p:cNvPr id="2" name="Slide Number Placeholder 1">
            <a:extLst>
              <a:ext uri="{FF2B5EF4-FFF2-40B4-BE49-F238E27FC236}">
                <a16:creationId xmlns:a16="http://schemas.microsoft.com/office/drawing/2014/main" id="{ECFD104D-9611-937B-B2AA-44AF21606E2C}"/>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/35</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F65C3AD-B10F-9B54-96BD-E4A3E5C5A08F}"/>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/35</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7330" y="1665288"/>
            <a:ext cx="8310515" cy="4445159"/>
          </a:xfrm>
          <a:prstGeom prst="rect">
            <a:avLst/>
          </a:prstGeom>
        </p:spPr>
      </p:pic>
      <p:sp>
        <p:nvSpPr>
          <p:cNvPr id="2" name="Slide Number Placeholder 1">
            <a:extLst>
              <a:ext uri="{FF2B5EF4-FFF2-40B4-BE49-F238E27FC236}">
                <a16:creationId xmlns:a16="http://schemas.microsoft.com/office/drawing/2014/main" id="{B1533A68-5C2D-2D0B-7838-890454056A3E}"/>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/35</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B7C25C7-36C9-231F-A5D2-9807006B6E8B}"/>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/35</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13E6388-B51B-9CF7-7831-63BA6E0CB40A}"/>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/35</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555751"/>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2267839908"/>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0C5FF4A-117A-3890-DD0E-191AC892CD7A}"/>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/35</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mengolah data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632417"/>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000" i="1" smtClean="0">
                              <a:effectLst/>
                              <a:latin typeface="Cambria Math" panose="02040503050406030204" pitchFamily="18" charset="0"/>
                            </a:rPr>
                          </m:ctrlPr>
                        </m:naryPr>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0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0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000" i="1">
                                  <a:effectLst/>
                                  <a:latin typeface="Cambria Math" panose="02040503050406030204" pitchFamily="18" charset="0"/>
                                </a:rPr>
                              </m:ctrlPr>
                            </m:sSubPr>
                            <m:e>
                              <m:r>
                                <a:rPr lang="id-ID" sz="10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0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0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0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632417"/>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9" name="Slide Number Placeholder 8">
            <a:extLst>
              <a:ext uri="{FF2B5EF4-FFF2-40B4-BE49-F238E27FC236}">
                <a16:creationId xmlns:a16="http://schemas.microsoft.com/office/drawing/2014/main" id="{4F238A93-ACF7-9FB7-BDCA-C9629A3FB2A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/35</a:t>
            </a:r>
          </a:p>
        </p:txBody>
      </p:sp>
    </p:spTree>
    <p:extLst>
      <p:ext uri="{BB962C8B-B14F-4D97-AF65-F5344CB8AC3E}">
        <p14:creationId xmlns:p14="http://schemas.microsoft.com/office/powerpoint/2010/main" val="164677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59873" y="1591100"/>
                <a:ext cx="1346431" cy="5234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𝑁</m:t>
                          </m:r>
                        </m:e>
                        <m:sub>
                          <m:r>
                            <a:rPr lang="id-ID" sz="1100" i="1">
                              <a:solidFill>
                                <a:schemeClr val="tx1"/>
                              </a:solidFill>
                              <a:latin typeface="Cambria Math" panose="02040503050406030204" pitchFamily="18" charset="0"/>
                            </a:rPr>
                            <m:t>𝑖𝑗</m:t>
                          </m:r>
                        </m:sub>
                      </m:sSub>
                      <m:r>
                        <a:rPr lang="id-ID" sz="1100" i="0">
                          <a:solidFill>
                            <a:schemeClr val="tx1"/>
                          </a:solidFill>
                          <a:latin typeface="Cambria Math" panose="02040503050406030204" pitchFamily="18" charset="0"/>
                        </a:rPr>
                        <m:t>=</m:t>
                      </m:r>
                      <m:f>
                        <m:fPr>
                          <m:ctrlPr>
                            <a:rPr lang="id-ID" sz="1100" i="1">
                              <a:solidFill>
                                <a:schemeClr val="tx1"/>
                              </a:solidFill>
                              <a:latin typeface="Cambria Math" panose="02040503050406030204" pitchFamily="18" charset="0"/>
                            </a:rPr>
                          </m:ctrlPr>
                        </m:fPr>
                        <m:num>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
                                <m:sSubPr>
                                  <m:ctrlPr>
                                    <a:rPr lang="id-ID" sz="1100" i="1">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𝑖𝑗</m:t>
                                  </m:r>
                                </m:sub>
                              </m:sSub>
                            </m:e>
                          </m:d>
                        </m:num>
                        <m:den>
                          <m:d>
                            <m:dPr>
                              <m:ctrlPr>
                                <a:rPr lang="id-ID" sz="1100" i="1">
                                  <a:solidFill>
                                    <a:schemeClr val="tx1"/>
                                  </a:solidFill>
                                  <a:latin typeface="Cambria Math" panose="02040503050406030204" pitchFamily="18" charset="0"/>
                                </a:rPr>
                              </m:ctrlPr>
                            </m:dPr>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r>
                                <a:rPr lang="id-ID" sz="1100" i="0">
                                  <a:solidFill>
                                    <a:schemeClr val="tx1"/>
                                  </a:solidFill>
                                  <a:latin typeface="Cambria Math" panose="02040503050406030204" pitchFamily="18" charset="0"/>
                                </a:rPr>
                                <m:t>− </m:t>
                              </m:r>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𝑓</m:t>
                                  </m:r>
                                </m:e>
                                <m:sub>
                                  <m:r>
                                    <a:rPr lang="id-ID" sz="1100" i="1">
                                      <a:solidFill>
                                        <a:schemeClr val="tx1"/>
                                      </a:solidFill>
                                      <a:latin typeface="Cambria Math" panose="02040503050406030204" pitchFamily="18" charset="0"/>
                                    </a:rPr>
                                    <m:t>𝑗</m:t>
                                  </m:r>
                                </m:sub>
                                <m:sup>
                                  <m:r>
                                    <a:rPr lang="id-ID" sz="1100" i="0">
                                      <a:solidFill>
                                        <a:schemeClr val="tx1"/>
                                      </a:solidFill>
                                      <a:latin typeface="Cambria Math" panose="02040503050406030204" pitchFamily="18" charset="0"/>
                                    </a:rPr>
                                    <m:t>−</m:t>
                                  </m:r>
                                </m:sup>
                              </m:sSubSup>
                            </m:e>
                          </m:d>
                        </m:den>
                      </m:f>
                      <m:r>
                        <a:rPr lang="id-ID" sz="1100" i="0">
                          <a:solidFill>
                            <a:schemeClr val="tx1"/>
                          </a:solidFill>
                          <a:latin typeface="Cambria Math" panose="02040503050406030204" pitchFamily="18" charset="0"/>
                        </a:rPr>
                        <m:t> </m:t>
                      </m:r>
                    </m:oMath>
                  </m:oMathPara>
                </a14:m>
                <a:endParaRPr lang="id-ID" sz="11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59873" y="1591100"/>
                <a:ext cx="1346431" cy="523413"/>
              </a:xfrm>
              <a:prstGeom prst="rect">
                <a:avLst/>
              </a:prstGeom>
              <a:blipFill>
                <a:blip r:embed="rId3"/>
                <a:stretch>
                  <a:fillRect/>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611302943"/>
              </p:ext>
            </p:extLst>
          </p:nvPr>
        </p:nvGraphicFramePr>
        <p:xfrm>
          <a:off x="561687" y="292669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91642072"/>
                  </p:ext>
                </p:extLst>
              </p:nvPr>
            </p:nvGraphicFramePr>
            <p:xfrm>
              <a:off x="1376364" y="5346986"/>
              <a:ext cx="4511686" cy="684000"/>
            </p:xfrm>
            <a:graphic>
              <a:graphicData uri="http://schemas.openxmlformats.org/drawingml/2006/table">
                <a:tbl>
                  <a:tblPr firstRow="1" firstCol="1" bandRow="1">
                    <a:tableStyleId>{5C22544A-7EE6-4342-B048-85BDC9FD1C3A}</a:tableStyleId>
                  </a:tblPr>
                  <a:tblGrid>
                    <a:gridCol w="604477">
                      <a:extLst>
                        <a:ext uri="{9D8B030D-6E8A-4147-A177-3AD203B41FA5}">
                          <a16:colId xmlns:a16="http://schemas.microsoft.com/office/drawing/2014/main" val="1715370613"/>
                        </a:ext>
                      </a:extLst>
                    </a:gridCol>
                    <a:gridCol w="387201">
                      <a:extLst>
                        <a:ext uri="{9D8B030D-6E8A-4147-A177-3AD203B41FA5}">
                          <a16:colId xmlns:a16="http://schemas.microsoft.com/office/drawing/2014/main" val="1466269100"/>
                        </a:ext>
                      </a:extLst>
                    </a:gridCol>
                    <a:gridCol w="721602">
                      <a:extLst>
                        <a:ext uri="{9D8B030D-6E8A-4147-A177-3AD203B41FA5}">
                          <a16:colId xmlns:a16="http://schemas.microsoft.com/office/drawing/2014/main" val="1868784823"/>
                        </a:ext>
                      </a:extLst>
                    </a:gridCol>
                    <a:gridCol w="484001">
                      <a:extLst>
                        <a:ext uri="{9D8B030D-6E8A-4147-A177-3AD203B41FA5}">
                          <a16:colId xmlns:a16="http://schemas.microsoft.com/office/drawing/2014/main" val="3904180499"/>
                        </a:ext>
                      </a:extLst>
                    </a:gridCol>
                    <a:gridCol w="774403">
                      <a:extLst>
                        <a:ext uri="{9D8B030D-6E8A-4147-A177-3AD203B41FA5}">
                          <a16:colId xmlns:a16="http://schemas.microsoft.com/office/drawing/2014/main" val="308700256"/>
                        </a:ext>
                      </a:extLst>
                    </a:gridCol>
                    <a:gridCol w="369602">
                      <a:extLst>
                        <a:ext uri="{9D8B030D-6E8A-4147-A177-3AD203B41FA5}">
                          <a16:colId xmlns:a16="http://schemas.microsoft.com/office/drawing/2014/main" val="829785544"/>
                        </a:ext>
                      </a:extLst>
                    </a:gridCol>
                    <a:gridCol w="827202">
                      <a:extLst>
                        <a:ext uri="{9D8B030D-6E8A-4147-A177-3AD203B41FA5}">
                          <a16:colId xmlns:a16="http://schemas.microsoft.com/office/drawing/2014/main" val="932167878"/>
                        </a:ext>
                      </a:extLst>
                    </a:gridCol>
                    <a:gridCol w="343198">
                      <a:extLst>
                        <a:ext uri="{9D8B030D-6E8A-4147-A177-3AD203B41FA5}">
                          <a16:colId xmlns:a16="http://schemas.microsoft.com/office/drawing/2014/main" val="1261787432"/>
                        </a:ext>
                      </a:extLst>
                    </a:gridCol>
                  </a:tblGrid>
                  <a:tr h="344159">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754" r="-650505" b="-112281"/>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339841">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10" t="-103571" r="-650505" b="-14286"/>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3688692023"/>
              </p:ext>
            </p:extLst>
          </p:nvPr>
        </p:nvGraphicFramePr>
        <p:xfrm>
          <a:off x="6218267" y="3439443"/>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820133" y="5060028"/>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820133" y="5060028"/>
                <a:ext cx="1985883" cy="252890"/>
              </a:xfrm>
              <a:prstGeom prst="rect">
                <a:avLst/>
              </a:prstGeom>
              <a:blipFill>
                <a:blip r:embed="rId7"/>
                <a:stretch>
                  <a:fillRect b="-2381"/>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699049"/>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194381"/>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99148" y="1797910"/>
            <a:ext cx="504000" cy="3816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C93A9F9-E8D7-2D79-F5D2-689D5BE2A747}"/>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/35</a:t>
            </a:r>
          </a:p>
        </p:txBody>
      </p:sp>
    </p:spTree>
    <p:extLst>
      <p:ext uri="{BB962C8B-B14F-4D97-AF65-F5344CB8AC3E}">
        <p14:creationId xmlns:p14="http://schemas.microsoft.com/office/powerpoint/2010/main" val="2452255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272691" cy="280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100" i="1" smtClean="0">
                              <a:solidFill>
                                <a:srgbClr val="836967"/>
                              </a:solidFill>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0">
                              <a:latin typeface="Cambria Math" panose="02040503050406030204" pitchFamily="18" charset="0"/>
                            </a:rPr>
                            <m:t>∗</m:t>
                          </m:r>
                        </m:sup>
                      </m:sSubSup>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𝑊</m:t>
                          </m:r>
                        </m:e>
                        <m:sub>
                          <m:r>
                            <a:rPr lang="id-ID" sz="1100" i="1">
                              <a:latin typeface="Cambria Math" panose="02040503050406030204" pitchFamily="18" charset="0"/>
                            </a:rPr>
                            <m:t>𝑗</m:t>
                          </m:r>
                        </m:sub>
                      </m:sSub>
                      <m:r>
                        <a:rPr lang="id-ID" sz="1100" i="0">
                          <a:latin typeface="Cambria Math" panose="02040503050406030204" pitchFamily="18" charset="0"/>
                        </a:rPr>
                        <m:t>.</m:t>
                      </m:r>
                      <m:sSub>
                        <m:sSubPr>
                          <m:ctrlPr>
                            <a:rPr lang="id-ID" sz="1100" i="1">
                              <a:solidFill>
                                <a:srgbClr val="836967"/>
                              </a:solidFill>
                              <a:latin typeface="Cambria Math" panose="02040503050406030204" pitchFamily="18" charset="0"/>
                            </a:rPr>
                          </m:ctrlPr>
                        </m:sSubPr>
                        <m:e>
                          <m:r>
                            <a:rPr lang="id-ID" sz="1100" i="1">
                              <a:latin typeface="Cambria Math" panose="02040503050406030204" pitchFamily="18" charset="0"/>
                            </a:rPr>
                            <m:t>𝑁</m:t>
                          </m:r>
                        </m:e>
                        <m:sub>
                          <m:r>
                            <a:rPr lang="id-ID" sz="1100" i="1">
                              <a:latin typeface="Cambria Math" panose="02040503050406030204" pitchFamily="18" charset="0"/>
                            </a:rPr>
                            <m:t>𝑖𝑗</m:t>
                          </m:r>
                        </m:sub>
                      </m:sSub>
                      <m:r>
                        <a:rPr lang="id-ID" sz="1100" i="0">
                          <a:latin typeface="Cambria Math" panose="02040503050406030204" pitchFamily="18" charset="0"/>
                        </a:rPr>
                        <m:t> </m:t>
                      </m:r>
                    </m:oMath>
                  </m:oMathPara>
                </a14:m>
                <a:endParaRPr lang="id-ID"/>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272691" cy="280846"/>
              </a:xfrm>
              <a:prstGeom prst="rect">
                <a:avLst/>
              </a:prstGeom>
              <a:blipFill>
                <a:blip r:embed="rId2"/>
                <a:stretch>
                  <a:fillRect b="-2174"/>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4440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smtClean="0">
                              <a:solidFill>
                                <a:schemeClr val="tx1"/>
                              </a:solidFill>
                              <a:latin typeface="Cambria Math" panose="02040503050406030204" pitchFamily="18" charset="0"/>
                            </a:rPr>
                          </m:ctrlPr>
                        </m:sSubPr>
                        <m:e>
                          <m:r>
                            <a:rPr lang="id-ID" sz="1100" i="1">
                              <a:solidFill>
                                <a:schemeClr val="tx1"/>
                              </a:solidFill>
                              <a:latin typeface="Cambria Math" panose="02040503050406030204" pitchFamily="18" charset="0"/>
                            </a:rPr>
                            <m:t>𝑆</m:t>
                          </m:r>
                        </m:e>
                        <m:sub>
                          <m:r>
                            <a:rPr lang="id-ID" sz="1100" i="1">
                              <a:solidFill>
                                <a:schemeClr val="tx1"/>
                              </a:solidFill>
                              <a:latin typeface="Cambria Math" panose="02040503050406030204" pitchFamily="18" charset="0"/>
                            </a:rPr>
                            <m:t>𝑖</m:t>
                          </m:r>
                        </m:sub>
                      </m:sSub>
                      <m:r>
                        <a:rPr lang="id-ID" sz="1100" i="1">
                          <a:solidFill>
                            <a:schemeClr val="tx1"/>
                          </a:solidFill>
                          <a:latin typeface="Cambria Math" panose="02040503050406030204" pitchFamily="18" charset="0"/>
                        </a:rPr>
                        <m:t>=</m:t>
                      </m:r>
                      <m:nary>
                        <m:naryPr>
                          <m:chr m:val="∑"/>
                          <m:limLoc m:val="subSup"/>
                          <m:grow m:val="on"/>
                          <m:ctrlPr>
                            <a:rPr lang="id-ID" sz="1100" i="1">
                              <a:solidFill>
                                <a:schemeClr val="tx1"/>
                              </a:solidFill>
                              <a:latin typeface="Cambria Math" panose="02040503050406030204" pitchFamily="18" charset="0"/>
                            </a:rPr>
                          </m:ctrlPr>
                        </m:naryPr>
                        <m:sub>
                          <m:r>
                            <a:rPr lang="id-ID" sz="1100" i="1">
                              <a:solidFill>
                                <a:schemeClr val="tx1"/>
                              </a:solidFill>
                              <a:latin typeface="Cambria Math" panose="02040503050406030204" pitchFamily="18" charset="0"/>
                            </a:rPr>
                            <m:t>𝑗</m:t>
                          </m:r>
                          <m:r>
                            <a:rPr lang="id-ID" sz="1100" i="1">
                              <a:solidFill>
                                <a:schemeClr val="tx1"/>
                              </a:solidFill>
                              <a:latin typeface="Cambria Math" panose="02040503050406030204" pitchFamily="18" charset="0"/>
                            </a:rPr>
                            <m:t>=1</m:t>
                          </m:r>
                        </m:sub>
                        <m:sup>
                          <m:r>
                            <a:rPr lang="id-ID" sz="1100" i="1">
                              <a:solidFill>
                                <a:schemeClr val="tx1"/>
                              </a:solidFill>
                              <a:latin typeface="Cambria Math" panose="02040503050406030204" pitchFamily="18" charset="0"/>
                            </a:rPr>
                            <m:t>𝑛</m:t>
                          </m:r>
                        </m:sup>
                        <m:e>
                          <m:sSubSup>
                            <m:sSubSupPr>
                              <m:ctrlPr>
                                <a:rPr lang="id-ID" sz="1100" i="1">
                                  <a:solidFill>
                                    <a:schemeClr val="tx1"/>
                                  </a:solidFill>
                                  <a:latin typeface="Cambria Math" panose="02040503050406030204" pitchFamily="18" charset="0"/>
                                </a:rPr>
                              </m:ctrlPr>
                            </m:sSubSupPr>
                            <m:e>
                              <m:r>
                                <a:rPr lang="id-ID" sz="1100" i="1">
                                  <a:solidFill>
                                    <a:schemeClr val="tx1"/>
                                  </a:solidFill>
                                  <a:latin typeface="Cambria Math" panose="02040503050406030204" pitchFamily="18" charset="0"/>
                                </a:rPr>
                                <m:t>𝐹</m:t>
                              </m:r>
                            </m:e>
                            <m:sub>
                              <m:r>
                                <a:rPr lang="id-ID" sz="1100" i="1">
                                  <a:solidFill>
                                    <a:schemeClr val="tx1"/>
                                  </a:solidFill>
                                  <a:latin typeface="Cambria Math" panose="02040503050406030204" pitchFamily="18" charset="0"/>
                                </a:rPr>
                                <m:t>𝑖𝑗</m:t>
                              </m:r>
                            </m:sub>
                            <m:sup>
                              <m:r>
                                <a:rPr lang="id-ID" sz="1100" i="1">
                                  <a:solidFill>
                                    <a:schemeClr val="tx1"/>
                                  </a:solidFill>
                                  <a:latin typeface="Cambria Math" panose="02040503050406030204" pitchFamily="18" charset="0"/>
                                </a:rPr>
                                <m:t>∗</m:t>
                              </m:r>
                            </m:sup>
                          </m:sSubSup>
                        </m:e>
                      </m:nary>
                    </m:oMath>
                  </m:oMathPara>
                </a14:m>
                <a:endParaRPr lang="id-ID" sz="11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444096"/>
              </a:xfrm>
              <a:prstGeom prst="rect">
                <a:avLst/>
              </a:prstGeom>
              <a:blipFill>
                <a:blip r:embed="rId3"/>
                <a:stretch>
                  <a:fillRect t="-132877" r="-20769" b="-19041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335200"/>
                <a:ext cx="1470671" cy="2929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r>
                        <a:rPr lang="id-ID" sz="1100" i="1">
                          <a:latin typeface="Cambria Math" panose="02040503050406030204" pitchFamily="18" charset="0"/>
                        </a:rPr>
                        <m:t>=</m:t>
                      </m:r>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𝑗</m:t>
                          </m:r>
                        </m:sub>
                      </m:sSub>
                      <m:d>
                        <m:dPr>
                          <m:begChr m:val="["/>
                          <m:endChr m:val="]"/>
                          <m:ctrlPr>
                            <a:rPr lang="id-ID" sz="1100" i="1">
                              <a:latin typeface="Cambria Math" panose="02040503050406030204" pitchFamily="18" charset="0"/>
                            </a:rPr>
                          </m:ctrlPr>
                        </m:dPr>
                        <m:e>
                          <m:sSubSup>
                            <m:sSubSupPr>
                              <m:ctrlPr>
                                <a:rPr lang="id-ID" sz="1100" i="1">
                                  <a:latin typeface="Cambria Math" panose="02040503050406030204" pitchFamily="18" charset="0"/>
                                </a:rPr>
                              </m:ctrlPr>
                            </m:sSubSupPr>
                            <m:e>
                              <m:r>
                                <a:rPr lang="id-ID" sz="1100" i="1">
                                  <a:latin typeface="Cambria Math" panose="02040503050406030204" pitchFamily="18" charset="0"/>
                                </a:rPr>
                                <m:t>𝐹</m:t>
                              </m:r>
                            </m:e>
                            <m:sub>
                              <m:r>
                                <a:rPr lang="id-ID" sz="1100" i="1">
                                  <a:latin typeface="Cambria Math" panose="02040503050406030204" pitchFamily="18" charset="0"/>
                                </a:rPr>
                                <m:t>𝑖𝑗</m:t>
                              </m:r>
                            </m:sub>
                            <m:sup>
                              <m:r>
                                <a:rPr lang="id-ID" sz="1100" i="1">
                                  <a:latin typeface="Cambria Math" panose="02040503050406030204" pitchFamily="18" charset="0"/>
                                </a:rPr>
                                <m:t>∗</m:t>
                              </m:r>
                            </m:sup>
                          </m:sSubSup>
                        </m:e>
                      </m:d>
                    </m:oMath>
                  </m:oMathPara>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335200"/>
                <a:ext cx="1470671" cy="292965"/>
              </a:xfrm>
              <a:prstGeom prst="rect">
                <a:avLst/>
              </a:prstGeom>
              <a:blipFill>
                <a:blip r:embed="rId4"/>
                <a:stretch>
                  <a:fillRect b="-2083"/>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16DCF18B-A20F-92DA-1FC4-39490F07F956}"/>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/35</a:t>
            </a:r>
          </a:p>
        </p:txBody>
      </p:sp>
    </p:spTree>
    <p:extLst>
      <p:ext uri="{BB962C8B-B14F-4D97-AF65-F5344CB8AC3E}">
        <p14:creationId xmlns:p14="http://schemas.microsoft.com/office/powerpoint/2010/main" val="114989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584191354"/>
              </p:ext>
            </p:extLst>
          </p:nvPr>
        </p:nvGraphicFramePr>
        <p:xfrm>
          <a:off x="1918805" y="2379230"/>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1333947"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289284591"/>
              </p:ext>
            </p:extLst>
          </p:nvPr>
        </p:nvGraphicFramePr>
        <p:xfrm>
          <a:off x="1434557" y="4201340"/>
          <a:ext cx="3874291" cy="2001501"/>
        </p:xfrm>
        <a:graphic>
          <a:graphicData uri="http://schemas.openxmlformats.org/drawingml/2006/table">
            <a:tbl>
              <a:tblPr firstRow="1" firstCol="1" bandRow="1">
                <a:tableStyleId>{5C22544A-7EE6-4342-B048-85BDC9FD1C3A}</a:tableStyleId>
              </a:tblPr>
              <a:tblGrid>
                <a:gridCol w="836458">
                  <a:extLst>
                    <a:ext uri="{9D8B030D-6E8A-4147-A177-3AD203B41FA5}">
                      <a16:colId xmlns:a16="http://schemas.microsoft.com/office/drawing/2014/main" val="1194848841"/>
                    </a:ext>
                  </a:extLst>
                </a:gridCol>
                <a:gridCol w="1834163">
                  <a:extLst>
                    <a:ext uri="{9D8B030D-6E8A-4147-A177-3AD203B41FA5}">
                      <a16:colId xmlns:a16="http://schemas.microsoft.com/office/drawing/2014/main" val="2768725042"/>
                    </a:ext>
                  </a:extLst>
                </a:gridCol>
                <a:gridCol w="1203670">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375070" y="3333669"/>
                <a:ext cx="2686979" cy="451919"/>
              </a:xfrm>
              <a:prstGeom prst="rect">
                <a:avLst/>
              </a:prstGeom>
              <a:noFill/>
            </p:spPr>
            <p:txBody>
              <a:bodyPr wrap="square">
                <a:spAutoFit/>
              </a:bodyPr>
              <a:lstStyle/>
              <a:p>
                <a:pPr algn="ctr" defTabSz="914400"/>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m:t>
                      </m:r>
                      <m:r>
                        <m:rPr>
                          <m:sty m:val="p"/>
                        </m:rPr>
                        <a:rPr lang="id-ID" sz="1050" kern="100">
                          <a:latin typeface="Cambria Math" panose="02040503050406030204" pitchFamily="18" charset="0"/>
                          <a:ea typeface="SimSun" panose="02010600030101010101" pitchFamily="2" charset="-122"/>
                          <a:cs typeface="Rubik Medium" pitchFamily="2" charset="-79"/>
                        </a:rPr>
                        <m:t>V</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𝑆</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𝑆</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m:rPr>
                              <m:sty m:val="p"/>
                            </m:rPr>
                            <a:rPr lang="id-ID" sz="105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𝑅</m:t>
                                      </m:r>
                                    </m:e>
                                    <m:sub>
                                      <m:r>
                                        <a:rPr lang="id-ID" sz="1050" kern="100">
                                          <a:latin typeface="Cambria Math" panose="02040503050406030204" pitchFamily="18" charset="0"/>
                                          <a:ea typeface="SimSun" panose="02010600030101010101" pitchFamily="2" charset="-122"/>
                                          <a:cs typeface="Rubik Medium" pitchFamily="2" charset="-79"/>
                                        </a:rPr>
                                        <m:t>𝑖</m:t>
                                      </m:r>
                                    </m:sub>
                                  </m:sSub>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r>
                                    <a:rPr lang="id-ID" sz="1050" kern="100">
                                      <a:latin typeface="Cambria Math" panose="02040503050406030204" pitchFamily="18" charset="0"/>
                                      <a:ea typeface="SimSun" panose="02010600030101010101" pitchFamily="2" charset="-122"/>
                                      <a:cs typeface="Rubik Medium" pitchFamily="2" charset="-79"/>
                                    </a:rPr>
                                    <m:t>− </m:t>
                                  </m:r>
                                  <m:sSup>
                                    <m:sSupPr>
                                      <m:ctrlPr>
                                        <a:rPr lang="id-ID" sz="1050" i="1" kern="100">
                                          <a:latin typeface="Cambria Math" panose="02040503050406030204" pitchFamily="18" charset="0"/>
                                          <a:ea typeface="SimSun" panose="02010600030101010101" pitchFamily="2" charset="-122"/>
                                          <a:cs typeface="Rubik Medium" pitchFamily="2" charset="-79"/>
                                        </a:rPr>
                                      </m:ctrlPr>
                                    </m:sSupPr>
                                    <m:e>
                                      <m:r>
                                        <a:rPr lang="id-ID" sz="1050" kern="100">
                                          <a:latin typeface="Cambria Math" panose="02040503050406030204" pitchFamily="18" charset="0"/>
                                          <a:ea typeface="SimSun" panose="02010600030101010101" pitchFamily="2" charset="-122"/>
                                          <a:cs typeface="Rubik Medium" pitchFamily="2" charset="-79"/>
                                        </a:rPr>
                                        <m:t>𝑅</m:t>
                                      </m:r>
                                    </m:e>
                                    <m:sup>
                                      <m:r>
                                        <a:rPr lang="id-ID" sz="105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375070" y="3333669"/>
                <a:ext cx="2686979" cy="451919"/>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1364885" y="3955046"/>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847207"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847207"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110394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242299718"/>
              </p:ext>
            </p:extLst>
          </p:nvPr>
        </p:nvGraphicFramePr>
        <p:xfrm>
          <a:off x="6806878" y="2677965"/>
          <a:ext cx="4576177" cy="2364102"/>
        </p:xfrm>
        <a:graphic>
          <a:graphicData uri="http://schemas.openxmlformats.org/drawingml/2006/table">
            <a:tbl>
              <a:tblPr firstRow="1" firstCol="1" bandRow="1">
                <a:tableStyleId>{5C22544A-7EE6-4342-B048-85BDC9FD1C3A}</a:tableStyleId>
              </a:tblPr>
              <a:tblGrid>
                <a:gridCol w="700824">
                  <a:extLst>
                    <a:ext uri="{9D8B030D-6E8A-4147-A177-3AD203B41FA5}">
                      <a16:colId xmlns:a16="http://schemas.microsoft.com/office/drawing/2014/main" val="1981404074"/>
                    </a:ext>
                  </a:extLst>
                </a:gridCol>
                <a:gridCol w="924302">
                  <a:extLst>
                    <a:ext uri="{9D8B030D-6E8A-4147-A177-3AD203B41FA5}">
                      <a16:colId xmlns:a16="http://schemas.microsoft.com/office/drawing/2014/main" val="1194848841"/>
                    </a:ext>
                  </a:extLst>
                </a:gridCol>
                <a:gridCol w="1781766">
                  <a:extLst>
                    <a:ext uri="{9D8B030D-6E8A-4147-A177-3AD203B41FA5}">
                      <a16:colId xmlns:a16="http://schemas.microsoft.com/office/drawing/2014/main" val="2768725042"/>
                    </a:ext>
                  </a:extLst>
                </a:gridCol>
                <a:gridCol w="1169285">
                  <a:extLst>
                    <a:ext uri="{9D8B030D-6E8A-4147-A177-3AD203B41FA5}">
                      <a16:colId xmlns:a16="http://schemas.microsoft.com/office/drawing/2014/main" val="2553798468"/>
                    </a:ext>
                  </a:extLst>
                </a:gridCol>
              </a:tblGrid>
              <a:tr h="262678">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RANK</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100" b="0" kern="100">
                          <a:solidFill>
                            <a:schemeClr val="tx1"/>
                          </a:solidFill>
                          <a:effectLst/>
                          <a:latin typeface="Rubik Medium" pitchFamily="2" charset="-79"/>
                          <a:ea typeface="SimSun" panose="02010600030101010101" pitchFamily="2" charset="-122"/>
                          <a:cs typeface="Rubik Medium" pitchFamily="2" charset="-79"/>
                        </a:rPr>
                        <a:t>Nama</a:t>
                      </a:r>
                      <a:r>
                        <a:rPr lang="en-US" sz="1100" b="0" kern="100">
                          <a:solidFill>
                            <a:schemeClr val="tx1"/>
                          </a:solidFill>
                          <a:effectLst/>
                          <a:latin typeface="Rubik Medium" pitchFamily="2" charset="-79"/>
                          <a:ea typeface="SimSun" panose="02010600030101010101" pitchFamily="2" charset="-122"/>
                          <a:cs typeface="Rubik Medium" pitchFamily="2" charset="-79"/>
                        </a:rPr>
                        <a:t> </a:t>
                      </a:r>
                      <a:r>
                        <a:rPr lang="id-ID" sz="11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100" b="0" kern="100">
                          <a:solidFill>
                            <a:schemeClr val="tx1"/>
                          </a:solidFill>
                          <a:effectLst/>
                          <a:latin typeface="Rubik Medium" pitchFamily="2" charset="-79"/>
                          <a:ea typeface="SimSun" panose="02010600030101010101" pitchFamily="2" charset="-122"/>
                          <a:cs typeface="Rubik Medium" pitchFamily="2" charset="-79"/>
                        </a:rPr>
                        <a:t>Q</a:t>
                      </a:r>
                      <a:r>
                        <a:rPr lang="en-US" sz="11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1100" b="0" kern="100">
                          <a:solidFill>
                            <a:schemeClr val="tx1"/>
                          </a:solidFill>
                          <a:effectLst/>
                          <a:latin typeface="Rubik Medium" pitchFamily="2" charset="-79"/>
                          <a:ea typeface="SimSun" panose="02010600030101010101" pitchFamily="2" charset="-122"/>
                          <a:cs typeface="Rubik Medium" pitchFamily="2" charset="-79"/>
                        </a:rPr>
                        <a:t> (v=0.5)</a:t>
                      </a:r>
                      <a:endParaRPr lang="id-ID" sz="11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62678">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2414623"/>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1089024"/>
            <a:ext cx="355600" cy="5364163"/>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7" name="Slide Number Placeholder 6">
            <a:extLst>
              <a:ext uri="{FF2B5EF4-FFF2-40B4-BE49-F238E27FC236}">
                <a16:creationId xmlns:a16="http://schemas.microsoft.com/office/drawing/2014/main" id="{E77D3CD9-4022-3F56-3A1C-19B4050AE035}"/>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/35</a:t>
            </a:r>
          </a:p>
        </p:txBody>
      </p:sp>
    </p:spTree>
    <p:extLst>
      <p:ext uri="{BB962C8B-B14F-4D97-AF65-F5344CB8AC3E}">
        <p14:creationId xmlns:p14="http://schemas.microsoft.com/office/powerpoint/2010/main" val="1650954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(7)</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06627"/>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a:latin typeface="Rubik" pitchFamily="2" charset="-79"/>
                <a:cs typeface="Rubik" pitchFamily="2" charset="-79"/>
              </a:rPr>
              <a:t>terpenuhi.</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829458"/>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 ≥</m:t>
                      </m:r>
                      <m:r>
                        <a:rPr lang="id-ID" sz="1050" kern="100">
                          <a:latin typeface="Cambria Math" panose="02040503050406030204" pitchFamily="18" charset="0"/>
                          <a:ea typeface="SimSun" panose="02010600030101010101" pitchFamily="2" charset="-122"/>
                          <a:cs typeface="Rubik Medium" pitchFamily="2" charset="-79"/>
                        </a:rPr>
                        <m:t>𝐷𝑄</m:t>
                      </m:r>
                    </m:oMath>
                  </m:oMathPara>
                </a14:m>
                <a:endParaRPr lang="id-ID" sz="1050"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829458"/>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kedua kondisi terpenuhi,</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490340"/>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terpenuhi.</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490340"/>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154389"/>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154389"/>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85FDF418-0B92-235F-5F45-F94C145205FA}"/>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/35</a:t>
            </a:r>
          </a:p>
        </p:txBody>
      </p:sp>
    </p:spTree>
    <p:extLst>
      <p:ext uri="{BB962C8B-B14F-4D97-AF65-F5344CB8AC3E}">
        <p14:creationId xmlns:p14="http://schemas.microsoft.com/office/powerpoint/2010/main" val="3112945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usability sebuah sistem aplikasi. Skor  System Usability Scale (SUS) digunakan untuk menunjukkan tingkat penerimaan pengguna terhadap system [x].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[X]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F434C769-0EC5-2AE8-8A4D-F9D38DF95CF1}"/>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/35</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3AE25627-3B1A-E3E2-E657-96D24C50EA97}"/>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/35</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2" name="Slide Number Placeholder 1">
            <a:extLst>
              <a:ext uri="{FF2B5EF4-FFF2-40B4-BE49-F238E27FC236}">
                <a16:creationId xmlns:a16="http://schemas.microsoft.com/office/drawing/2014/main" id="{D3371CE1-0ED9-CACB-4E8D-F38402B229C6}"/>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/35</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B4BF852-359F-7F8A-5037-E396F682AD36}"/>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/35</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00F788B0-2508-3EB7-DCFD-AB840D6974D8}"/>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/35</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dengan menggunakan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60E363D2-5BC6-8EFC-F3F2-B591BC6EB09C}"/>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/35</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1A2B8DFC-9C07-687C-B472-D7B8AEAAC690}"/>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/35</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AEE6933-DF20-BE46-53BA-E34622C152AD}"/>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/35</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75ACBF16-F8C5-0B17-4AE7-B996362EADBB}"/>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/35</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6421F5B-F0DA-07CF-4E78-58ACCBF6113B}"/>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/35</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95CBFB42-E44A-354D-5D4C-739AE95634AC}"/>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/35</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2" name="Slide Number Placeholder 1">
            <a:extLst>
              <a:ext uri="{FF2B5EF4-FFF2-40B4-BE49-F238E27FC236}">
                <a16:creationId xmlns:a16="http://schemas.microsoft.com/office/drawing/2014/main" id="{1E95CFC5-4B9D-3489-FCEC-690E8B2CC4B9}"/>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/35</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877437"/>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embung</a:t>
            </a:r>
            <a:endParaRPr lang="en-US" sz="1600">
              <a:latin typeface="Rubik" pitchFamily="2" charset="-79"/>
              <a:cs typeface="Rubik" pitchFamily="2" charset="-79"/>
            </a:endParaRP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pendukung</a:t>
            </a:r>
            <a:r>
              <a:rPr lang="en-US" sz="1600">
                <a:latin typeface="Rubik" pitchFamily="2" charset="-79"/>
                <a:cs typeface="Rubik" pitchFamily="2" charset="-79"/>
              </a:rPr>
              <a:t> keputusan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5288CC04-12B3-573B-025F-79DE1926D5A3}"/>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/35</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10F2A06-146D-1483-B794-A975F2FB0E27}"/>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/35</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CD9B3E88-B8F4-6AA2-5EE8-7866ADE462F9}"/>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/35</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[X].</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X</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8AE508AF-E67F-CECC-308B-1E82DCA090C5}"/>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/35</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20224</TotalTime>
  <Words>2909</Words>
  <Application>Microsoft Office PowerPoint</Application>
  <PresentationFormat>Widescreen</PresentationFormat>
  <Paragraphs>914</Paragraphs>
  <Slides>37</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1143</cp:revision>
  <dcterms:created xsi:type="dcterms:W3CDTF">2018-05-03T14:37:22Z</dcterms:created>
  <dcterms:modified xsi:type="dcterms:W3CDTF">2023-05-17T14:21:57Z</dcterms:modified>
</cp:coreProperties>
</file>