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40"/>
  </p:notesMasterIdLst>
  <p:handoutMasterIdLst>
    <p:handoutMasterId r:id="rId41"/>
  </p:handoutMasterIdLst>
  <p:sldIdLst>
    <p:sldId id="256"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80" r:id="rId18"/>
    <p:sldId id="382" r:id="rId19"/>
    <p:sldId id="383" r:id="rId20"/>
    <p:sldId id="388" r:id="rId21"/>
    <p:sldId id="387" r:id="rId22"/>
    <p:sldId id="385" r:id="rId23"/>
    <p:sldId id="366" r:id="rId24"/>
    <p:sldId id="372" r:id="rId25"/>
    <p:sldId id="378" r:id="rId26"/>
    <p:sldId id="373" r:id="rId27"/>
    <p:sldId id="374" r:id="rId28"/>
    <p:sldId id="375" r:id="rId29"/>
    <p:sldId id="379" r:id="rId30"/>
    <p:sldId id="376" r:id="rId31"/>
    <p:sldId id="384" r:id="rId32"/>
    <p:sldId id="368" r:id="rId33"/>
    <p:sldId id="367" r:id="rId34"/>
    <p:sldId id="369" r:id="rId35"/>
    <p:sldId id="370" r:id="rId36"/>
    <p:sldId id="371" r:id="rId37"/>
    <p:sldId id="381" r:id="rId38"/>
    <p:sldId id="3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597" userDrawn="1">
          <p15:clr>
            <a:srgbClr val="A4A3A4"/>
          </p15:clr>
        </p15:guide>
        <p15:guide id="3" orient="horz" pos="1434" userDrawn="1">
          <p15:clr>
            <a:srgbClr val="A4A3A4"/>
          </p15:clr>
        </p15:guide>
        <p15:guide id="4" pos="7219" userDrawn="1">
          <p15:clr>
            <a:srgbClr val="A4A3A4"/>
          </p15:clr>
        </p15:guide>
        <p15:guide id="5" pos="438" userDrawn="1">
          <p15:clr>
            <a:srgbClr val="A4A3A4"/>
          </p15:clr>
        </p15:guide>
        <p15:guide id="6" orient="horz" pos="4065" userDrawn="1">
          <p15:clr>
            <a:srgbClr val="A4A3A4"/>
          </p15:clr>
        </p15:guide>
        <p15:guide id="7" orient="horz" pos="686" userDrawn="1">
          <p15:clr>
            <a:srgbClr val="A4A3A4"/>
          </p15:clr>
        </p15:guide>
        <p15:guide id="8"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hmad" initials="a" lastIdx="2" clrIdx="0">
    <p:extLst>
      <p:ext uri="{19B8F6BF-5375-455C-9EA6-DF929625EA0E}">
        <p15:presenceInfo xmlns:p15="http://schemas.microsoft.com/office/powerpoint/2012/main" userId="16a854a5ff9358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C5ED"/>
    <a:srgbClr val="7030A0"/>
    <a:srgbClr val="EF3939"/>
    <a:srgbClr val="000000"/>
    <a:srgbClr val="F2F2F2"/>
    <a:srgbClr val="DA1212"/>
    <a:srgbClr val="3AB0FF"/>
    <a:srgbClr val="FF4B4B"/>
    <a:srgbClr val="F47878"/>
    <a:srgbClr val="FFFF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96532" autoAdjust="0"/>
  </p:normalViewPr>
  <p:slideViewPr>
    <p:cSldViewPr snapToGrid="0">
      <p:cViewPr varScale="1">
        <p:scale>
          <a:sx n="112" d="100"/>
          <a:sy n="112" d="100"/>
        </p:scale>
        <p:origin x="354" y="102"/>
      </p:cViewPr>
      <p:guideLst>
        <p:guide orient="horz" pos="1049"/>
        <p:guide pos="597"/>
        <p:guide orient="horz" pos="1434"/>
        <p:guide pos="7219"/>
        <p:guide pos="438"/>
        <p:guide orient="horz" pos="4065"/>
        <p:guide orient="horz" pos="686"/>
        <p:guide pos="384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howGuides="1">
      <p:cViewPr varScale="1">
        <p:scale>
          <a:sx n="62" d="100"/>
          <a:sy n="62" d="100"/>
        </p:scale>
        <p:origin x="3163" y="5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FF437-0982-43A1-B1DA-4917A6DF08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CCC7691-E488-4634-8DB4-A5A05E4EF4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2B874B-ADD0-4F7B-B598-7977F5531F84}" type="datetimeFigureOut">
              <a:rPr lang="en-ID" smtClean="0"/>
              <a:t>04/06/2023</a:t>
            </a:fld>
            <a:endParaRPr lang="en-ID"/>
          </a:p>
        </p:txBody>
      </p:sp>
      <p:sp>
        <p:nvSpPr>
          <p:cNvPr id="4" name="Footer Placeholder 3">
            <a:extLst>
              <a:ext uri="{FF2B5EF4-FFF2-40B4-BE49-F238E27FC236}">
                <a16:creationId xmlns:a16="http://schemas.microsoft.com/office/drawing/2014/main" id="{9FD3A7D6-0BB8-4065-9E40-54D43F6E21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4F4C5050-5168-4B01-8D25-AFE40FD921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9F0E95-3790-4927-A91B-3DF2D3305A77}" type="slidenum">
              <a:rPr lang="en-ID" smtClean="0"/>
              <a:t>‹#›</a:t>
            </a:fld>
            <a:endParaRPr lang="en-ID"/>
          </a:p>
        </p:txBody>
      </p:sp>
    </p:spTree>
    <p:extLst>
      <p:ext uri="{BB962C8B-B14F-4D97-AF65-F5344CB8AC3E}">
        <p14:creationId xmlns:p14="http://schemas.microsoft.com/office/powerpoint/2010/main" val="288501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16D6F-E049-4AF0-B5BB-AF607278FDD1}" type="datetimeFigureOut">
              <a:rPr lang="id-ID" smtClean="0"/>
              <a:t>04/06/2023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23469-C16E-41B2-9468-049C3BE18F0C}" type="slidenum">
              <a:rPr lang="id-ID" smtClean="0"/>
              <a:t>‹#›</a:t>
            </a:fld>
            <a:endParaRPr lang="id-ID"/>
          </a:p>
        </p:txBody>
      </p:sp>
    </p:spTree>
    <p:extLst>
      <p:ext uri="{BB962C8B-B14F-4D97-AF65-F5344CB8AC3E}">
        <p14:creationId xmlns:p14="http://schemas.microsoft.com/office/powerpoint/2010/main" val="40480106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8824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786860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34000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4242116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sz="1200">
                <a:latin typeface="Rubik" pitchFamily="2" charset="-79"/>
                <a:cs typeface="Rubik" pitchFamily="2" charset="-79"/>
              </a:rPr>
              <a:t>maksud dari kriteria bertentangan adalah tiap kriteria dapat menggunakan penilaian berbeda dengan kriteria yang lain yakni kriteria dapat menggunakan tren benefit (semakin besar nilainya maka semakin baik) atau tren cost (semakin kecil nilainya maka semakin baik).</a:t>
            </a:r>
            <a:endParaRPr lang="id-ID"/>
          </a:p>
        </p:txBody>
      </p:sp>
    </p:spTree>
    <p:extLst>
      <p:ext uri="{BB962C8B-B14F-4D97-AF65-F5344CB8AC3E}">
        <p14:creationId xmlns:p14="http://schemas.microsoft.com/office/powerpoint/2010/main" val="166236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b="1" i="0">
                <a:solidFill>
                  <a:srgbClr val="BCC0C3"/>
                </a:solidFill>
                <a:effectLst/>
                <a:latin typeface="arial" panose="020B0604020202020204" pitchFamily="34" charset="0"/>
              </a:rPr>
              <a:t>Normalisasi matriks</a:t>
            </a:r>
            <a:r>
              <a:rPr lang="id-ID" b="0" i="0">
                <a:solidFill>
                  <a:srgbClr val="BDC1C6"/>
                </a:solidFill>
                <a:effectLst/>
                <a:latin typeface="arial" panose="020B0604020202020204" pitchFamily="34" charset="0"/>
              </a:rPr>
              <a:t> adalah usaha untuk menyatukan setiap elemen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sehingga elemen pada </a:t>
            </a:r>
            <a:r>
              <a:rPr lang="id-ID" b="1" i="0">
                <a:solidFill>
                  <a:srgbClr val="BCC0C3"/>
                </a:solidFill>
                <a:effectLst/>
                <a:latin typeface="arial" panose="020B0604020202020204" pitchFamily="34" charset="0"/>
              </a:rPr>
              <a:t>matriks</a:t>
            </a:r>
            <a:r>
              <a:rPr lang="id-ID" b="0" i="0">
                <a:solidFill>
                  <a:srgbClr val="BDC1C6"/>
                </a:solidFill>
                <a:effectLst/>
                <a:latin typeface="arial" panose="020B0604020202020204" pitchFamily="34" charset="0"/>
              </a:rPr>
              <a:t> memiliki skala nilai yang seragam</a:t>
            </a:r>
            <a:endParaRPr lang="id-ID"/>
          </a:p>
        </p:txBody>
      </p:sp>
    </p:spTree>
    <p:extLst>
      <p:ext uri="{BB962C8B-B14F-4D97-AF65-F5344CB8AC3E}">
        <p14:creationId xmlns:p14="http://schemas.microsoft.com/office/powerpoint/2010/main" val="355928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Rubik Medium" pitchFamily="2" charset="-79"/>
                <a:cs typeface="Rubik Medium" pitchFamily="2" charset="-79"/>
              </a:rPr>
              <a:t>CI, </a:t>
            </a:r>
            <a:r>
              <a:rPr lang="en-US" sz="1200" err="1">
                <a:latin typeface="Rubik Medium" pitchFamily="2" charset="-79"/>
                <a:cs typeface="Rubik Medium" pitchFamily="2" charset="-79"/>
              </a:rPr>
              <a:t>MySql</a:t>
            </a:r>
            <a:r>
              <a:rPr lang="en-US" sz="1200">
                <a:latin typeface="Rubik Medium" pitchFamily="2" charset="-79"/>
                <a:cs typeface="Rubik Medium" pitchFamily="2" charset="-79"/>
              </a:rPr>
              <a:t>, Leaflet, </a:t>
            </a:r>
            <a:r>
              <a:rPr lang="en-US" sz="1200" err="1">
                <a:latin typeface="Rubik Medium" pitchFamily="2" charset="-79"/>
                <a:cs typeface="Rubik Medium" pitchFamily="2" charset="-79"/>
              </a:rPr>
              <a:t>Geojson</a:t>
            </a:r>
            <a:endParaRPr lang="en-US" sz="1200">
              <a:latin typeface="Rubik Medium" pitchFamily="2" charset="-79"/>
              <a:cs typeface="Rubik Medium" pitchFamily="2" charset="-79"/>
            </a:endParaRPr>
          </a:p>
          <a:p>
            <a:endParaRPr lang="id-ID"/>
          </a:p>
        </p:txBody>
      </p:sp>
    </p:spTree>
    <p:extLst>
      <p:ext uri="{BB962C8B-B14F-4D97-AF65-F5344CB8AC3E}">
        <p14:creationId xmlns:p14="http://schemas.microsoft.com/office/powerpoint/2010/main" val="3122089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RAD</a:t>
            </a:r>
            <a:endParaRPr lang="id-ID"/>
          </a:p>
        </p:txBody>
      </p:sp>
    </p:spTree>
    <p:extLst>
      <p:ext uri="{BB962C8B-B14F-4D97-AF65-F5344CB8AC3E}">
        <p14:creationId xmlns:p14="http://schemas.microsoft.com/office/powerpoint/2010/main" val="94577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180975">
              <a:buFont typeface="Arial" panose="020B0604020202020204" pitchFamily="34" charset="0"/>
              <a:buChar char="•"/>
            </a:pPr>
            <a:r>
              <a:rPr lang="en-US" sz="1200">
                <a:latin typeface="Rubik" pitchFamily="2" charset="-79"/>
                <a:cs typeface="Rubik" pitchFamily="2" charset="-79"/>
              </a:rPr>
              <a:t>K1 : Vegetasi area genangan embung</a:t>
            </a:r>
          </a:p>
          <a:p>
            <a:pPr marL="447675" indent="-180975">
              <a:buFont typeface="Arial" panose="020B0604020202020204" pitchFamily="34" charset="0"/>
              <a:buChar char="•"/>
            </a:pPr>
            <a:r>
              <a:rPr lang="en-US" sz="1200">
                <a:latin typeface="Rubik" pitchFamily="2" charset="-79"/>
                <a:cs typeface="Rubik" pitchFamily="2" charset="-79"/>
              </a:rPr>
              <a:t>K2 : Volume material timbunan (m3)</a:t>
            </a:r>
          </a:p>
          <a:p>
            <a:pPr marL="447675" indent="-180975">
              <a:buFont typeface="Arial" panose="020B0604020202020204" pitchFamily="34" charset="0"/>
              <a:buChar char="•"/>
            </a:pPr>
            <a:r>
              <a:rPr lang="en-US" sz="1200">
                <a:latin typeface="Rubik" pitchFamily="2" charset="-79"/>
                <a:cs typeface="Rubik" pitchFamily="2" charset="-79"/>
              </a:rPr>
              <a:t>K3 : Luas daerah yang akan dibebaskan (Ha)</a:t>
            </a:r>
          </a:p>
          <a:p>
            <a:pPr marL="447675" indent="-180975">
              <a:buFont typeface="Arial" panose="020B0604020202020204" pitchFamily="34" charset="0"/>
              <a:buChar char="•"/>
            </a:pPr>
            <a:r>
              <a:rPr lang="en-US" sz="1200">
                <a:latin typeface="Rubik" pitchFamily="2" charset="-79"/>
                <a:cs typeface="Rubik" pitchFamily="2" charset="-79"/>
              </a:rPr>
              <a:t>K4 : Volume tampungan efektif (m3)</a:t>
            </a:r>
          </a:p>
          <a:p>
            <a:pPr marL="447675" indent="-180975">
              <a:buFont typeface="Arial" panose="020B0604020202020204" pitchFamily="34" charset="0"/>
              <a:buChar char="•"/>
            </a:pPr>
            <a:r>
              <a:rPr lang="en-US" sz="1200">
                <a:latin typeface="Rubik" pitchFamily="2" charset="-79"/>
                <a:cs typeface="Rubik" pitchFamily="2" charset="-79"/>
              </a:rPr>
              <a:t>K5 : Lama operasi (Hari)</a:t>
            </a:r>
          </a:p>
          <a:p>
            <a:pPr marL="447675" indent="-180975">
              <a:buFont typeface="Arial" panose="020B0604020202020204" pitchFamily="34" charset="0"/>
              <a:buChar char="•"/>
            </a:pPr>
            <a:r>
              <a:rPr lang="en-US" sz="1200">
                <a:latin typeface="Rubik" pitchFamily="2" charset="-79"/>
                <a:cs typeface="Rubik" pitchFamily="2" charset="-79"/>
              </a:rPr>
              <a:t>K6 : Harga air/m</a:t>
            </a:r>
            <a:r>
              <a:rPr lang="en-US" sz="1200" baseline="30000">
                <a:latin typeface="Rubik" pitchFamily="2" charset="-79"/>
                <a:cs typeface="Rubik" pitchFamily="2" charset="-79"/>
              </a:rPr>
              <a:t>3</a:t>
            </a:r>
            <a:r>
              <a:rPr lang="en-US" sz="1200">
                <a:latin typeface="Rubik" pitchFamily="2" charset="-79"/>
                <a:cs typeface="Rubik" pitchFamily="2" charset="-79"/>
              </a:rPr>
              <a:t>  (Rp)</a:t>
            </a:r>
          </a:p>
          <a:p>
            <a:pPr marL="447675" indent="-180975">
              <a:buFont typeface="Arial" panose="020B0604020202020204" pitchFamily="34" charset="0"/>
              <a:buChar char="•"/>
            </a:pPr>
            <a:r>
              <a:rPr lang="en-US" sz="1200">
                <a:latin typeface="Rubik" pitchFamily="2" charset="-79"/>
                <a:cs typeface="Rubik" pitchFamily="2" charset="-79"/>
              </a:rPr>
              <a:t>K7 : Akses jalan menuju site bendungan</a:t>
            </a:r>
          </a:p>
          <a:p>
            <a:pPr marL="447675" indent="-180975">
              <a:buFont typeface="Arial" panose="020B0604020202020204" pitchFamily="34" charset="0"/>
              <a:buChar char="•"/>
            </a:pPr>
            <a:endParaRPr lang="en-US" sz="1200">
              <a:latin typeface="Rubik" pitchFamily="2" charset="-79"/>
              <a:cs typeface="Rubik" pitchFamily="2" charset="-79"/>
            </a:endParaRPr>
          </a:p>
          <a:p>
            <a:endParaRPr lang="id-ID"/>
          </a:p>
        </p:txBody>
      </p:sp>
    </p:spTree>
    <p:extLst>
      <p:ext uri="{BB962C8B-B14F-4D97-AF65-F5344CB8AC3E}">
        <p14:creationId xmlns:p14="http://schemas.microsoft.com/office/powerpoint/2010/main" val="3165932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290917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Tree>
    <p:extLst>
      <p:ext uri="{BB962C8B-B14F-4D97-AF65-F5344CB8AC3E}">
        <p14:creationId xmlns:p14="http://schemas.microsoft.com/office/powerpoint/2010/main" val="2711355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id-ID"/>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d-ID" sz="1200" i="0" kern="100">
                    <a:latin typeface="Cambria Math" panose="02040503050406030204" pitchFamily="18" charset="0"/>
                    <a:ea typeface="SimSun" panose="02010600030101010101" pitchFamily="2" charset="-122"/>
                    <a:cs typeface="Rubik" pitchFamily="2" charset="-79"/>
                  </a:rPr>
                  <a:t>𝑄_1=0,5[((0,5976− 0))/((0,7114− 0) )]+(1−0,5)[((0,1275− 0))/((0,2515− 0) )]</a:t>
                </a:r>
                <a:br>
                  <a:rPr lang="id-ID" sz="12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𝑄_1=0,5[0,84]+(0,5)[0,507]</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𝑄_1=0,42+0,2535</a:t>
                </a:r>
                <a:br>
                  <a:rPr lang="id-ID" sz="1100" kern="100">
                    <a:latin typeface="Cambria Math" panose="02040503050406030204" pitchFamily="18" charset="0"/>
                    <a:ea typeface="SimSun" panose="02010600030101010101" pitchFamily="2" charset="-122"/>
                    <a:cs typeface="Rubik" pitchFamily="2" charset="-79"/>
                  </a:rPr>
                </a:br>
                <a:r>
                  <a:rPr lang="id-ID" sz="1100" i="0" kern="100">
                    <a:latin typeface="Cambria Math" panose="02040503050406030204" pitchFamily="18" charset="0"/>
                    <a:ea typeface="SimSun" panose="02010600030101010101" pitchFamily="2" charset="-122"/>
                    <a:cs typeface="Rubik" pitchFamily="2" charset="-79"/>
                  </a:rPr>
                  <a:t>𝑄_1=0,6735</a:t>
                </a:r>
                <a:br>
                  <a:rPr lang="id-ID" sz="1100" kern="100">
                    <a:latin typeface="Cambria Math" panose="02040503050406030204" pitchFamily="18" charset="0"/>
                    <a:ea typeface="SimSun" panose="02010600030101010101" pitchFamily="2" charset="-122"/>
                    <a:cs typeface="Rubik" pitchFamily="2" charset="-79"/>
                  </a:rPr>
                </a:br>
                <a:r>
                  <a:rPr lang="en-US" sz="1100" i="0" kern="100">
                    <a:latin typeface="Cambria Math" panose="02040503050406030204" pitchFamily="18" charset="0"/>
                    <a:ea typeface="Cambria Math" panose="02040503050406030204" pitchFamily="18" charset="0"/>
                    <a:cs typeface="Rubik" pitchFamily="2" charset="-79"/>
                  </a:rPr>
                  <a:t>⋯</a:t>
                </a:r>
                <a:br>
                  <a:rPr lang="en-US" sz="1100" i="1" kern="100">
                    <a:latin typeface="Cambria Math" panose="02040503050406030204" pitchFamily="18" charset="0"/>
                    <a:ea typeface="Cambria Math" panose="02040503050406030204" pitchFamily="18" charset="0"/>
                    <a:cs typeface="Rubik" pitchFamily="2" charset="-79"/>
                  </a:rPr>
                </a:br>
                <a:r>
                  <a:rPr lang="en-US" sz="1100" b="0" i="0" kern="100">
                    <a:latin typeface="Cambria Math" panose="02040503050406030204" pitchFamily="18" charset="0"/>
                    <a:ea typeface="Cambria Math" panose="02040503050406030204" pitchFamily="18" charset="0"/>
                    <a:cs typeface="Rubik" pitchFamily="2" charset="-79"/>
                  </a:rPr>
                  <a:t>hingga</a:t>
                </a:r>
                <a:r>
                  <a:rPr lang="id-ID" sz="1100" i="0" kern="100">
                    <a:latin typeface="Cambria Math" panose="02040503050406030204" pitchFamily="18" charset="0"/>
                    <a:ea typeface="SimSun" panose="02010600030101010101" pitchFamily="2" charset="-122"/>
                    <a:cs typeface="Rubik" pitchFamily="2" charset="-79"/>
                  </a:rPr>
                  <a:t>〖</a:t>
                </a:r>
                <a:r>
                  <a:rPr lang="en-US" sz="1100" b="0" i="0" kern="100">
                    <a:latin typeface="Cambria Math" panose="02040503050406030204" pitchFamily="18" charset="0"/>
                    <a:ea typeface="SimSun" panose="02010600030101010101" pitchFamily="2" charset="-122"/>
                    <a:cs typeface="Rubik" pitchFamily="2" charset="-79"/>
                  </a:rPr>
                  <a:t> </a:t>
                </a:r>
                <a:r>
                  <a:rPr lang="id-ID" sz="1100" i="0" kern="100">
                    <a:latin typeface="Cambria Math" panose="02040503050406030204" pitchFamily="18" charset="0"/>
                    <a:ea typeface="SimSun" panose="02010600030101010101" pitchFamily="2" charset="-122"/>
                    <a:cs typeface="Rubik" pitchFamily="2" charset="-79"/>
                  </a:rPr>
                  <a:t>𝑄〗_</a:t>
                </a:r>
                <a:r>
                  <a:rPr lang="en-US" sz="1100" b="0" i="0" kern="100">
                    <a:latin typeface="Cambria Math" panose="02040503050406030204" pitchFamily="18" charset="0"/>
                    <a:ea typeface="SimSun" panose="02010600030101010101" pitchFamily="2" charset="-122"/>
                    <a:cs typeface="Rubik" pitchFamily="2" charset="-79"/>
                  </a:rPr>
                  <a:t>8</a:t>
                </a:r>
                <a:endParaRPr lang="en-US" sz="1050" kern="100">
                  <a:latin typeface="Rubik" pitchFamily="2" charset="-79"/>
                  <a:ea typeface="SimSun" panose="02010600030101010101" pitchFamily="2" charset="-122"/>
                  <a:cs typeface="Rubik" pitchFamily="2" charset="-79"/>
                </a:endParaRPr>
              </a:p>
              <a:p>
                <a:endParaRPr lang="id-ID"/>
              </a:p>
            </p:txBody>
          </p:sp>
        </mc:Fallback>
      </mc:AlternateContent>
    </p:spTree>
    <p:extLst>
      <p:ext uri="{BB962C8B-B14F-4D97-AF65-F5344CB8AC3E}">
        <p14:creationId xmlns:p14="http://schemas.microsoft.com/office/powerpoint/2010/main" val="275831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CF30F314-29BF-541E-917B-CD65136437D8}"/>
              </a:ext>
            </a:extLst>
          </p:cNvPr>
          <p:cNvSpPr txBox="1">
            <a:spLocks/>
          </p:cNvSpPr>
          <p:nvPr userDrawn="1"/>
        </p:nvSpPr>
        <p:spPr>
          <a:xfrm>
            <a:off x="7394121" y="6233886"/>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tint val="75000"/>
                  </a:schemeClr>
                </a:solidFill>
                <a:latin typeface="Rubik Medium" pitchFamily="2" charset="-79"/>
                <a:ea typeface="+mn-ea"/>
                <a:cs typeface="Rubik Medium" pitchFamily="2" charset="-79"/>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1495128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907232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10154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BFC087-DBFE-4219-9D70-28DE51EECE90}"/>
              </a:ext>
            </a:extLst>
          </p:cNvPr>
          <p:cNvSpPr/>
          <p:nvPr userDrawn="1"/>
        </p:nvSpPr>
        <p:spPr>
          <a:xfrm>
            <a:off x="0" y="0"/>
            <a:ext cx="12192000" cy="6858000"/>
          </a:xfrm>
          <a:prstGeom prst="rect">
            <a:avLst/>
          </a:prstGeom>
          <a:solidFill>
            <a:schemeClr val="accen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icture Placeholder 8">
            <a:extLst>
              <a:ext uri="{FF2B5EF4-FFF2-40B4-BE49-F238E27FC236}">
                <a16:creationId xmlns:a16="http://schemas.microsoft.com/office/drawing/2014/main" id="{6A45C344-AECF-4CBF-B992-BC48C619E14B}"/>
              </a:ext>
            </a:extLst>
          </p:cNvPr>
          <p:cNvSpPr>
            <a:spLocks noGrp="1"/>
          </p:cNvSpPr>
          <p:nvPr>
            <p:ph type="pic" sz="quarter" idx="10" hasCustomPrompt="1"/>
          </p:nvPr>
        </p:nvSpPr>
        <p:spPr>
          <a:xfrm>
            <a:off x="1570818" y="1554533"/>
            <a:ext cx="9050363" cy="374893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
        <p:nvSpPr>
          <p:cNvPr id="2" name="Slide Number Placeholder 5">
            <a:extLst>
              <a:ext uri="{FF2B5EF4-FFF2-40B4-BE49-F238E27FC236}">
                <a16:creationId xmlns:a16="http://schemas.microsoft.com/office/drawing/2014/main" id="{16C30EA4-C90E-93C1-B011-A84DDAF6CC12}"/>
              </a:ext>
            </a:extLst>
          </p:cNvPr>
          <p:cNvSpPr>
            <a:spLocks noGrp="1"/>
          </p:cNvSpPr>
          <p:nvPr>
            <p:ph type="sldNum" sz="quarter" idx="4"/>
          </p:nvPr>
        </p:nvSpPr>
        <p:spPr>
          <a:xfrm>
            <a:off x="11276529" y="6432665"/>
            <a:ext cx="86161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/36</a:t>
            </a:r>
          </a:p>
        </p:txBody>
      </p:sp>
      <p:grpSp>
        <p:nvGrpSpPr>
          <p:cNvPr id="3" name="Group 2">
            <a:extLst>
              <a:ext uri="{FF2B5EF4-FFF2-40B4-BE49-F238E27FC236}">
                <a16:creationId xmlns:a16="http://schemas.microsoft.com/office/drawing/2014/main" id="{CB8D6B04-EDB9-F2EA-B686-F981908B6BBE}"/>
              </a:ext>
            </a:extLst>
          </p:cNvPr>
          <p:cNvGrpSpPr/>
          <p:nvPr userDrawn="1"/>
        </p:nvGrpSpPr>
        <p:grpSpPr>
          <a:xfrm>
            <a:off x="-1" y="0"/>
            <a:ext cx="830581" cy="246224"/>
            <a:chOff x="-1" y="457206"/>
            <a:chExt cx="830581" cy="246224"/>
          </a:xfrm>
        </p:grpSpPr>
        <p:sp>
          <p:nvSpPr>
            <p:cNvPr id="5" name="Rectangle 4">
              <a:extLst>
                <a:ext uri="{FF2B5EF4-FFF2-40B4-BE49-F238E27FC236}">
                  <a16:creationId xmlns:a16="http://schemas.microsoft.com/office/drawing/2014/main" id="{0772E265-1ED2-E1A5-08AF-69D3727F3ACD}"/>
                </a:ext>
              </a:extLst>
            </p:cNvPr>
            <p:cNvSpPr/>
            <p:nvPr/>
          </p:nvSpPr>
          <p:spPr>
            <a:xfrm>
              <a:off x="-1" y="457206"/>
              <a:ext cx="830581"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6" name="TextBox 5">
              <a:extLst>
                <a:ext uri="{FF2B5EF4-FFF2-40B4-BE49-F238E27FC236}">
                  <a16:creationId xmlns:a16="http://schemas.microsoft.com/office/drawing/2014/main" id="{6FB15A41-5172-4040-0A0F-C7A4FA90B71E}"/>
                </a:ext>
              </a:extLst>
            </p:cNvPr>
            <p:cNvSpPr txBox="1"/>
            <p:nvPr/>
          </p:nvSpPr>
          <p:spPr>
            <a:xfrm>
              <a:off x="7622" y="457209"/>
              <a:ext cx="814765" cy="246221"/>
            </a:xfrm>
            <a:prstGeom prst="rect">
              <a:avLst/>
            </a:prstGeom>
            <a:noFill/>
          </p:spPr>
          <p:txBody>
            <a:bodyPr wrap="square" rtlCol="0">
              <a:spAutoFit/>
            </a:bodyPr>
            <a:lstStyle/>
            <a:p>
              <a:pPr algn="r"/>
              <a:r>
                <a:rPr lang="en-US" sz="1000">
                  <a:solidFill>
                    <a:schemeClr val="accent1"/>
                  </a:solidFill>
                  <a:latin typeface="Rubik Medium" pitchFamily="2" charset="-79"/>
                  <a:cs typeface="Rubik Medium" pitchFamily="2" charset="-79"/>
                </a:rPr>
                <a:t>SPKVIKOR</a:t>
              </a:r>
              <a:endParaRPr lang="id-ID" sz="1050">
                <a:solidFill>
                  <a:schemeClr val="accent1"/>
                </a:solidFill>
                <a:latin typeface="Rubik Medium" pitchFamily="2" charset="-79"/>
                <a:cs typeface="Rubik Medium" pitchFamily="2" charset="-79"/>
              </a:endParaRPr>
            </a:p>
          </p:txBody>
        </p:sp>
      </p:grpSp>
      <p:cxnSp>
        <p:nvCxnSpPr>
          <p:cNvPr id="10" name="Straight Connector 9">
            <a:extLst>
              <a:ext uri="{FF2B5EF4-FFF2-40B4-BE49-F238E27FC236}">
                <a16:creationId xmlns:a16="http://schemas.microsoft.com/office/drawing/2014/main" id="{98CE35D1-D30D-6463-B4FD-4CC690AC95BD}"/>
              </a:ext>
            </a:extLst>
          </p:cNvPr>
          <p:cNvCxnSpPr>
            <a:cxnSpLocks/>
          </p:cNvCxnSpPr>
          <p:nvPr userDrawn="1"/>
        </p:nvCxnSpPr>
        <p:spPr>
          <a:xfrm>
            <a:off x="11546679" y="6757986"/>
            <a:ext cx="526256" cy="0"/>
          </a:xfrm>
          <a:prstGeom prst="line">
            <a:avLst/>
          </a:prstGeom>
          <a:ln>
            <a:solidFill>
              <a:srgbClr val="DCC5ED"/>
            </a:solidFill>
          </a:ln>
        </p:spPr>
        <p:style>
          <a:lnRef idx="3">
            <a:schemeClr val="accent6"/>
          </a:lnRef>
          <a:fillRef idx="0">
            <a:schemeClr val="accent6"/>
          </a:fillRef>
          <a:effectRef idx="2">
            <a:schemeClr val="accent6"/>
          </a:effectRef>
          <a:fontRef idx="minor">
            <a:schemeClr val="tx1"/>
          </a:fontRef>
        </p:style>
      </p:cxnSp>
      <p:sp>
        <p:nvSpPr>
          <p:cNvPr id="12" name="Date Placeholder 11">
            <a:extLst>
              <a:ext uri="{FF2B5EF4-FFF2-40B4-BE49-F238E27FC236}">
                <a16:creationId xmlns:a16="http://schemas.microsoft.com/office/drawing/2014/main" id="{082F86AD-A1CE-EADC-9033-1B86539E997C}"/>
              </a:ext>
            </a:extLst>
          </p:cNvPr>
          <p:cNvSpPr>
            <a:spLocks noGrp="1"/>
          </p:cNvSpPr>
          <p:nvPr>
            <p:ph type="dt" sz="half" idx="11"/>
          </p:nvPr>
        </p:nvSpPr>
        <p:spPr/>
        <p:txBody>
          <a:bodyPr/>
          <a:lstStyle/>
          <a:p>
            <a:endParaRPr lang="en-US"/>
          </a:p>
        </p:txBody>
      </p:sp>
      <p:sp>
        <p:nvSpPr>
          <p:cNvPr id="13" name="Footer Placeholder 12">
            <a:extLst>
              <a:ext uri="{FF2B5EF4-FFF2-40B4-BE49-F238E27FC236}">
                <a16:creationId xmlns:a16="http://schemas.microsoft.com/office/drawing/2014/main" id="{F0370D0D-BF76-5BAB-AD07-B2949CF5D40B}"/>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0739341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1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44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E7C9E549-ABE1-44E4-AA23-878D5036A261}"/>
              </a:ext>
            </a:extLst>
          </p:cNvPr>
          <p:cNvSpPr>
            <a:spLocks noGrp="1"/>
          </p:cNvSpPr>
          <p:nvPr>
            <p:ph type="pic" sz="quarter" idx="10" hasCustomPrompt="1"/>
          </p:nvPr>
        </p:nvSpPr>
        <p:spPr>
          <a:xfrm>
            <a:off x="0" y="0"/>
            <a:ext cx="12192000" cy="6858000"/>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458337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296527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010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E827ED-7659-4A37-AE23-526B4EB47FF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icture Placeholder 8">
            <a:extLst>
              <a:ext uri="{FF2B5EF4-FFF2-40B4-BE49-F238E27FC236}">
                <a16:creationId xmlns:a16="http://schemas.microsoft.com/office/drawing/2014/main" id="{FA13E117-5E18-4410-94A7-9BDC5D2AAB9B}"/>
              </a:ext>
            </a:extLst>
          </p:cNvPr>
          <p:cNvSpPr>
            <a:spLocks noGrp="1"/>
          </p:cNvSpPr>
          <p:nvPr>
            <p:ph type="pic" sz="quarter" idx="10" hasCustomPrompt="1"/>
          </p:nvPr>
        </p:nvSpPr>
        <p:spPr>
          <a:xfrm>
            <a:off x="1570818" y="1144149"/>
            <a:ext cx="9050363" cy="4751204"/>
          </a:xfrm>
          <a:prstGeom prst="rect">
            <a:avLst/>
          </a:prstGeom>
          <a:pattFill prst="pct5">
            <a:fgClr>
              <a:schemeClr val="accent1"/>
            </a:fgClr>
            <a:bgClr>
              <a:schemeClr val="bg1"/>
            </a:bgClr>
          </a:pattFill>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Here to Add Picture</a:t>
            </a:r>
            <a:endParaRPr lang="id-ID"/>
          </a:p>
        </p:txBody>
      </p:sp>
    </p:spTree>
    <p:extLst>
      <p:ext uri="{BB962C8B-B14F-4D97-AF65-F5344CB8AC3E}">
        <p14:creationId xmlns:p14="http://schemas.microsoft.com/office/powerpoint/2010/main" val="193297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881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6559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846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896441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022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0098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589360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749393" y="4380593"/>
            <a:ext cx="2743200" cy="365125"/>
          </a:xfrm>
          <a:prstGeom prst="rect">
            <a:avLst/>
          </a:prstGeo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41527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1F659D27-6CFC-51B0-7B95-698EC9A7A01B}"/>
              </a:ext>
            </a:extLst>
          </p:cNvPr>
          <p:cNvSpPr>
            <a:spLocks noGrp="1"/>
          </p:cNvSpPr>
          <p:nvPr>
            <p:ph type="sldNum" sz="quarter" idx="4"/>
          </p:nvPr>
        </p:nvSpPr>
        <p:spPr>
          <a:xfrm>
            <a:off x="7394121" y="6233886"/>
            <a:ext cx="2743200" cy="365125"/>
          </a:xfrm>
          <a:prstGeom prst="rect">
            <a:avLst/>
          </a:prstGeom>
        </p:spPr>
        <p:txBody>
          <a:bodyPr vert="horz" lIns="91440" tIns="45720" rIns="91440" bIns="45720" rtlCol="0" anchor="ctr"/>
          <a:lstStyle>
            <a:lvl1pPr algn="r">
              <a:defRPr sz="1400">
                <a:solidFill>
                  <a:schemeClr val="tx1">
                    <a:tint val="75000"/>
                  </a:schemeClr>
                </a:solidFill>
                <a:latin typeface="Rubik Medium" pitchFamily="2" charset="-79"/>
                <a:cs typeface="Rubik Medium" pitchFamily="2" charset="-79"/>
              </a:defRPr>
            </a:lvl1pPr>
          </a:lstStyle>
          <a:p>
            <a:fld id="{48F63A3B-78C7-47BE-AE5E-E10140E04643}" type="slidenum">
              <a:rPr lang="en-US" smtClean="0">
                <a:solidFill>
                  <a:srgbClr val="7030A0"/>
                </a:solidFill>
              </a:rPr>
              <a:pPr/>
              <a:t>‹#›</a:t>
            </a:fld>
            <a:r>
              <a:rPr lang="en-US">
                <a:solidFill>
                  <a:schemeClr val="bg2">
                    <a:lumMod val="90000"/>
                  </a:schemeClr>
                </a:solidFill>
              </a:rPr>
              <a:t>/34</a:t>
            </a:r>
          </a:p>
        </p:txBody>
      </p:sp>
    </p:spTree>
    <p:extLst>
      <p:ext uri="{BB962C8B-B14F-4D97-AF65-F5344CB8AC3E}">
        <p14:creationId xmlns:p14="http://schemas.microsoft.com/office/powerpoint/2010/main" val="444025035"/>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3650" r:id="rId13"/>
    <p:sldLayoutId id="2147483654" r:id="rId14"/>
    <p:sldLayoutId id="2147483653" r:id="rId15"/>
    <p:sldLayoutId id="214748371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0.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40.png"/><Relationship Id="rId4" Type="http://schemas.openxmlformats.org/officeDocument/2006/relationships/image" Target="../media/image36.png"/><Relationship Id="rId9"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png"/><Relationship Id="rId3" Type="http://schemas.openxmlformats.org/officeDocument/2006/relationships/image" Target="../media/image29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20.png"/><Relationship Id="rId11" Type="http://schemas.openxmlformats.org/officeDocument/2006/relationships/image" Target="../media/image48.png"/><Relationship Id="rId5" Type="http://schemas.openxmlformats.org/officeDocument/2006/relationships/image" Target="../media/image310.png"/><Relationship Id="rId10" Type="http://schemas.openxmlformats.org/officeDocument/2006/relationships/image" Target="../media/image47.png"/><Relationship Id="rId4" Type="http://schemas.openxmlformats.org/officeDocument/2006/relationships/image" Target="../media/image300.png"/><Relationship Id="rId9"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1.png"/><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8CD8555-E721-D49E-B310-9E86DE89E7D4}"/>
              </a:ext>
            </a:extLst>
          </p:cNvPr>
          <p:cNvGrpSpPr/>
          <p:nvPr/>
        </p:nvGrpSpPr>
        <p:grpSpPr>
          <a:xfrm>
            <a:off x="848497" y="1367159"/>
            <a:ext cx="10495006" cy="3244004"/>
            <a:chOff x="848497" y="2013988"/>
            <a:chExt cx="10495006" cy="3244004"/>
          </a:xfrm>
        </p:grpSpPr>
        <p:sp>
          <p:nvSpPr>
            <p:cNvPr id="3" name="TextBox 2">
              <a:extLst>
                <a:ext uri="{FF2B5EF4-FFF2-40B4-BE49-F238E27FC236}">
                  <a16:creationId xmlns:a16="http://schemas.microsoft.com/office/drawing/2014/main" id="{D8222422-9121-2B73-0696-5C568B2F0D4A}"/>
                </a:ext>
              </a:extLst>
            </p:cNvPr>
            <p:cNvSpPr txBox="1"/>
            <p:nvPr/>
          </p:nvSpPr>
          <p:spPr>
            <a:xfrm>
              <a:off x="848497" y="2013988"/>
              <a:ext cx="2078545" cy="307777"/>
            </a:xfrm>
            <a:prstGeom prst="rect">
              <a:avLst/>
            </a:prstGeom>
            <a:noFill/>
          </p:spPr>
          <p:txBody>
            <a:bodyPr wrap="square" rtlCol="0">
              <a:spAutoFit/>
            </a:bodyPr>
            <a:lstStyle/>
            <a:p>
              <a:r>
                <a:rPr lang="en-US" sz="1400">
                  <a:latin typeface="Rubik Medium" pitchFamily="2" charset="-79"/>
                  <a:cs typeface="Rubik Medium" pitchFamily="2" charset="-79"/>
                </a:rPr>
                <a:t>Seminar </a:t>
              </a:r>
              <a:r>
                <a:rPr lang="en-US" sz="1400" err="1">
                  <a:latin typeface="Rubik Medium" pitchFamily="2" charset="-79"/>
                  <a:cs typeface="Rubik Medium" pitchFamily="2" charset="-79"/>
                </a:rPr>
                <a:t>Tugas</a:t>
              </a:r>
              <a:r>
                <a:rPr lang="en-US" sz="1400">
                  <a:latin typeface="Rubik Medium" pitchFamily="2" charset="-79"/>
                  <a:cs typeface="Rubik Medium" pitchFamily="2" charset="-79"/>
                </a:rPr>
                <a:t> Akhir</a:t>
              </a:r>
              <a:endParaRPr lang="id-ID" sz="1400">
                <a:latin typeface="Rubik Medium" pitchFamily="2" charset="-79"/>
                <a:cs typeface="Rubik Medium" pitchFamily="2" charset="-79"/>
              </a:endParaRPr>
            </a:p>
          </p:txBody>
        </p:sp>
        <p:sp>
          <p:nvSpPr>
            <p:cNvPr id="5" name="TextBox 4">
              <a:extLst>
                <a:ext uri="{FF2B5EF4-FFF2-40B4-BE49-F238E27FC236}">
                  <a16:creationId xmlns:a16="http://schemas.microsoft.com/office/drawing/2014/main" id="{BDE9F77D-5CB4-ADFC-1E5E-47BD698904D3}"/>
                </a:ext>
              </a:extLst>
            </p:cNvPr>
            <p:cNvSpPr txBox="1"/>
            <p:nvPr/>
          </p:nvSpPr>
          <p:spPr>
            <a:xfrm>
              <a:off x="848497" y="2356601"/>
              <a:ext cx="10495006" cy="1200329"/>
            </a:xfrm>
            <a:prstGeom prst="rect">
              <a:avLst/>
            </a:prstGeom>
            <a:noFill/>
          </p:spPr>
          <p:txBody>
            <a:bodyPr wrap="square" rtlCol="0">
              <a:spAutoFit/>
            </a:bodyPr>
            <a:lstStyle/>
            <a:p>
              <a:r>
                <a:rPr lang="id-ID" sz="2400">
                  <a:latin typeface="Rubik Medium" pitchFamily="2" charset="-79"/>
                  <a:cs typeface="Rubik Medium" pitchFamily="2" charset="-79"/>
                </a:rPr>
                <a:t>Sistem Pendukung Keputusan</a:t>
              </a:r>
              <a:r>
                <a:rPr lang="en-US" sz="2400">
                  <a:latin typeface="Rubik Medium" pitchFamily="2" charset="-79"/>
                  <a:cs typeface="Rubik Medium" pitchFamily="2" charset="-79"/>
                </a:rPr>
                <a:t> </a:t>
              </a:r>
            </a:p>
            <a:p>
              <a:r>
                <a:rPr lang="id-ID" sz="2400">
                  <a:latin typeface="Rubik Medium" pitchFamily="2" charset="-79"/>
                  <a:cs typeface="Rubik Medium" pitchFamily="2" charset="-79"/>
                </a:rPr>
                <a:t>Penentuan Lokasi Embung </a:t>
              </a:r>
              <a:r>
                <a:rPr lang="en-US" sz="2400">
                  <a:latin typeface="Rubik Medium" pitchFamily="2" charset="-79"/>
                  <a:cs typeface="Rubik Medium" pitchFamily="2" charset="-79"/>
                </a:rPr>
                <a:t>d</a:t>
              </a:r>
              <a:r>
                <a:rPr lang="id-ID" sz="2400" err="1">
                  <a:latin typeface="Rubik Medium" pitchFamily="2" charset="-79"/>
                  <a:cs typeface="Rubik Medium" pitchFamily="2" charset="-79"/>
                </a:rPr>
                <a:t>engan</a:t>
              </a:r>
              <a:r>
                <a:rPr lang="id-ID" sz="2400">
                  <a:latin typeface="Rubik Medium" pitchFamily="2" charset="-79"/>
                  <a:cs typeface="Rubik Medium" pitchFamily="2" charset="-79"/>
                </a:rPr>
                <a:t> Menggunakan Metode VIKOR</a:t>
              </a:r>
              <a:endParaRPr lang="en-US" sz="2400">
                <a:latin typeface="Rubik Medium" pitchFamily="2" charset="-79"/>
                <a:cs typeface="Rubik Medium" pitchFamily="2" charset="-79"/>
              </a:endParaRPr>
            </a:p>
            <a:p>
              <a:r>
                <a:rPr lang="en-US" sz="2400">
                  <a:latin typeface="Rubik Medium" pitchFamily="2" charset="-79"/>
                  <a:cs typeface="Rubik Medium" pitchFamily="2" charset="-79"/>
                </a:rPr>
                <a:t>(</a:t>
              </a:r>
              <a:r>
                <a:rPr lang="id-ID" sz="2400" i="1" err="1">
                  <a:latin typeface="Rubik Medium" pitchFamily="2" charset="-79"/>
                  <a:cs typeface="Rubik Medium" pitchFamily="2" charset="-79"/>
                </a:rPr>
                <a:t>Višekriterijumsko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Kompromisno</a:t>
              </a:r>
              <a:r>
                <a:rPr lang="id-ID" sz="2400" i="1">
                  <a:latin typeface="Rubik Medium" pitchFamily="2" charset="-79"/>
                  <a:cs typeface="Rubik Medium" pitchFamily="2" charset="-79"/>
                </a:rPr>
                <a:t> </a:t>
              </a:r>
              <a:r>
                <a:rPr lang="id-ID" sz="2400" i="1" err="1">
                  <a:latin typeface="Rubik Medium" pitchFamily="2" charset="-79"/>
                  <a:cs typeface="Rubik Medium" pitchFamily="2" charset="-79"/>
                </a:rPr>
                <a:t>Rangiranje</a:t>
              </a:r>
              <a:r>
                <a:rPr lang="id-ID" sz="2400" i="1">
                  <a:latin typeface="Rubik Medium" pitchFamily="2" charset="-79"/>
                  <a:cs typeface="Rubik Medium" pitchFamily="2" charset="-79"/>
                </a:rPr>
                <a:t> </a:t>
              </a:r>
              <a:r>
                <a:rPr lang="en-US" sz="2400">
                  <a:latin typeface="Rubik Medium" pitchFamily="2" charset="-79"/>
                  <a:cs typeface="Rubik Medium" pitchFamily="2" charset="-79"/>
                </a:rPr>
                <a:t>)</a:t>
              </a:r>
              <a:endParaRPr lang="id-ID" sz="2400">
                <a:latin typeface="Rubik Medium" pitchFamily="2" charset="-79"/>
                <a:cs typeface="Rubik Medium" pitchFamily="2" charset="-79"/>
              </a:endParaRPr>
            </a:p>
          </p:txBody>
        </p:sp>
        <p:sp>
          <p:nvSpPr>
            <p:cNvPr id="7" name="TextBox 6">
              <a:extLst>
                <a:ext uri="{FF2B5EF4-FFF2-40B4-BE49-F238E27FC236}">
                  <a16:creationId xmlns:a16="http://schemas.microsoft.com/office/drawing/2014/main" id="{50AA3B2B-E2F0-A054-5784-83D38D6BD469}"/>
                </a:ext>
              </a:extLst>
            </p:cNvPr>
            <p:cNvSpPr txBox="1"/>
            <p:nvPr/>
          </p:nvSpPr>
          <p:spPr>
            <a:xfrm>
              <a:off x="848497" y="3624103"/>
              <a:ext cx="3347391" cy="523220"/>
            </a:xfrm>
            <a:prstGeom prst="rect">
              <a:avLst/>
            </a:prstGeom>
            <a:noFill/>
          </p:spPr>
          <p:txBody>
            <a:bodyPr wrap="none" rtlCol="0">
              <a:spAutoFit/>
            </a:bodyPr>
            <a:lstStyle/>
            <a:p>
              <a:r>
                <a:rPr lang="en-US" sz="1400">
                  <a:latin typeface="Rubik Medium" pitchFamily="2" charset="-79"/>
                  <a:cs typeface="Rubik Medium" pitchFamily="2" charset="-79"/>
                </a:rPr>
                <a:t>Oleh :</a:t>
              </a:r>
            </a:p>
            <a:p>
              <a:r>
                <a:rPr lang="en-US" sz="1400">
                  <a:latin typeface="Rubik Medium" pitchFamily="2" charset="-79"/>
                  <a:cs typeface="Rubik Medium" pitchFamily="2" charset="-79"/>
                </a:rPr>
                <a:t>Akhmad Ali Sajidin | 21120116130037</a:t>
              </a:r>
              <a:endParaRPr lang="id-ID" sz="1400">
                <a:latin typeface="Rubik Medium" pitchFamily="2" charset="-79"/>
                <a:cs typeface="Rubik Medium" pitchFamily="2" charset="-79"/>
              </a:endParaRPr>
            </a:p>
          </p:txBody>
        </p:sp>
        <p:sp>
          <p:nvSpPr>
            <p:cNvPr id="9" name="TextBox 8">
              <a:extLst>
                <a:ext uri="{FF2B5EF4-FFF2-40B4-BE49-F238E27FC236}">
                  <a16:creationId xmlns:a16="http://schemas.microsoft.com/office/drawing/2014/main" id="{18E420C8-5E54-7767-33F2-8B8A9D85C77B}"/>
                </a:ext>
              </a:extLst>
            </p:cNvPr>
            <p:cNvSpPr txBox="1"/>
            <p:nvPr/>
          </p:nvSpPr>
          <p:spPr>
            <a:xfrm>
              <a:off x="848497" y="4734772"/>
              <a:ext cx="6157784" cy="523220"/>
            </a:xfrm>
            <a:prstGeom prst="rect">
              <a:avLst/>
            </a:prstGeom>
            <a:noFill/>
          </p:spPr>
          <p:txBody>
            <a:bodyPr wrap="square">
              <a:spAutoFit/>
            </a:bodyPr>
            <a:lstStyle/>
            <a:p>
              <a:r>
                <a:rPr lang="en-US" sz="1400" err="1">
                  <a:latin typeface="Rubik Medium" pitchFamily="2" charset="-79"/>
                  <a:cs typeface="Rubik Medium" pitchFamily="2" charset="-79"/>
                </a:rPr>
                <a:t>Dosen</a:t>
              </a:r>
              <a:r>
                <a:rPr lang="en-US" sz="1400">
                  <a:latin typeface="Rubik Medium" pitchFamily="2" charset="-79"/>
                  <a:cs typeface="Rubik Medium" pitchFamily="2" charset="-79"/>
                </a:rPr>
                <a:t> </a:t>
              </a:r>
              <a:r>
                <a:rPr lang="en-US" sz="1400" err="1">
                  <a:latin typeface="Rubik Medium" pitchFamily="2" charset="-79"/>
                  <a:cs typeface="Rubik Medium" pitchFamily="2" charset="-79"/>
                </a:rPr>
                <a:t>Pembimbing</a:t>
              </a:r>
              <a:r>
                <a:rPr lang="en-US" sz="1400">
                  <a:latin typeface="Rubik Medium" pitchFamily="2" charset="-79"/>
                  <a:cs typeface="Rubik Medium" pitchFamily="2" charset="-79"/>
                </a:rPr>
                <a:t>:</a:t>
              </a:r>
            </a:p>
            <a:p>
              <a:r>
                <a:rPr lang="id-ID" sz="1400">
                  <a:latin typeface="Rubik Medium" pitchFamily="2" charset="-79"/>
                  <a:cs typeface="Rubik Medium" pitchFamily="2" charset="-79"/>
                </a:rPr>
                <a:t>Ike Pertiwi Windasari, S.T., M.T.</a:t>
              </a:r>
              <a:r>
                <a:rPr lang="en-US" sz="1400">
                  <a:latin typeface="Rubik Medium" pitchFamily="2" charset="-79"/>
                  <a:cs typeface="Rubik Medium" pitchFamily="2" charset="-79"/>
                </a:rPr>
                <a:t>		| 	  </a:t>
              </a:r>
              <a:r>
                <a:rPr lang="it-IT" sz="1400">
                  <a:latin typeface="Rubik Medium" pitchFamily="2" charset="-79"/>
                  <a:cs typeface="Rubik Medium" pitchFamily="2" charset="-79"/>
                </a:rPr>
                <a:t>Dania Eridani S.T., M.Eng. </a:t>
              </a:r>
              <a:endParaRPr lang="id-ID" sz="1400">
                <a:latin typeface="Rubik Medium" pitchFamily="2" charset="-79"/>
                <a:cs typeface="Rubik Medium" pitchFamily="2" charset="-79"/>
              </a:endParaRPr>
            </a:p>
          </p:txBody>
        </p:sp>
      </p:grpSp>
      <p:sp>
        <p:nvSpPr>
          <p:cNvPr id="10" name="TextBox 9">
            <a:extLst>
              <a:ext uri="{FF2B5EF4-FFF2-40B4-BE49-F238E27FC236}">
                <a16:creationId xmlns:a16="http://schemas.microsoft.com/office/drawing/2014/main" id="{450F45D4-7118-B29C-3E13-B10795FC7A1F}"/>
              </a:ext>
            </a:extLst>
          </p:cNvPr>
          <p:cNvSpPr txBox="1"/>
          <p:nvPr/>
        </p:nvSpPr>
        <p:spPr>
          <a:xfrm>
            <a:off x="848497" y="6109449"/>
            <a:ext cx="3278462" cy="307777"/>
          </a:xfrm>
          <a:prstGeom prst="rect">
            <a:avLst/>
          </a:prstGeom>
          <a:noFill/>
        </p:spPr>
        <p:txBody>
          <a:bodyPr wrap="none" rtlCol="0">
            <a:spAutoFit/>
          </a:bodyPr>
          <a:lstStyle/>
          <a:p>
            <a:r>
              <a:rPr lang="en-US" sz="1400">
                <a:latin typeface="Rubik Medium" pitchFamily="2" charset="-79"/>
                <a:cs typeface="Rubik Medium" pitchFamily="2" charset="-79"/>
              </a:rPr>
              <a:t>Hari, XX Mei 2023 | Microsoft Teams</a:t>
            </a:r>
            <a:endParaRPr lang="id-ID" sz="1400">
              <a:latin typeface="Rubik Medium" pitchFamily="2" charset="-79"/>
              <a:cs typeface="Rubik Medium" pitchFamily="2" charset="-79"/>
            </a:endParaRPr>
          </a:p>
        </p:txBody>
      </p:sp>
      <p:sp>
        <p:nvSpPr>
          <p:cNvPr id="12" name="Slide Number Placeholder 11">
            <a:extLst>
              <a:ext uri="{FF2B5EF4-FFF2-40B4-BE49-F238E27FC236}">
                <a16:creationId xmlns:a16="http://schemas.microsoft.com/office/drawing/2014/main" id="{2D361F8B-FFBA-C1CC-ADF1-CBDD6DCC0CDD}"/>
              </a:ext>
            </a:extLst>
          </p:cNvPr>
          <p:cNvSpPr>
            <a:spLocks noGrp="1"/>
          </p:cNvSpPr>
          <p:nvPr>
            <p:ph type="sldNum" sz="quarter" idx="4"/>
          </p:nvPr>
        </p:nvSpPr>
        <p:spPr/>
        <p:txBody>
          <a:bodyPr/>
          <a:lstStyle/>
          <a:p>
            <a:fld id="{48F63A3B-78C7-47BE-AE5E-E10140E04643}" type="slidenum">
              <a:rPr lang="en-US" smtClean="0">
                <a:solidFill>
                  <a:srgbClr val="7030A0"/>
                </a:solidFill>
              </a:rPr>
              <a:pPr/>
              <a:t>1</a:t>
            </a:fld>
            <a:r>
              <a:rPr lang="en-US">
                <a:solidFill>
                  <a:schemeClr val="bg2">
                    <a:lumMod val="90000"/>
                  </a:schemeClr>
                </a:solidFill>
              </a:rPr>
              <a:t>/36</a:t>
            </a:r>
          </a:p>
        </p:txBody>
      </p:sp>
    </p:spTree>
    <p:extLst>
      <p:ext uri="{BB962C8B-B14F-4D97-AF65-F5344CB8AC3E}">
        <p14:creationId xmlns:p14="http://schemas.microsoft.com/office/powerpoint/2010/main" val="35130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744424"/>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26486" y="1256651"/>
            <a:ext cx="11199435" cy="738664"/>
          </a:xfrm>
          <a:prstGeom prst="rect">
            <a:avLst/>
          </a:prstGeom>
          <a:noFill/>
        </p:spPr>
        <p:txBody>
          <a:bodyPr wrap="square" rtlCol="0">
            <a:spAutoFit/>
          </a:bodyPr>
          <a:lstStyle/>
          <a:p>
            <a:pPr marL="266700" indent="4763" algn="just">
              <a:spcAft>
                <a:spcPts val="800"/>
              </a:spcAft>
            </a:pPr>
            <a:r>
              <a:rPr lang="en-US" sz="1400" err="1">
                <a:latin typeface="Rubik" pitchFamily="2" charset="-79"/>
                <a:cs typeface="Rubik" pitchFamily="2" charset="-79"/>
              </a:rPr>
              <a:t>Metode</a:t>
            </a:r>
            <a:r>
              <a:rPr lang="en-US" sz="1400">
                <a:latin typeface="Rubik" pitchFamily="2" charset="-79"/>
                <a:cs typeface="Rubik" pitchFamily="2" charset="-79"/>
              </a:rPr>
              <a:t> VIKOR </a:t>
            </a:r>
            <a:r>
              <a:rPr lang="en-US" sz="1400" err="1">
                <a:latin typeface="Rubik" pitchFamily="2" charset="-79"/>
                <a:cs typeface="Rubik" pitchFamily="2" charset="-79"/>
              </a:rPr>
              <a:t>atau</a:t>
            </a:r>
            <a:r>
              <a:rPr lang="en-US" sz="1400">
                <a:latin typeface="Rubik" pitchFamily="2" charset="-79"/>
                <a:cs typeface="Rubik" pitchFamily="2" charset="-79"/>
              </a:rPr>
              <a:t> </a:t>
            </a:r>
            <a:r>
              <a:rPr lang="en-US" sz="1400" i="1" err="1">
                <a:latin typeface="Rubik" pitchFamily="2" charset="-79"/>
                <a:cs typeface="Rubik" pitchFamily="2" charset="-79"/>
              </a:rPr>
              <a:t>Višekriterijumsko</a:t>
            </a:r>
            <a:r>
              <a:rPr lang="en-US" sz="1400" i="1">
                <a:latin typeface="Rubik" pitchFamily="2" charset="-79"/>
                <a:cs typeface="Rubik" pitchFamily="2" charset="-79"/>
              </a:rPr>
              <a:t> </a:t>
            </a:r>
            <a:r>
              <a:rPr lang="en-US" sz="1400" i="1" err="1">
                <a:latin typeface="Rubik" pitchFamily="2" charset="-79"/>
                <a:cs typeface="Rubik" pitchFamily="2" charset="-79"/>
              </a:rPr>
              <a:t>Kompromisno</a:t>
            </a:r>
            <a:r>
              <a:rPr lang="en-US" sz="1400" i="1">
                <a:latin typeface="Rubik" pitchFamily="2" charset="-79"/>
                <a:cs typeface="Rubik" pitchFamily="2" charset="-79"/>
              </a:rPr>
              <a:t> </a:t>
            </a:r>
            <a:r>
              <a:rPr lang="en-US" sz="1400" i="1" err="1">
                <a:latin typeface="Rubik" pitchFamily="2" charset="-79"/>
                <a:cs typeface="Rubik" pitchFamily="2" charset="-79"/>
              </a:rPr>
              <a:t>Rangiranje</a:t>
            </a:r>
            <a:r>
              <a:rPr lang="en-US" sz="1400">
                <a:latin typeface="Rubik" pitchFamily="2" charset="-79"/>
                <a:cs typeface="Rubik" pitchFamily="2" charset="-79"/>
              </a:rPr>
              <a:t> </a:t>
            </a:r>
            <a:r>
              <a:rPr lang="en-US" sz="1400" err="1">
                <a:latin typeface="Rubik" pitchFamily="2" charset="-79"/>
                <a:cs typeface="Rubik" pitchFamily="2" charset="-79"/>
              </a:rPr>
              <a:t>dalam</a:t>
            </a:r>
            <a:r>
              <a:rPr lang="en-US" sz="1400">
                <a:latin typeface="Rubik" pitchFamily="2" charset="-79"/>
                <a:cs typeface="Rubik" pitchFamily="2" charset="-79"/>
              </a:rPr>
              <a:t> </a:t>
            </a:r>
            <a:r>
              <a:rPr lang="en-US" sz="1400" err="1">
                <a:latin typeface="Rubik" pitchFamily="2" charset="-79"/>
                <a:cs typeface="Rubik" pitchFamily="2" charset="-79"/>
              </a:rPr>
              <a:t>bahasa</a:t>
            </a:r>
            <a:r>
              <a:rPr lang="en-US" sz="1400">
                <a:latin typeface="Rubik" pitchFamily="2" charset="-79"/>
                <a:cs typeface="Rubik" pitchFamily="2" charset="-79"/>
              </a:rPr>
              <a:t> Serbia yang berarti “perangkingan </a:t>
            </a:r>
            <a:r>
              <a:rPr lang="en-US" sz="1400" err="1">
                <a:latin typeface="Rubik" pitchFamily="2" charset="-79"/>
                <a:cs typeface="Rubik" pitchFamily="2" charset="-79"/>
              </a:rPr>
              <a:t>kompromis</a:t>
            </a:r>
            <a:r>
              <a:rPr lang="en-US" sz="1400">
                <a:latin typeface="Rubik" pitchFamily="2" charset="-79"/>
                <a:cs typeface="Rubik" pitchFamily="2" charset="-79"/>
              </a:rPr>
              <a:t> multi-</a:t>
            </a:r>
            <a:r>
              <a:rPr lang="en-US" sz="1400" err="1">
                <a:latin typeface="Rubik" pitchFamily="2" charset="-79"/>
                <a:cs typeface="Rubik" pitchFamily="2" charset="-79"/>
              </a:rPr>
              <a:t>kriteria</a:t>
            </a:r>
            <a:r>
              <a:rPr lang="en-US" sz="1400">
                <a:latin typeface="Rubik" pitchFamily="2" charset="-79"/>
                <a:cs typeface="Rubik" pitchFamily="2" charset="-79"/>
              </a:rPr>
              <a:t>” </a:t>
            </a:r>
            <a:r>
              <a:rPr lang="sv-SE" sz="1400">
                <a:latin typeface="Rubik" pitchFamily="2" charset="-79"/>
                <a:cs typeface="Rubik" pitchFamily="2" charset="-79"/>
              </a:rPr>
              <a:t>merupakan metode </a:t>
            </a:r>
            <a:r>
              <a:rPr lang="sv-SE" sz="1400" i="1">
                <a:latin typeface="Rubik" pitchFamily="2" charset="-79"/>
                <a:cs typeface="Rubik" pitchFamily="2" charset="-79"/>
              </a:rPr>
              <a:t>Multi-Criteria Decision Making</a:t>
            </a:r>
            <a:r>
              <a:rPr lang="sv-SE" sz="1400">
                <a:latin typeface="Rubik" pitchFamily="2" charset="-79"/>
                <a:cs typeface="Rubik" pitchFamily="2" charset="-79"/>
              </a:rPr>
              <a:t> (MCDM) yang mampu mengatasi kriteria yang bertentangan dalam melakukan proses perangkingan [3].</a:t>
            </a:r>
            <a:endParaRPr lang="en-US" sz="1400">
              <a:latin typeface="Rubik" pitchFamily="2" charset="-79"/>
              <a:cs typeface="Rubik" pitchFamily="2" charset="-79"/>
            </a:endParaRPr>
          </a:p>
        </p:txBody>
      </p:sp>
      <p:sp>
        <p:nvSpPr>
          <p:cNvPr id="2" name="TextBox 1">
            <a:extLst>
              <a:ext uri="{FF2B5EF4-FFF2-40B4-BE49-F238E27FC236}">
                <a16:creationId xmlns:a16="http://schemas.microsoft.com/office/drawing/2014/main" id="{54E0699D-E5CD-8661-15CB-0AB7241F2606}"/>
              </a:ext>
            </a:extLst>
          </p:cNvPr>
          <p:cNvSpPr txBox="1"/>
          <p:nvPr/>
        </p:nvSpPr>
        <p:spPr>
          <a:xfrm>
            <a:off x="947738" y="2626354"/>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12" name="TextBox 11">
            <a:extLst>
              <a:ext uri="{FF2B5EF4-FFF2-40B4-BE49-F238E27FC236}">
                <a16:creationId xmlns:a16="http://schemas.microsoft.com/office/drawing/2014/main" id="{67CEE8E4-8784-299D-93E4-C744FA7889AE}"/>
              </a:ext>
            </a:extLst>
          </p:cNvPr>
          <p:cNvSpPr txBox="1"/>
          <p:nvPr/>
        </p:nvSpPr>
        <p:spPr>
          <a:xfrm>
            <a:off x="626487" y="2134782"/>
            <a:ext cx="9505950" cy="461665"/>
          </a:xfrm>
          <a:prstGeom prst="rect">
            <a:avLst/>
          </a:prstGeom>
          <a:noFill/>
        </p:spPr>
        <p:txBody>
          <a:bodyPr wrap="square" rtlCol="0">
            <a:spAutoFit/>
          </a:bodyPr>
          <a:lstStyle/>
          <a:p>
            <a:pPr indent="271463">
              <a:spcAft>
                <a:spcPts val="800"/>
              </a:spcAft>
            </a:pPr>
            <a:r>
              <a:rPr lang="en-US" err="1">
                <a:latin typeface="Rubik Medium" pitchFamily="2" charset="-79"/>
                <a:cs typeface="Rubik Medium" pitchFamily="2" charset="-79"/>
              </a:rPr>
              <a:t>Tahap-tahap</a:t>
            </a:r>
            <a:r>
              <a:rPr lang="en-US">
                <a:latin typeface="Rubik Medium" pitchFamily="2" charset="-79"/>
                <a:cs typeface="Rubik Medium" pitchFamily="2" charset="-79"/>
              </a:rPr>
              <a:t> </a:t>
            </a:r>
            <a:r>
              <a:rPr lang="en-US" err="1">
                <a:latin typeface="Rubik Medium" pitchFamily="2" charset="-79"/>
                <a:cs typeface="Rubik Medium" pitchFamily="2" charset="-79"/>
              </a:rPr>
              <a:t>Metode</a:t>
            </a:r>
            <a:r>
              <a:rPr lang="en-US">
                <a:latin typeface="Rubik Medium" pitchFamily="2" charset="-79"/>
                <a:cs typeface="Rubik Medium" pitchFamily="2" charset="-79"/>
              </a:rPr>
              <a:t> VIKOR</a:t>
            </a:r>
            <a:r>
              <a:rPr lang="en-US" sz="2400">
                <a:latin typeface="Rubik Medium" pitchFamily="2" charset="-79"/>
                <a:cs typeface="Rubik Medium" pitchFamily="2" charset="-79"/>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699C9E-9792-9150-CB58-6AFC9B9CA46D}"/>
                  </a:ext>
                </a:extLst>
              </p:cNvPr>
              <p:cNvSpPr txBox="1"/>
              <p:nvPr/>
            </p:nvSpPr>
            <p:spPr>
              <a:xfrm>
                <a:off x="5474911" y="5214369"/>
                <a:ext cx="1689178" cy="982448"/>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i="1" smtClean="0">
                              <a:effectLst/>
                              <a:latin typeface="Cambria Math" panose="02040503050406030204" pitchFamily="18" charset="0"/>
                            </a:rPr>
                          </m:ctrlPr>
                        </m:naryPr>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8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8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i="1">
                                  <a:effectLst/>
                                  <a:latin typeface="Cambria Math" panose="02040503050406030204" pitchFamily="18" charset="0"/>
                                </a:rPr>
                              </m:ctrlPr>
                            </m:sSubPr>
                            <m:e>
                              <m:r>
                                <a:rPr lang="id-ID" sz="18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8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8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a:latin typeface="Rubik" pitchFamily="2" charset="-79"/>
                  <a:cs typeface="Rubik" pitchFamily="2" charset="-79"/>
                </a:endParaRPr>
              </a:p>
            </p:txBody>
          </p:sp>
        </mc:Choice>
        <mc:Fallback xmlns="">
          <p:sp>
            <p:nvSpPr>
              <p:cNvPr id="13" name="TextBox 12">
                <a:extLst>
                  <a:ext uri="{FF2B5EF4-FFF2-40B4-BE49-F238E27FC236}">
                    <a16:creationId xmlns:a16="http://schemas.microsoft.com/office/drawing/2014/main" id="{EF699C9E-9792-9150-CB58-6AFC9B9CA46D}"/>
                  </a:ext>
                </a:extLst>
              </p:cNvPr>
              <p:cNvSpPr txBox="1">
                <a:spLocks noRot="1" noChangeAspect="1" noMove="1" noResize="1" noEditPoints="1" noAdjustHandles="1" noChangeArrowheads="1" noChangeShapeType="1" noTextEdit="1"/>
              </p:cNvSpPr>
              <p:nvPr/>
            </p:nvSpPr>
            <p:spPr>
              <a:xfrm>
                <a:off x="5474911" y="5214369"/>
                <a:ext cx="1689178" cy="982448"/>
              </a:xfrm>
              <a:prstGeom prst="rect">
                <a:avLst/>
              </a:prstGeom>
              <a:blipFill>
                <a:blip r:embed="rId3"/>
                <a:stretch>
                  <a:fillRect/>
                </a:stretch>
              </a:blipFill>
            </p:spPr>
            <p:txBody>
              <a:bodyPr/>
              <a:lstStyle/>
              <a:p>
                <a:r>
                  <a:rPr lang="id-ID">
                    <a:noFill/>
                  </a:rPr>
                  <a:t> </a:t>
                </a:r>
              </a:p>
            </p:txBody>
          </p:sp>
        </mc:Fallback>
      </mc:AlternateContent>
      <p:sp>
        <p:nvSpPr>
          <p:cNvPr id="14" name="TextBox 13">
            <a:extLst>
              <a:ext uri="{FF2B5EF4-FFF2-40B4-BE49-F238E27FC236}">
                <a16:creationId xmlns:a16="http://schemas.microsoft.com/office/drawing/2014/main" id="{E7BD076B-1DB7-C88F-4D6D-5FB7D98C0BDB}"/>
              </a:ext>
            </a:extLst>
          </p:cNvPr>
          <p:cNvSpPr txBox="1"/>
          <p:nvPr/>
        </p:nvSpPr>
        <p:spPr>
          <a:xfrm>
            <a:off x="947738" y="4759575"/>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489F0A0-EB59-8508-FB88-828D02BFFC85}"/>
                  </a:ext>
                </a:extLst>
              </p:cNvPr>
              <p:cNvSpPr txBox="1"/>
              <p:nvPr/>
            </p:nvSpPr>
            <p:spPr>
              <a:xfrm>
                <a:off x="4012081" y="3131833"/>
                <a:ext cx="3553097" cy="14745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𝐹</m:t>
                      </m:r>
                      <m:r>
                        <a:rPr lang="id-ID" i="0">
                          <a:latin typeface="Cambria Math" panose="02040503050406030204" pitchFamily="18" charset="0"/>
                        </a:rPr>
                        <m:t> =</m:t>
                      </m:r>
                      <m:m>
                        <m:mPr>
                          <m:plcHide m:val="on"/>
                          <m:mcs>
                            <m:mc>
                              <m:mcPr>
                                <m:count m:val="1"/>
                                <m:mcJc m:val="center"/>
                              </m:mcPr>
                            </m:mc>
                          </m:mcs>
                          <m:ctrlPr>
                            <a:rPr lang="id-ID" i="1">
                              <a:solidFill>
                                <a:srgbClr val="836967"/>
                              </a:solidFill>
                              <a:latin typeface="Cambria Math" panose="02040503050406030204" pitchFamily="18" charset="0"/>
                            </a:rPr>
                          </m:ctrlPr>
                        </m:mPr>
                        <m: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1</m:t>
                                </m:r>
                              </m:sub>
                            </m:sSub>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0">
                                    <a:latin typeface="Cambria Math" panose="02040503050406030204" pitchFamily="18" charset="0"/>
                                  </a:rPr>
                                  <m:t>2</m:t>
                                </m:r>
                              </m:sub>
                            </m:sSub>
                          </m:e>
                        </m:mr>
                        <m:mr>
                          <m:e>
                            <m:r>
                              <a:rPr lang="id-ID" i="0">
                                <a:latin typeface="Cambria Math" panose="02040503050406030204" pitchFamily="18" charset="0"/>
                              </a:rPr>
                              <m:t>⋮</m:t>
                            </m:r>
                          </m:e>
                        </m:mr>
                        <m:mr>
                          <m:e>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𝐴</m:t>
                                </m:r>
                              </m:e>
                              <m:sub>
                                <m:r>
                                  <a:rPr lang="id-ID" i="1">
                                    <a:latin typeface="Cambria Math" panose="02040503050406030204" pitchFamily="18" charset="0"/>
                                  </a:rPr>
                                  <m:t>𝑖</m:t>
                                </m:r>
                              </m:sub>
                            </m:sSub>
                          </m:e>
                        </m:mr>
                      </m:m>
                      <m:r>
                        <a:rPr lang="id-ID" i="0">
                          <a:latin typeface="Cambria Math" panose="02040503050406030204" pitchFamily="18" charset="0"/>
                        </a:rPr>
                        <m:t> </m:t>
                      </m:r>
                      <m:d>
                        <m:dPr>
                          <m:ctrlPr>
                            <a:rPr lang="id-ID" i="1" smtClean="0">
                              <a:solidFill>
                                <a:schemeClr val="tx1"/>
                              </a:solidFill>
                              <a:latin typeface="Cambria Math" panose="02040503050406030204" pitchFamily="18" charset="0"/>
                            </a:rPr>
                          </m:ctrlPr>
                        </m:dPr>
                        <m:e>
                          <m:m>
                            <m:mPr>
                              <m:plcHide m:val="on"/>
                              <m:mcs>
                                <m:mc>
                                  <m:mcPr>
                                    <m:count m:val="4"/>
                                    <m:mcJc m:val="center"/>
                                  </m:mcPr>
                                </m:mc>
                              </m:mcs>
                              <m:ctrlPr>
                                <a:rPr lang="id-ID" i="1">
                                  <a:solidFill>
                                    <a:schemeClr val="tx1"/>
                                  </a:solidFill>
                                  <a:latin typeface="Cambria Math" panose="02040503050406030204" pitchFamily="18" charset="0"/>
                                </a:rPr>
                              </m:ctrlPr>
                            </m:mP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𝐶</m:t>
                                    </m:r>
                                  </m:e>
                                  <m:sub>
                                    <m:r>
                                      <a:rPr lang="id-ID" i="1">
                                        <a:solidFill>
                                          <a:schemeClr val="tx1"/>
                                        </a:solidFill>
                                        <a:latin typeface="Cambria Math" panose="02040503050406030204" pitchFamily="18" charset="0"/>
                                      </a:rPr>
                                      <m:t>𝑥𝑗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1</m:t>
                                    </m:r>
                                    <m:r>
                                      <a:rPr lang="id-ID" i="1">
                                        <a:solidFill>
                                          <a:schemeClr val="tx1"/>
                                        </a:solidFill>
                                        <a:latin typeface="Cambria Math" panose="02040503050406030204" pitchFamily="18" charset="0"/>
                                      </a:rPr>
                                      <m:t>𝑗</m:t>
                                    </m:r>
                                  </m:sub>
                                </m:sSub>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0">
                                        <a:solidFill>
                                          <a:schemeClr val="tx1"/>
                                        </a:solidFill>
                                        <a:latin typeface="Cambria Math" panose="02040503050406030204" pitchFamily="18" charset="0"/>
                                      </a:rPr>
                                      <m:t>2</m:t>
                                    </m:r>
                                    <m:r>
                                      <a:rPr lang="id-ID" i="1">
                                        <a:solidFill>
                                          <a:schemeClr val="tx1"/>
                                        </a:solidFill>
                                        <a:latin typeface="Cambria Math" panose="02040503050406030204" pitchFamily="18" charset="0"/>
                                      </a:rPr>
                                      <m:t>𝑗</m:t>
                                    </m:r>
                                  </m:sub>
                                </m:sSub>
                              </m:e>
                            </m:mr>
                            <m:mr>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e>
                                <m:r>
                                  <a:rPr lang="id-ID" i="0">
                                    <a:solidFill>
                                      <a:schemeClr val="tx1"/>
                                    </a:solidFill>
                                    <a:latin typeface="Cambria Math" panose="02040503050406030204" pitchFamily="18" charset="0"/>
                                  </a:rPr>
                                  <m:t>⋮</m:t>
                                </m:r>
                              </m:e>
                            </m:mr>
                            <m:m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1</m:t>
                                    </m:r>
                                  </m:sub>
                                </m:sSub>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m:t>
                                    </m:r>
                                    <m:r>
                                      <a:rPr lang="id-ID" i="0">
                                        <a:solidFill>
                                          <a:schemeClr val="tx1"/>
                                        </a:solidFill>
                                        <a:latin typeface="Cambria Math" panose="02040503050406030204" pitchFamily="18" charset="0"/>
                                      </a:rPr>
                                      <m:t>2</m:t>
                                    </m:r>
                                  </m:sub>
                                </m:sSub>
                              </m:e>
                              <m:e>
                                <m:r>
                                  <a:rPr lang="id-ID" i="0">
                                    <a:solidFill>
                                      <a:schemeClr val="tx1"/>
                                    </a:solidFill>
                                    <a:latin typeface="Cambria Math" panose="02040503050406030204" pitchFamily="18" charset="0"/>
                                  </a:rPr>
                                  <m:t>⋯</m:t>
                                </m:r>
                              </m:e>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𝑥</m:t>
                                    </m:r>
                                  </m:e>
                                  <m:sub>
                                    <m:r>
                                      <a:rPr lang="id-ID" i="1">
                                        <a:solidFill>
                                          <a:schemeClr val="tx1"/>
                                        </a:solidFill>
                                        <a:latin typeface="Cambria Math" panose="02040503050406030204" pitchFamily="18" charset="0"/>
                                      </a:rPr>
                                      <m:t>𝑖𝑗</m:t>
                                    </m:r>
                                  </m:sub>
                                </m:sSub>
                              </m:e>
                            </m:mr>
                          </m:m>
                        </m:e>
                      </m:d>
                      <m:r>
                        <a:rPr lang="id-ID" i="0">
                          <a:solidFill>
                            <a:schemeClr val="tx1"/>
                          </a:solidFill>
                          <a:latin typeface="Cambria Math" panose="02040503050406030204" pitchFamily="18" charset="0"/>
                        </a:rPr>
                        <m:t> </m:t>
                      </m:r>
                    </m:oMath>
                  </m:oMathPara>
                </a14:m>
                <a:endParaRPr lang="id-ID"/>
              </a:p>
            </p:txBody>
          </p:sp>
        </mc:Choice>
        <mc:Fallback xmlns="">
          <p:sp>
            <p:nvSpPr>
              <p:cNvPr id="16" name="TextBox 15">
                <a:extLst>
                  <a:ext uri="{FF2B5EF4-FFF2-40B4-BE49-F238E27FC236}">
                    <a16:creationId xmlns:a16="http://schemas.microsoft.com/office/drawing/2014/main" id="{2489F0A0-EB59-8508-FB88-828D02BFFC85}"/>
                  </a:ext>
                </a:extLst>
              </p:cNvPr>
              <p:cNvSpPr txBox="1">
                <a:spLocks noRot="1" noChangeAspect="1" noMove="1" noResize="1" noEditPoints="1" noAdjustHandles="1" noChangeArrowheads="1" noChangeShapeType="1" noTextEdit="1"/>
              </p:cNvSpPr>
              <p:nvPr/>
            </p:nvSpPr>
            <p:spPr>
              <a:xfrm>
                <a:off x="4012081" y="3131833"/>
                <a:ext cx="3553097" cy="1474506"/>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51F508-04D8-14C0-EB3E-33B3F2FB3BAF}"/>
                  </a:ext>
                </a:extLst>
              </p:cNvPr>
              <p:cNvSpPr txBox="1"/>
              <p:nvPr/>
            </p:nvSpPr>
            <p:spPr>
              <a:xfrm>
                <a:off x="7885632" y="3134643"/>
                <a:ext cx="3693919" cy="1603901"/>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r>
                      <m:rPr>
                        <m:sty m:val="p"/>
                      </m:rPr>
                      <a:rPr lang="id-ID" sz="1200" i="0" smtClean="0">
                        <a:latin typeface="Cambria Math" panose="02040503050406030204" pitchFamily="18" charset="0"/>
                      </a:rPr>
                      <m:t>F</m:t>
                    </m:r>
                  </m:oMath>
                </a14:m>
                <a:r>
                  <a:rPr lang="id-ID" sz="1200">
                    <a:latin typeface="Rubik" pitchFamily="2" charset="-79"/>
                    <a:cs typeface="Rubik" pitchFamily="2" charset="-79"/>
                  </a:rPr>
                  <a:t>	= Matriks keputusan</a:t>
                </a: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A</m:t>
                        </m:r>
                      </m:e>
                      <m:sub>
                        <m:r>
                          <m:rPr>
                            <m:sty m:val="p"/>
                          </m:rPr>
                          <a:rPr lang="id-ID" sz="1200" i="0" smtClean="0">
                            <a:latin typeface="Cambria Math" panose="02040503050406030204" pitchFamily="18" charset="0"/>
                          </a:rPr>
                          <m:t>i</m:t>
                        </m:r>
                      </m:sub>
                    </m:sSub>
                  </m:oMath>
                </a14:m>
                <a:r>
                  <a:rPr lang="id-ID" sz="1200">
                    <a:latin typeface="Rubik" pitchFamily="2" charset="-79"/>
                    <a:cs typeface="Rubik" pitchFamily="2" charset="-79"/>
                  </a:rPr>
                  <a:t>	= Alternatif ke - </a:t>
                </a:r>
                <a14:m>
                  <m:oMath xmlns:m="http://schemas.openxmlformats.org/officeDocument/2006/math">
                    <m:r>
                      <m:rPr>
                        <m:sty m:val="p"/>
                      </m:rPr>
                      <a:rPr lang="id-ID" sz="1200" i="0" smtClean="0">
                        <a:latin typeface="Cambria Math" panose="02040503050406030204" pitchFamily="18" charset="0"/>
                      </a:rPr>
                      <m:t>i</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C</m:t>
                        </m:r>
                      </m:e>
                      <m:sub>
                        <m:r>
                          <m:rPr>
                            <m:sty m:val="p"/>
                          </m:rPr>
                          <a:rPr lang="id-ID" sz="1200" i="0" smtClean="0">
                            <a:latin typeface="Cambria Math" panose="02040503050406030204" pitchFamily="18" charset="0"/>
                          </a:rPr>
                          <m:t>j</m:t>
                        </m:r>
                      </m:sub>
                    </m:sSub>
                  </m:oMath>
                </a14:m>
                <a:r>
                  <a:rPr lang="id-ID" sz="1200">
                    <a:latin typeface="Rubik" pitchFamily="2" charset="-79"/>
                    <a:cs typeface="Rubik" pitchFamily="2" charset="-79"/>
                  </a:rPr>
                  <a:t>	= Kriteria ke – </a:t>
                </a:r>
                <a14:m>
                  <m:oMath xmlns:m="http://schemas.openxmlformats.org/officeDocument/2006/math">
                    <m:r>
                      <m:rPr>
                        <m:sty m:val="p"/>
                      </m:rPr>
                      <a:rPr lang="id-ID" sz="1200" i="0" smtClean="0">
                        <a:latin typeface="Cambria Math" panose="02040503050406030204" pitchFamily="18" charset="0"/>
                      </a:rPr>
                      <m:t>j</m:t>
                    </m:r>
                  </m:oMath>
                </a14:m>
                <a:endParaRPr lang="id-ID" sz="1200">
                  <a:latin typeface="Rubik" pitchFamily="2" charset="-79"/>
                  <a:cs typeface="Rubik" pitchFamily="2" charset="-79"/>
                </a:endParaRPr>
              </a:p>
              <a:p>
                <a:pPr marL="180340"/>
                <a14:m>
                  <m:oMath xmlns:m="http://schemas.openxmlformats.org/officeDocument/2006/math">
                    <m:sSub>
                      <m:sSubPr>
                        <m:ctrlPr>
                          <a:rPr lang="id-ID" sz="1200" i="1" smtClean="0">
                            <a:latin typeface="Cambria Math" panose="02040503050406030204" pitchFamily="18" charset="0"/>
                          </a:rPr>
                        </m:ctrlPr>
                      </m:sSubPr>
                      <m:e>
                        <m:r>
                          <m:rPr>
                            <m:sty m:val="p"/>
                          </m:rPr>
                          <a:rPr lang="id-ID" sz="1200" i="0" smtClean="0">
                            <a:latin typeface="Cambria Math" panose="02040503050406030204" pitchFamily="18" charset="0"/>
                          </a:rPr>
                          <m:t>x</m:t>
                        </m:r>
                      </m:e>
                      <m:sub>
                        <m:r>
                          <m:rPr>
                            <m:sty m:val="p"/>
                          </m:rPr>
                          <a:rPr lang="id-ID" sz="1200" i="0" smtClean="0">
                            <a:latin typeface="Cambria Math" panose="02040503050406030204" pitchFamily="18" charset="0"/>
                          </a:rPr>
                          <m:t>ij</m:t>
                        </m:r>
                      </m:sub>
                    </m:sSub>
                  </m:oMath>
                </a14:m>
                <a:r>
                  <a:rPr lang="id-ID" sz="1200">
                    <a:latin typeface="Rubik" pitchFamily="2" charset="-79"/>
                    <a:cs typeface="Rubik" pitchFamily="2" charset="-79"/>
                  </a:rPr>
                  <a:t>	= Respons alternatif</a:t>
                </a:r>
                <a:endParaRPr lang="en-US" sz="1200">
                  <a:latin typeface="Rubik" pitchFamily="2" charset="-79"/>
                  <a:cs typeface="Rubik" pitchFamily="2" charset="-79"/>
                </a:endParaRPr>
              </a:p>
              <a:p>
                <a:pPr marL="180340"/>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 1,2,3, … , </a:t>
                </a:r>
                <a14:m>
                  <m:oMath xmlns:m="http://schemas.openxmlformats.org/officeDocument/2006/math">
                    <m:r>
                      <a:rPr lang="id-ID" sz="1200">
                        <a:latin typeface="Cambria Math" panose="02040503050406030204" pitchFamily="18" charset="0"/>
                        <a:cs typeface="Rubik" pitchFamily="2" charset="-79"/>
                      </a:rPr>
                      <m:t>𝑖</m:t>
                    </m:r>
                  </m:oMath>
                </a14:m>
                <a:r>
                  <a:rPr lang="id-ID" sz="1200">
                    <a:latin typeface="Rubik" pitchFamily="2" charset="-79"/>
                    <a:cs typeface="Rubik" pitchFamily="2" charset="-79"/>
                  </a:rPr>
                  <a:t> adalah nomor urutan alternatif</a:t>
                </a:r>
              </a:p>
              <a:p>
                <a:pPr marL="180340"/>
                <a14:m>
                  <m:oMath xmlns:m="http://schemas.openxmlformats.org/officeDocument/2006/math">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 1,2,3, … ,</a:t>
                </a:r>
                <a14:m>
                  <m:oMath xmlns:m="http://schemas.openxmlformats.org/officeDocument/2006/math">
                    <m:r>
                      <a:rPr lang="id-ID" sz="1200">
                        <a:latin typeface="Cambria Math" panose="02040503050406030204" pitchFamily="18" charset="0"/>
                        <a:cs typeface="Rubik" pitchFamily="2" charset="-79"/>
                      </a:rPr>
                      <m:t> </m:t>
                    </m:r>
                    <m:r>
                      <a:rPr lang="id-ID" sz="1200">
                        <a:latin typeface="Cambria Math" panose="02040503050406030204" pitchFamily="18" charset="0"/>
                        <a:cs typeface="Rubik" pitchFamily="2" charset="-79"/>
                      </a:rPr>
                      <m:t>𝑗</m:t>
                    </m:r>
                  </m:oMath>
                </a14:m>
                <a:r>
                  <a:rPr lang="id-ID" sz="1200">
                    <a:latin typeface="Rubik" pitchFamily="2" charset="-79"/>
                    <a:cs typeface="Rubik" pitchFamily="2" charset="-79"/>
                  </a:rPr>
                  <a:t> adalah nomor urutan kriteria</a:t>
                </a:r>
              </a:p>
              <a:p>
                <a:pPr marL="180340"/>
                <a:r>
                  <a:rPr lang="id-ID" sz="1200">
                    <a:latin typeface="Rubik" pitchFamily="2" charset="-79"/>
                    <a:cs typeface="Rubik" pitchFamily="2" charset="-79"/>
                  </a:rPr>
                  <a:t> </a:t>
                </a:r>
              </a:p>
            </p:txBody>
          </p:sp>
        </mc:Choice>
        <mc:Fallback xmlns="">
          <p:sp>
            <p:nvSpPr>
              <p:cNvPr id="7" name="TextBox 6">
                <a:extLst>
                  <a:ext uri="{FF2B5EF4-FFF2-40B4-BE49-F238E27FC236}">
                    <a16:creationId xmlns:a16="http://schemas.microsoft.com/office/drawing/2014/main" id="{3151F508-04D8-14C0-EB3E-33B3F2FB3BAF}"/>
                  </a:ext>
                </a:extLst>
              </p:cNvPr>
              <p:cNvSpPr txBox="1">
                <a:spLocks noRot="1" noChangeAspect="1" noMove="1" noResize="1" noEditPoints="1" noAdjustHandles="1" noChangeArrowheads="1" noChangeShapeType="1" noTextEdit="1"/>
              </p:cNvSpPr>
              <p:nvPr/>
            </p:nvSpPr>
            <p:spPr>
              <a:xfrm>
                <a:off x="7885632" y="3134643"/>
                <a:ext cx="3693919" cy="1603901"/>
              </a:xfrm>
              <a:prstGeom prst="rect">
                <a:avLst/>
              </a:prstGeom>
              <a:blipFill>
                <a:blip r:embed="rId5"/>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84CB1-91FB-4E72-0666-E2FB6594FA82}"/>
                  </a:ext>
                </a:extLst>
              </p:cNvPr>
              <p:cNvSpPr txBox="1"/>
              <p:nvPr/>
            </p:nvSpPr>
            <p:spPr>
              <a:xfrm>
                <a:off x="7885632" y="5367600"/>
                <a:ext cx="3405220" cy="47923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18034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58F84CB1-91FB-4E72-0666-E2FB6594FA82}"/>
                  </a:ext>
                </a:extLst>
              </p:cNvPr>
              <p:cNvSpPr txBox="1">
                <a:spLocks noRot="1" noChangeAspect="1" noMove="1" noResize="1" noEditPoints="1" noAdjustHandles="1" noChangeArrowheads="1" noChangeShapeType="1" noTextEdit="1"/>
              </p:cNvSpPr>
              <p:nvPr/>
            </p:nvSpPr>
            <p:spPr>
              <a:xfrm>
                <a:off x="7885632" y="5367600"/>
                <a:ext cx="3405220" cy="479234"/>
              </a:xfrm>
              <a:prstGeom prst="rect">
                <a:avLst/>
              </a:prstGeom>
              <a:blipFill>
                <a:blip r:embed="rId6"/>
                <a:stretch>
                  <a:fillRect t="-1282" b="-6410"/>
                </a:stretch>
              </a:blipFill>
            </p:spPr>
            <p:txBody>
              <a:bodyPr/>
              <a:lstStyle/>
              <a:p>
                <a:r>
                  <a:rPr lang="id-ID">
                    <a:noFill/>
                  </a:rPr>
                  <a:t> </a:t>
                </a:r>
              </a:p>
            </p:txBody>
          </p:sp>
        </mc:Fallback>
      </mc:AlternateContent>
      <p:sp>
        <p:nvSpPr>
          <p:cNvPr id="6" name="TextBox 5">
            <a:extLst>
              <a:ext uri="{FF2B5EF4-FFF2-40B4-BE49-F238E27FC236}">
                <a16:creationId xmlns:a16="http://schemas.microsoft.com/office/drawing/2014/main" id="{0DBF772D-8B6E-824F-3E32-E1E708021A99}"/>
              </a:ext>
            </a:extLst>
          </p:cNvPr>
          <p:cNvSpPr txBox="1"/>
          <p:nvPr/>
        </p:nvSpPr>
        <p:spPr>
          <a:xfrm>
            <a:off x="448159" y="6445824"/>
            <a:ext cx="10971770" cy="502702"/>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3</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M. Arif, J. E. Suseno, and R. R. Isnanto,</a:t>
            </a:r>
            <a:r>
              <a:rPr lang="en-US" sz="1000">
                <a:latin typeface="Rubik" pitchFamily="2" charset="-79"/>
                <a:cs typeface="Rubik" pitchFamily="2" charset="-79"/>
              </a:rPr>
              <a:t> 2020,</a:t>
            </a:r>
            <a:r>
              <a:rPr lang="id-ID" sz="1000">
                <a:latin typeface="Rubik" pitchFamily="2" charset="-79"/>
                <a:cs typeface="Rubik" pitchFamily="2" charset="-79"/>
              </a:rPr>
              <a:t> “Multi-Criteria Decision Making with the VIKOR and SMARTER Methods for Optimal Seller Selection from Several E-Marketplaces”</a:t>
            </a:r>
          </a:p>
          <a:p>
            <a:pPr marL="182563" indent="-182563">
              <a:spcAft>
                <a:spcPts val="800"/>
              </a:spcAft>
            </a:pPr>
            <a:r>
              <a:rPr lang="en-US" sz="1000">
                <a:latin typeface="Rubik" pitchFamily="2" charset="-79"/>
                <a:cs typeface="Rubik" pitchFamily="2" charset="-79"/>
              </a:rPr>
              <a:t> </a:t>
            </a:r>
            <a:endParaRPr lang="id-ID" sz="10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C60CBB5D-92AA-3CCC-4888-8398E6182D79}"/>
              </a:ext>
            </a:extLst>
          </p:cNvPr>
          <p:cNvSpPr>
            <a:spLocks noGrp="1"/>
          </p:cNvSpPr>
          <p:nvPr>
            <p:ph type="sldNum" sz="quarter" idx="4"/>
          </p:nvPr>
        </p:nvSpPr>
        <p:spPr/>
        <p:txBody>
          <a:bodyPr/>
          <a:lstStyle/>
          <a:p>
            <a:fld id="{48F63A3B-78C7-47BE-AE5E-E10140E04643}" type="slidenum">
              <a:rPr lang="en-US" smtClean="0">
                <a:solidFill>
                  <a:srgbClr val="7030A0"/>
                </a:solidFill>
              </a:rPr>
              <a:pPr/>
              <a:t>10</a:t>
            </a:fld>
            <a:r>
              <a:rPr lang="en-US">
                <a:solidFill>
                  <a:schemeClr val="bg2">
                    <a:lumMod val="90000"/>
                  </a:schemeClr>
                </a:solidFill>
              </a:rPr>
              <a:t>/36</a:t>
            </a:r>
          </a:p>
        </p:txBody>
      </p:sp>
    </p:spTree>
    <p:extLst>
      <p:ext uri="{BB962C8B-B14F-4D97-AF65-F5344CB8AC3E}">
        <p14:creationId xmlns:p14="http://schemas.microsoft.com/office/powerpoint/2010/main" val="360275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62013" y="991480"/>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3" name="Group 22">
            <a:extLst>
              <a:ext uri="{FF2B5EF4-FFF2-40B4-BE49-F238E27FC236}">
                <a16:creationId xmlns:a16="http://schemas.microsoft.com/office/drawing/2014/main" id="{773B1BF0-7778-1A70-4030-08921CC8819B}"/>
              </a:ext>
            </a:extLst>
          </p:cNvPr>
          <p:cNvGrpSpPr/>
          <p:nvPr/>
        </p:nvGrpSpPr>
        <p:grpSpPr>
          <a:xfrm>
            <a:off x="0" y="246228"/>
            <a:ext cx="1659731" cy="377660"/>
            <a:chOff x="726286" y="-1"/>
            <a:chExt cx="1412077" cy="246220"/>
          </a:xfrm>
        </p:grpSpPr>
        <p:sp>
          <p:nvSpPr>
            <p:cNvPr id="21" name="Rectangle 20">
              <a:extLst>
                <a:ext uri="{FF2B5EF4-FFF2-40B4-BE49-F238E27FC236}">
                  <a16:creationId xmlns:a16="http://schemas.microsoft.com/office/drawing/2014/main" id="{033B2F9B-10FA-24B7-4160-925473480DD2}"/>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24" name="TextBox 23">
            <a:extLst>
              <a:ext uri="{FF2B5EF4-FFF2-40B4-BE49-F238E27FC236}">
                <a16:creationId xmlns:a16="http://schemas.microsoft.com/office/drawing/2014/main" id="{D2E10222-FF40-5824-3C66-059A2DA11A1D}"/>
              </a:ext>
            </a:extLst>
          </p:cNvPr>
          <p:cNvSpPr txBox="1"/>
          <p:nvPr/>
        </p:nvSpPr>
        <p:spPr>
          <a:xfrm>
            <a:off x="862013" y="4536971"/>
            <a:ext cx="5233987"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986117" y="1665288"/>
                <a:ext cx="2057400" cy="7977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𝑁</m:t>
                          </m:r>
                        </m:e>
                        <m:sub>
                          <m:r>
                            <a:rPr lang="id-ID" i="1">
                              <a:solidFill>
                                <a:schemeClr val="tx1"/>
                              </a:solidFill>
                              <a:latin typeface="Cambria Math" panose="02040503050406030204" pitchFamily="18" charset="0"/>
                            </a:rPr>
                            <m:t>𝑖𝑗</m:t>
                          </m:r>
                        </m:sub>
                      </m:sSub>
                      <m:r>
                        <a:rPr lang="id-ID" i="0">
                          <a:solidFill>
                            <a:schemeClr val="tx1"/>
                          </a:solidFill>
                          <a:latin typeface="Cambria Math" panose="02040503050406030204" pitchFamily="18" charset="0"/>
                        </a:rPr>
                        <m:t>=</m:t>
                      </m:r>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𝑖𝑗</m:t>
                                  </m:r>
                                </m:sub>
                              </m:sSub>
                            </m:e>
                          </m:d>
                        </m:num>
                        <m:den>
                          <m:d>
                            <m:dPr>
                              <m:ctrlPr>
                                <a:rPr lang="id-ID" i="1">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r>
                                <a:rPr lang="id-ID" i="0">
                                  <a:solidFill>
                                    <a:schemeClr val="tx1"/>
                                  </a:solidFill>
                                  <a:latin typeface="Cambria Math" panose="02040503050406030204" pitchFamily="18" charset="0"/>
                                </a:rPr>
                                <m:t>− </m:t>
                              </m:r>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𝑓</m:t>
                                  </m:r>
                                </m:e>
                                <m:sub>
                                  <m:r>
                                    <a:rPr lang="id-ID" i="1">
                                      <a:solidFill>
                                        <a:schemeClr val="tx1"/>
                                      </a:solidFill>
                                      <a:latin typeface="Cambria Math" panose="02040503050406030204" pitchFamily="18" charset="0"/>
                                    </a:rPr>
                                    <m:t>𝑗</m:t>
                                  </m:r>
                                </m:sub>
                                <m:sup>
                                  <m:r>
                                    <a:rPr lang="id-ID" i="0">
                                      <a:solidFill>
                                        <a:schemeClr val="tx1"/>
                                      </a:solidFill>
                                      <a:latin typeface="Cambria Math" panose="02040503050406030204" pitchFamily="18" charset="0"/>
                                    </a:rPr>
                                    <m:t>−</m:t>
                                  </m:r>
                                </m:sup>
                              </m:sSubSup>
                            </m:e>
                          </m:d>
                        </m:den>
                      </m:f>
                      <m:r>
                        <a:rPr lang="id-ID" i="0">
                          <a:solidFill>
                            <a:schemeClr val="tx1"/>
                          </a:solidFill>
                          <a:latin typeface="Cambria Math" panose="02040503050406030204" pitchFamily="18" charset="0"/>
                        </a:rPr>
                        <m:t> </m:t>
                      </m:r>
                    </m:oMath>
                  </m:oMathPara>
                </a14:m>
                <a:endParaRPr lang="id-ID"/>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986117" y="1665288"/>
                <a:ext cx="2057400" cy="797782"/>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992354" y="1643108"/>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max</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6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992354" y="1643108"/>
                <a:ext cx="3267075" cy="958789"/>
              </a:xfrm>
              <a:prstGeom prst="rect">
                <a:avLst/>
              </a:prstGeom>
              <a:blipFill>
                <a:blip r:embed="rId4"/>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30506" y="163439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B</a:t>
            </a:r>
            <a:r>
              <a:rPr lang="id-ID" sz="1600">
                <a:latin typeface="Rubik Medium" pitchFamily="2" charset="-79"/>
                <a:cs typeface="Rubik Medium" pitchFamily="2" charset="-79"/>
              </a:rPr>
              <a:t>enefit</a:t>
            </a:r>
            <a:r>
              <a:rPr lang="en-US" sz="1600">
                <a:latin typeface="Rubik Medium" pitchFamily="2" charset="-79"/>
                <a:cs typeface="Rubik Medium" pitchFamily="2" charset="-79"/>
              </a:rPr>
              <a: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1992354" y="2536089"/>
                <a:ext cx="3267075" cy="958789"/>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kern="100" smtClean="0">
                              <a:effectLst/>
                              <a:latin typeface="Cambria Math" panose="02040503050406030204" pitchFamily="18" charset="0"/>
                              <a:ea typeface="Times New Roman" panose="02020603050405020304" pitchFamily="18" charset="0"/>
                            </a:rPr>
                          </m:ctrlPr>
                        </m:sSubSup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𝑗</m:t>
                          </m:r>
                        </m:sub>
                        <m:sup>
                          <m:r>
                            <a:rPr lang="id-ID" sz="1600" i="1" kern="100">
                              <a:effectLst/>
                              <a:latin typeface="Cambria Math" panose="02040503050406030204" pitchFamily="18" charset="0"/>
                              <a:ea typeface="Times New Roman" panose="02020603050405020304" pitchFamily="18" charset="0"/>
                            </a:rPr>
                            <m:t>+</m:t>
                          </m:r>
                        </m:sup>
                      </m:sSubSup>
                      <m:r>
                        <a:rPr lang="id-ID" sz="1600" i="1" kern="100">
                          <a:effectLst/>
                          <a:latin typeface="Cambria Math" panose="02040503050406030204" pitchFamily="18" charset="0"/>
                          <a:ea typeface="Times New Roman" panose="02020603050405020304" pitchFamily="18" charset="0"/>
                        </a:rPr>
                        <m:t>=</m:t>
                      </m:r>
                      <m:func>
                        <m:funcPr>
                          <m:ctrlPr>
                            <a:rPr lang="id-ID" sz="1600" i="1" kern="100">
                              <a:effectLst/>
                              <a:latin typeface="Cambria Math" panose="02040503050406030204" pitchFamily="18" charset="0"/>
                              <a:ea typeface="Times New Roman" panose="02020603050405020304" pitchFamily="18" charset="0"/>
                            </a:rPr>
                          </m:ctrlPr>
                        </m:funcPr>
                        <m:fName>
                          <m:r>
                            <m:rPr>
                              <m:sty m:val="p"/>
                            </m:rPr>
                            <a:rPr lang="id-ID" sz="1600" kern="100">
                              <a:effectLst/>
                              <a:latin typeface="Cambria Math" panose="02040503050406030204" pitchFamily="18" charset="0"/>
                              <a:ea typeface="Times New Roman" panose="02020603050405020304" pitchFamily="18" charset="0"/>
                            </a:rPr>
                            <m:t>m</m:t>
                          </m:r>
                          <m:r>
                            <a:rPr lang="en-US" sz="1600" b="0" i="1" kern="100" smtClean="0">
                              <a:effectLst/>
                              <a:latin typeface="Cambria Math" panose="02040503050406030204" pitchFamily="18" charset="0"/>
                              <a:ea typeface="Times New Roman" panose="02020603050405020304" pitchFamily="18" charset="0"/>
                            </a:rPr>
                            <m:t>𝑖𝑛</m:t>
                          </m:r>
                        </m:fName>
                        <m:e>
                          <m:d>
                            <m:dPr>
                              <m:ctrlPr>
                                <a:rPr lang="id-ID" sz="1600" i="1" kern="100">
                                  <a:effectLst/>
                                  <a:latin typeface="Cambria Math" panose="02040503050406030204" pitchFamily="18" charset="0"/>
                                  <a:ea typeface="Times New Roman" panose="02020603050405020304" pitchFamily="18" charset="0"/>
                                </a:rPr>
                              </m:ctrlPr>
                            </m:dPr>
                            <m:e>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1</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2</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3</m:t>
                                  </m:r>
                                  <m:r>
                                    <a:rPr lang="id-ID" sz="1600" i="1" kern="100">
                                      <a:effectLst/>
                                      <a:latin typeface="Cambria Math" panose="02040503050406030204" pitchFamily="18" charset="0"/>
                                      <a:ea typeface="Times New Roman" panose="02020603050405020304" pitchFamily="18" charset="0"/>
                                    </a:rPr>
                                    <m:t>𝑗</m:t>
                                  </m:r>
                                </m:sub>
                              </m:sSub>
                              <m:r>
                                <a:rPr lang="id-ID" sz="1600" i="1" kern="100">
                                  <a:effectLst/>
                                  <a:latin typeface="Cambria Math" panose="02040503050406030204" pitchFamily="18" charset="0"/>
                                  <a:ea typeface="Times New Roman" panose="02020603050405020304" pitchFamily="18" charset="0"/>
                                </a:rPr>
                                <m:t>, </m:t>
                              </m:r>
                              <m:r>
                                <a:rPr lang="id-ID" sz="1600" i="1" kern="100">
                                  <a:effectLst/>
                                  <a:latin typeface="Cambria Math" panose="02040503050406030204" pitchFamily="18" charset="0"/>
                                  <a:ea typeface="SimSun" panose="02010600030101010101" pitchFamily="2" charset="-122"/>
                                </a:rPr>
                                <m:t>…,</m:t>
                              </m:r>
                              <m:sSub>
                                <m:sSubPr>
                                  <m:ctrlPr>
                                    <a:rPr lang="id-ID" sz="1600" i="1" kern="100">
                                      <a:effectLst/>
                                      <a:latin typeface="Cambria Math" panose="02040503050406030204" pitchFamily="18" charset="0"/>
                                      <a:ea typeface="Times New Roman" panose="02020603050405020304" pitchFamily="18" charset="0"/>
                                    </a:rPr>
                                  </m:ctrlPr>
                                </m:sSubPr>
                                <m:e>
                                  <m:r>
                                    <a:rPr lang="id-ID" sz="1600" i="1" kern="100">
                                      <a:effectLst/>
                                      <a:latin typeface="Cambria Math" panose="02040503050406030204" pitchFamily="18" charset="0"/>
                                      <a:ea typeface="Times New Roman" panose="02020603050405020304" pitchFamily="18" charset="0"/>
                                    </a:rPr>
                                    <m:t>𝑓</m:t>
                                  </m:r>
                                </m:e>
                                <m:sub>
                                  <m:r>
                                    <a:rPr lang="id-ID" sz="1600" i="1" kern="100">
                                      <a:effectLst/>
                                      <a:latin typeface="Cambria Math" panose="02040503050406030204" pitchFamily="18" charset="0"/>
                                      <a:ea typeface="Times New Roman" panose="02020603050405020304" pitchFamily="18" charset="0"/>
                                    </a:rPr>
                                    <m:t>𝑖𝑗</m:t>
                                  </m:r>
                                </m:sub>
                              </m:sSub>
                            </m:e>
                          </m:d>
                        </m:e>
                      </m:func>
                      <m:r>
                        <a:rPr lang="id-ID" sz="1600" i="1" kern="100">
                          <a:effectLst/>
                          <a:latin typeface="Cambria Math" panose="02040503050406030204" pitchFamily="18" charset="0"/>
                          <a:ea typeface="Times New Roman" panose="02020603050405020304" pitchFamily="18" charset="0"/>
                        </a:rPr>
                        <m:t> </m:t>
                      </m:r>
                    </m:oMath>
                  </m:oMathPara>
                </a14:m>
                <a:endParaRPr lang="en-US" sz="16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600" i="1">
                              <a:effectLst/>
                              <a:latin typeface="Cambria Math" panose="02040503050406030204" pitchFamily="18" charset="0"/>
                              <a:ea typeface="Times New Roman" panose="02020603050405020304" pitchFamily="18" charset="0"/>
                            </a:rPr>
                          </m:ctrlPr>
                        </m:sSubSup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600" i="1" smtClean="0">
                              <a:effectLst/>
                              <a:latin typeface="Cambria Math" panose="02040503050406030204" pitchFamily="18" charset="0"/>
                              <a:ea typeface="Times New Roman" panose="02020603050405020304" pitchFamily="18" charset="0"/>
                            </a:rPr>
                          </m:ctrlPr>
                        </m:funcPr>
                        <m:fName>
                          <m:r>
                            <m:rPr>
                              <m:sty m:val="p"/>
                            </m:rPr>
                            <a:rPr lang="id-ID" sz="16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6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600" i="1">
                                  <a:effectLst/>
                                  <a:latin typeface="Cambria Math" panose="02040503050406030204" pitchFamily="18" charset="0"/>
                                  <a:ea typeface="Times New Roman" panose="02020603050405020304" pitchFamily="18" charset="0"/>
                                </a:rPr>
                              </m:ctrlPr>
                            </m:dPr>
                            <m:e>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600" i="1">
                                      <a:effectLst/>
                                      <a:latin typeface="Cambria Math" panose="02040503050406030204" pitchFamily="18" charset="0"/>
                                      <a:ea typeface="Times New Roman" panose="02020603050405020304" pitchFamily="18" charset="0"/>
                                    </a:rPr>
                                  </m:ctrlPr>
                                </m:sSubPr>
                                <m:e>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6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6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1992354" y="2536089"/>
                <a:ext cx="3267075" cy="958789"/>
              </a:xfrm>
              <a:prstGeom prst="rect">
                <a:avLst/>
              </a:prstGeom>
              <a:blipFill>
                <a:blip r:embed="rId5"/>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1330506" y="2536089"/>
            <a:ext cx="1209675" cy="338554"/>
          </a:xfrm>
          <a:prstGeom prst="rect">
            <a:avLst/>
          </a:prstGeom>
          <a:noFill/>
        </p:spPr>
        <p:txBody>
          <a:bodyPr wrap="square">
            <a:spAutoFit/>
          </a:bodyPr>
          <a:lstStyle/>
          <a:p>
            <a:pPr>
              <a:tabLst>
                <a:tab pos="809625" algn="l"/>
              </a:tabLst>
            </a:pPr>
            <a:r>
              <a:rPr lang="en-US" sz="1600">
                <a:latin typeface="Rubik Medium" pitchFamily="2" charset="-79"/>
                <a:cs typeface="Rubik Medium" pitchFamily="2" charset="-79"/>
              </a:rPr>
              <a:t>Cost	:</a:t>
            </a:r>
            <a:endParaRPr lang="id-ID" sz="1600">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3A22C1-B3C3-F7B0-284F-C8ED9FEB449D}"/>
                  </a:ext>
                </a:extLst>
              </p:cNvPr>
              <p:cNvSpPr txBox="1"/>
              <p:nvPr/>
            </p:nvSpPr>
            <p:spPr>
              <a:xfrm>
                <a:off x="1680224" y="5372555"/>
                <a:ext cx="2865650" cy="4008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i="1" smtClean="0">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𝑊</m:t>
                          </m:r>
                        </m:e>
                        <m:sub>
                          <m:r>
                            <a:rPr lang="id-ID" i="1">
                              <a:latin typeface="Cambria Math" panose="02040503050406030204" pitchFamily="18" charset="0"/>
                            </a:rPr>
                            <m:t>𝑗</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a:rPr lang="id-ID" i="1">
                              <a:latin typeface="Cambria Math" panose="02040503050406030204" pitchFamily="18" charset="0"/>
                            </a:rPr>
                            <m:t>𝑁</m:t>
                          </m:r>
                        </m:e>
                        <m:sub>
                          <m:r>
                            <a:rPr lang="id-ID" i="1">
                              <a:latin typeface="Cambria Math" panose="02040503050406030204" pitchFamily="18" charset="0"/>
                            </a:rPr>
                            <m:t>𝑖𝑗</m:t>
                          </m:r>
                        </m:sub>
                      </m:sSub>
                      <m:r>
                        <a:rPr lang="id-ID" i="0">
                          <a:latin typeface="Cambria Math" panose="02040503050406030204" pitchFamily="18" charset="0"/>
                        </a:rPr>
                        <m:t> </m:t>
                      </m:r>
                    </m:oMath>
                  </m:oMathPara>
                </a14:m>
                <a:endParaRPr lang="id-ID" sz="2000"/>
              </a:p>
            </p:txBody>
          </p:sp>
        </mc:Choice>
        <mc:Fallback xmlns="">
          <p:sp>
            <p:nvSpPr>
              <p:cNvPr id="36" name="TextBox 35">
                <a:extLst>
                  <a:ext uri="{FF2B5EF4-FFF2-40B4-BE49-F238E27FC236}">
                    <a16:creationId xmlns:a16="http://schemas.microsoft.com/office/drawing/2014/main" id="{0A3A22C1-B3C3-F7B0-284F-C8ED9FEB449D}"/>
                  </a:ext>
                </a:extLst>
              </p:cNvPr>
              <p:cNvSpPr txBox="1">
                <a:spLocks noRot="1" noChangeAspect="1" noMove="1" noResize="1" noEditPoints="1" noAdjustHandles="1" noChangeArrowheads="1" noChangeShapeType="1" noTextEdit="1"/>
              </p:cNvSpPr>
              <p:nvPr/>
            </p:nvSpPr>
            <p:spPr>
              <a:xfrm>
                <a:off x="1680224" y="5372555"/>
                <a:ext cx="2865650" cy="400879"/>
              </a:xfrm>
              <a:prstGeom prst="rect">
                <a:avLst/>
              </a:prstGeom>
              <a:blipFill>
                <a:blip r:embed="rId6"/>
                <a:stretch>
                  <a:fillRect b="-909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D82026-F9FD-1432-35F8-C6317396710E}"/>
                  </a:ext>
                </a:extLst>
              </p:cNvPr>
              <p:cNvSpPr txBox="1"/>
              <p:nvPr/>
            </p:nvSpPr>
            <p:spPr>
              <a:xfrm>
                <a:off x="5970978" y="2886704"/>
                <a:ext cx="4294782" cy="1084592"/>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r>
                      <a:rPr lang="id-ID" sz="1200">
                        <a:latin typeface="Cambria Math" panose="02040503050406030204" pitchFamily="18" charset="0"/>
                      </a:rPr>
                      <m:t>𝑁</m:t>
                    </m:r>
                  </m:oMath>
                </a14:m>
                <a:r>
                  <a:rPr lang="id-ID" sz="1200">
                    <a:latin typeface="Rubik" pitchFamily="2" charset="-79"/>
                    <a:cs typeface="Rubik" pitchFamily="2" charset="-79"/>
                  </a:rPr>
                  <a:t>	= Matriks ternormalisasi</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𝑓</m:t>
                        </m:r>
                      </m:e>
                      <m:sub>
                        <m:r>
                          <a:rPr lang="id-ID" sz="1200">
                            <a:latin typeface="Cambria Math" panose="02040503050406030204" pitchFamily="18" charset="0"/>
                          </a:rPr>
                          <m:t>𝑖𝑗</m:t>
                        </m:r>
                      </m:sub>
                    </m:sSub>
                  </m:oMath>
                </a14:m>
                <a:r>
                  <a:rPr lang="id-ID" sz="1200">
                    <a:latin typeface="Rubik" pitchFamily="2" charset="-79"/>
                    <a:cs typeface="Rubik" pitchFamily="2" charset="-79"/>
                  </a:rPr>
                  <a:t>	= Fungsi respons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terbaik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𝑓</m:t>
                        </m:r>
                      </m:e>
                      <m:sub>
                        <m:r>
                          <a:rPr lang="id-ID" sz="1200">
                            <a:latin typeface="Cambria Math" panose="02040503050406030204" pitchFamily="18" charset="0"/>
                          </a:rPr>
                          <m:t>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terjelek dalam satu kriteria </a:t>
                </a:r>
                <a14:m>
                  <m:oMath xmlns:m="http://schemas.openxmlformats.org/officeDocument/2006/math">
                    <m:r>
                      <a:rPr lang="id-ID" sz="1200">
                        <a:latin typeface="Cambria Math" panose="02040503050406030204" pitchFamily="18" charset="0"/>
                      </a:rPr>
                      <m:t>𝑗</m:t>
                    </m:r>
                  </m:oMath>
                </a14:m>
                <a:r>
                  <a:rPr lang="id-ID" sz="1200">
                    <a:latin typeface="Rubik" pitchFamily="2" charset="-79"/>
                    <a:cs typeface="Rubik" pitchFamily="2" charset="-79"/>
                  </a:rPr>
                  <a:t> </a:t>
                </a:r>
              </a:p>
            </p:txBody>
          </p:sp>
        </mc:Choice>
        <mc:Fallback xmlns="">
          <p:sp>
            <p:nvSpPr>
              <p:cNvPr id="4" name="TextBox 3">
                <a:extLst>
                  <a:ext uri="{FF2B5EF4-FFF2-40B4-BE49-F238E27FC236}">
                    <a16:creationId xmlns:a16="http://schemas.microsoft.com/office/drawing/2014/main" id="{7DD82026-F9FD-1432-35F8-C6317396710E}"/>
                  </a:ext>
                </a:extLst>
              </p:cNvPr>
              <p:cNvSpPr txBox="1">
                <a:spLocks noRot="1" noChangeAspect="1" noMove="1" noResize="1" noEditPoints="1" noAdjustHandles="1" noChangeArrowheads="1" noChangeShapeType="1" noTextEdit="1"/>
              </p:cNvSpPr>
              <p:nvPr/>
            </p:nvSpPr>
            <p:spPr>
              <a:xfrm>
                <a:off x="5970978" y="2886704"/>
                <a:ext cx="4294782" cy="1084592"/>
              </a:xfrm>
              <a:prstGeom prst="rect">
                <a:avLst/>
              </a:prstGeom>
              <a:blipFill>
                <a:blip r:embed="rId7"/>
                <a:stretch>
                  <a:fillRect t="-565" b="-1130"/>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2970BF-77E2-43AA-2872-EDACDDF91C1F}"/>
                  </a:ext>
                </a:extLst>
              </p:cNvPr>
              <p:cNvSpPr txBox="1"/>
              <p:nvPr/>
            </p:nvSpPr>
            <p:spPr>
              <a:xfrm>
                <a:off x="5808608" y="5111842"/>
                <a:ext cx="6096000" cy="888064"/>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457200" indent="-276225"/>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𝑊</m:t>
                        </m:r>
                      </m:e>
                      <m:sub>
                        <m:r>
                          <a:rPr lang="id-ID" sz="1200">
                            <a:latin typeface="Cambria Math" panose="02040503050406030204" pitchFamily="18" charset="0"/>
                          </a:rPr>
                          <m:t>𝑗</m:t>
                        </m:r>
                      </m:sub>
                    </m:sSub>
                  </m:oMath>
                </a14:m>
                <a:r>
                  <a:rPr lang="id-ID" sz="1200">
                    <a:latin typeface="Rubik" pitchFamily="2" charset="-79"/>
                    <a:cs typeface="Rubik" pitchFamily="2" charset="-79"/>
                  </a:rPr>
                  <a:t>	= Nilai bobot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a:p>
                <a:pPr marL="457200" indent="-276225"/>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𝑁</m:t>
                        </m:r>
                      </m:e>
                      <m:sub>
                        <m:r>
                          <a:rPr lang="id-ID" sz="1200">
                            <a:latin typeface="Cambria Math" panose="02040503050406030204" pitchFamily="18" charset="0"/>
                          </a:rPr>
                          <m:t>𝑖𝑗</m:t>
                        </m:r>
                      </m:sub>
                    </m:sSub>
                  </m:oMath>
                </a14:m>
                <a:r>
                  <a:rPr lang="id-ID" sz="1200">
                    <a:latin typeface="Rubik" pitchFamily="2" charset="-79"/>
                    <a:cs typeface="Rubik" pitchFamily="2" charset="-79"/>
                  </a:rPr>
                  <a:t>	= Nilai data ternormalisasi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6" name="TextBox 5">
                <a:extLst>
                  <a:ext uri="{FF2B5EF4-FFF2-40B4-BE49-F238E27FC236}">
                    <a16:creationId xmlns:a16="http://schemas.microsoft.com/office/drawing/2014/main" id="{2A2970BF-77E2-43AA-2872-EDACDDF91C1F}"/>
                  </a:ext>
                </a:extLst>
              </p:cNvPr>
              <p:cNvSpPr txBox="1">
                <a:spLocks noRot="1" noChangeAspect="1" noMove="1" noResize="1" noEditPoints="1" noAdjustHandles="1" noChangeArrowheads="1" noChangeShapeType="1" noTextEdit="1"/>
              </p:cNvSpPr>
              <p:nvPr/>
            </p:nvSpPr>
            <p:spPr>
              <a:xfrm>
                <a:off x="5808608" y="5111842"/>
                <a:ext cx="6096000" cy="888064"/>
              </a:xfrm>
              <a:prstGeom prst="rect">
                <a:avLst/>
              </a:prstGeom>
              <a:blipFill>
                <a:blip r:embed="rId8"/>
                <a:stretch>
                  <a:fillRect t="-690" b="-2759"/>
                </a:stretch>
              </a:blipFill>
            </p:spPr>
            <p:txBody>
              <a:bodyPr/>
              <a:lstStyle/>
              <a:p>
                <a:r>
                  <a:rPr lang="id-ID">
                    <a:noFill/>
                  </a:rPr>
                  <a:t> </a:t>
                </a:r>
              </a:p>
            </p:txBody>
          </p:sp>
        </mc:Fallback>
      </mc:AlternateContent>
      <p:sp>
        <p:nvSpPr>
          <p:cNvPr id="2" name="Slide Number Placeholder 1">
            <a:extLst>
              <a:ext uri="{FF2B5EF4-FFF2-40B4-BE49-F238E27FC236}">
                <a16:creationId xmlns:a16="http://schemas.microsoft.com/office/drawing/2014/main" id="{5295C39E-BB51-785A-7419-8794DA365B1C}"/>
              </a:ext>
            </a:extLst>
          </p:cNvPr>
          <p:cNvSpPr>
            <a:spLocks noGrp="1"/>
          </p:cNvSpPr>
          <p:nvPr>
            <p:ph type="sldNum" sz="quarter" idx="4"/>
          </p:nvPr>
        </p:nvSpPr>
        <p:spPr/>
        <p:txBody>
          <a:bodyPr/>
          <a:lstStyle/>
          <a:p>
            <a:fld id="{48F63A3B-78C7-47BE-AE5E-E10140E04643}" type="slidenum">
              <a:rPr lang="en-US" smtClean="0">
                <a:solidFill>
                  <a:srgbClr val="7030A0"/>
                </a:solidFill>
              </a:rPr>
              <a:pPr/>
              <a:t>11</a:t>
            </a:fld>
            <a:r>
              <a:rPr lang="en-US">
                <a:solidFill>
                  <a:schemeClr val="bg2">
                    <a:lumMod val="90000"/>
                  </a:schemeClr>
                </a:solidFill>
              </a:rPr>
              <a:t>/36</a:t>
            </a:r>
          </a:p>
        </p:txBody>
      </p:sp>
    </p:spTree>
    <p:extLst>
      <p:ext uri="{BB962C8B-B14F-4D97-AF65-F5344CB8AC3E}">
        <p14:creationId xmlns:p14="http://schemas.microsoft.com/office/powerpoint/2010/main" val="2881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988052"/>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(Si)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(Ri)</a:t>
            </a:r>
          </a:p>
        </p:txBody>
      </p:sp>
      <p:grpSp>
        <p:nvGrpSpPr>
          <p:cNvPr id="2" name="Group 1">
            <a:extLst>
              <a:ext uri="{FF2B5EF4-FFF2-40B4-BE49-F238E27FC236}">
                <a16:creationId xmlns:a16="http://schemas.microsoft.com/office/drawing/2014/main" id="{F5152A4E-E323-9314-9A40-69332F56C86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3936C31D-6446-E4A5-6304-08486145F21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364A326B-E496-29BD-8A98-ADE86EB321CD}"/>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15C3B48F-1D20-963D-2413-1726B7997DA7}"/>
              </a:ext>
            </a:extLst>
          </p:cNvPr>
          <p:cNvSpPr txBox="1"/>
          <p:nvPr/>
        </p:nvSpPr>
        <p:spPr>
          <a:xfrm>
            <a:off x="848915" y="3307572"/>
            <a:ext cx="4628776" cy="369332"/>
          </a:xfrm>
          <a:prstGeom prst="rect">
            <a:avLst/>
          </a:prstGeom>
          <a:noFill/>
        </p:spPr>
        <p:txBody>
          <a:bodyPr wrap="square">
            <a:spAutoFit/>
          </a:bodyPr>
          <a:lstStyle/>
          <a:p>
            <a:pPr marL="171450" indent="-457200">
              <a:spcAft>
                <a:spcPts val="800"/>
              </a:spcAft>
              <a:buFont typeface="+mj-lt"/>
              <a:buAutoNum type="arabicPeriod" startAt="6"/>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(Qi)</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692405-1869-69C0-B488-2BC08FBFEDB8}"/>
                  </a:ext>
                </a:extLst>
              </p:cNvPr>
              <p:cNvSpPr txBox="1"/>
              <p:nvPr/>
            </p:nvSpPr>
            <p:spPr>
              <a:xfrm>
                <a:off x="1088570" y="1667411"/>
                <a:ext cx="2020390" cy="6678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𝑆</m:t>
                          </m:r>
                        </m:e>
                        <m:sub>
                          <m:r>
                            <a:rPr lang="id-ID" i="1">
                              <a:latin typeface="Cambria Math" panose="02040503050406030204" pitchFamily="18" charset="0"/>
                            </a:rPr>
                            <m:t>𝑖</m:t>
                          </m:r>
                        </m:sub>
                      </m:sSub>
                      <m:r>
                        <a:rPr lang="id-ID" i="0">
                          <a:latin typeface="Cambria Math" panose="02040503050406030204" pitchFamily="18" charset="0"/>
                        </a:rPr>
                        <m:t>=</m:t>
                      </m:r>
                      <m:nary>
                        <m:naryPr>
                          <m:chr m:val="∑"/>
                          <m:limLoc m:val="subSup"/>
                          <m:grow m:val="on"/>
                          <m:ctrlPr>
                            <a:rPr lang="id-ID" i="1">
                              <a:latin typeface="Cambria Math" panose="02040503050406030204" pitchFamily="18" charset="0"/>
                            </a:rPr>
                          </m:ctrlPr>
                        </m:naryPr>
                        <m:sub>
                          <m:r>
                            <a:rPr lang="id-ID" i="1">
                              <a:latin typeface="Cambria Math" panose="02040503050406030204" pitchFamily="18" charset="0"/>
                            </a:rPr>
                            <m:t>𝑗</m:t>
                          </m:r>
                          <m:r>
                            <a:rPr lang="id-ID" i="0">
                              <a:latin typeface="Cambria Math" panose="02040503050406030204" pitchFamily="18" charset="0"/>
                            </a:rPr>
                            <m:t>=1</m:t>
                          </m:r>
                        </m:sub>
                        <m:sup>
                          <m:r>
                            <a:rPr lang="id-ID" i="1">
                              <a:latin typeface="Cambria Math" panose="02040503050406030204" pitchFamily="18" charset="0"/>
                            </a:rPr>
                            <m:t>𝑛</m:t>
                          </m:r>
                        </m:sup>
                        <m:e>
                          <m:sSubSup>
                            <m:sSubSupPr>
                              <m:ctrlPr>
                                <a:rPr lang="id-ID" i="1">
                                  <a:solidFill>
                                    <a:srgbClr val="836967"/>
                                  </a:solidFill>
                                  <a:latin typeface="Cambria Math" panose="02040503050406030204" pitchFamily="18" charset="0"/>
                                </a:rPr>
                              </m:ctrlPr>
                            </m:sSubSupPr>
                            <m:e>
                              <m:r>
                                <a:rPr lang="id-ID" i="1">
                                  <a:latin typeface="Cambria Math" panose="02040503050406030204" pitchFamily="18" charset="0"/>
                                </a:rPr>
                                <m:t>𝐹</m:t>
                              </m:r>
                            </m:e>
                            <m:sub>
                              <m:r>
                                <a:rPr lang="id-ID" i="1">
                                  <a:latin typeface="Cambria Math" panose="02040503050406030204" pitchFamily="18" charset="0"/>
                                </a:rPr>
                                <m:t>𝑖𝑗</m:t>
                              </m:r>
                            </m:sub>
                            <m:sup>
                              <m:r>
                                <a:rPr lang="id-ID" i="0">
                                  <a:latin typeface="Cambria Math" panose="02040503050406030204" pitchFamily="18" charset="0"/>
                                </a:rPr>
                                <m:t>∗</m:t>
                              </m:r>
                            </m:sup>
                          </m:sSubSup>
                        </m:e>
                      </m:nary>
                      <m:r>
                        <a:rPr lang="id-ID" i="0">
                          <a:latin typeface="Cambria Math" panose="02040503050406030204" pitchFamily="18" charset="0"/>
                        </a:rPr>
                        <m:t> </m:t>
                      </m:r>
                    </m:oMath>
                  </m:oMathPara>
                </a14:m>
                <a:endParaRPr lang="id-ID"/>
              </a:p>
            </p:txBody>
          </p:sp>
        </mc:Choice>
        <mc:Fallback xmlns="">
          <p:sp>
            <p:nvSpPr>
              <p:cNvPr id="8" name="TextBox 7">
                <a:extLst>
                  <a:ext uri="{FF2B5EF4-FFF2-40B4-BE49-F238E27FC236}">
                    <a16:creationId xmlns:a16="http://schemas.microsoft.com/office/drawing/2014/main" id="{A2692405-1869-69C0-B488-2BC08FBFEDB8}"/>
                  </a:ext>
                </a:extLst>
              </p:cNvPr>
              <p:cNvSpPr txBox="1">
                <a:spLocks noRot="1" noChangeAspect="1" noMove="1" noResize="1" noEditPoints="1" noAdjustHandles="1" noChangeArrowheads="1" noChangeShapeType="1" noTextEdit="1"/>
              </p:cNvSpPr>
              <p:nvPr/>
            </p:nvSpPr>
            <p:spPr>
              <a:xfrm>
                <a:off x="1088570" y="1667411"/>
                <a:ext cx="2020390" cy="667875"/>
              </a:xfrm>
              <a:prstGeom prst="rect">
                <a:avLst/>
              </a:prstGeom>
              <a:blipFill>
                <a:blip r:embed="rId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6CFD0F-CDFC-0E4E-00A6-9525BF007E16}"/>
                  </a:ext>
                </a:extLst>
              </p:cNvPr>
              <p:cNvSpPr txBox="1"/>
              <p:nvPr/>
            </p:nvSpPr>
            <p:spPr>
              <a:xfrm>
                <a:off x="1059477" y="2594126"/>
                <a:ext cx="2049482"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rgbClr val="836967"/>
                              </a:solidFill>
                              <a:latin typeface="Cambria Math" panose="02040503050406030204" pitchFamily="18" charset="0"/>
                            </a:rPr>
                          </m:ctrlPr>
                        </m:sSubPr>
                        <m:e>
                          <m:r>
                            <a:rPr lang="id-ID" i="1">
                              <a:latin typeface="Cambria Math" panose="02040503050406030204" pitchFamily="18" charset="0"/>
                            </a:rPr>
                            <m:t>𝑅</m:t>
                          </m:r>
                        </m:e>
                        <m:sub>
                          <m:r>
                            <a:rPr lang="id-ID" i="1">
                              <a:latin typeface="Cambria Math" panose="02040503050406030204" pitchFamily="18" charset="0"/>
                            </a:rPr>
                            <m:t>𝑖</m:t>
                          </m:r>
                        </m:sub>
                      </m:sSub>
                      <m:r>
                        <a:rPr lang="id-ID" i="0">
                          <a:latin typeface="Cambria Math" panose="02040503050406030204" pitchFamily="18" charset="0"/>
                        </a:rPr>
                        <m:t>=</m:t>
                      </m:r>
                      <m:sSub>
                        <m:sSubPr>
                          <m:ctrlPr>
                            <a:rPr lang="id-ID" i="1">
                              <a:solidFill>
                                <a:srgbClr val="836967"/>
                              </a:solidFill>
                              <a:latin typeface="Cambria Math" panose="02040503050406030204" pitchFamily="18" charset="0"/>
                            </a:rPr>
                          </m:ctrlPr>
                        </m:sSubPr>
                        <m:e>
                          <m:r>
                            <m:rPr>
                              <m:sty m:val="p"/>
                            </m:rPr>
                            <a:rPr lang="id-ID" i="0">
                              <a:latin typeface="Cambria Math" panose="02040503050406030204" pitchFamily="18" charset="0"/>
                            </a:rPr>
                            <m:t>max</m:t>
                          </m:r>
                        </m:e>
                        <m:sub>
                          <m:r>
                            <a:rPr lang="id-ID" i="1">
                              <a:latin typeface="Cambria Math" panose="02040503050406030204" pitchFamily="18" charset="0"/>
                            </a:rPr>
                            <m:t>𝑗</m:t>
                          </m:r>
                        </m:sub>
                      </m:sSub>
                      <m:d>
                        <m:dPr>
                          <m:begChr m:val="["/>
                          <m:endChr m:val="]"/>
                          <m:ctrlPr>
                            <a:rPr lang="id-ID" i="1" smtClean="0">
                              <a:solidFill>
                                <a:schemeClr val="tx1"/>
                              </a:solidFill>
                              <a:latin typeface="Cambria Math" panose="02040503050406030204" pitchFamily="18" charset="0"/>
                            </a:rPr>
                          </m:ctrlPr>
                        </m:dPr>
                        <m:e>
                          <m:sSubSup>
                            <m:sSubSupPr>
                              <m:ctrlPr>
                                <a:rPr lang="id-ID" i="1">
                                  <a:solidFill>
                                    <a:schemeClr val="tx1"/>
                                  </a:solidFill>
                                  <a:latin typeface="Cambria Math" panose="02040503050406030204" pitchFamily="18" charset="0"/>
                                </a:rPr>
                              </m:ctrlPr>
                            </m:sSubSupPr>
                            <m:e>
                              <m:r>
                                <a:rPr lang="id-ID" i="1">
                                  <a:solidFill>
                                    <a:schemeClr val="tx1"/>
                                  </a:solidFill>
                                  <a:latin typeface="Cambria Math" panose="02040503050406030204" pitchFamily="18" charset="0"/>
                                </a:rPr>
                                <m:t>𝐹</m:t>
                              </m:r>
                            </m:e>
                            <m:sub>
                              <m:r>
                                <a:rPr lang="id-ID" i="1">
                                  <a:solidFill>
                                    <a:schemeClr val="tx1"/>
                                  </a:solidFill>
                                  <a:latin typeface="Cambria Math" panose="02040503050406030204" pitchFamily="18" charset="0"/>
                                </a:rPr>
                                <m:t>𝑖𝑗</m:t>
                              </m:r>
                            </m:sub>
                            <m:sup>
                              <m:r>
                                <a:rPr lang="id-ID" i="0">
                                  <a:solidFill>
                                    <a:schemeClr val="tx1"/>
                                  </a:solidFill>
                                  <a:latin typeface="Cambria Math" panose="02040503050406030204" pitchFamily="18" charset="0"/>
                                </a:rPr>
                                <m:t>∗</m:t>
                              </m:r>
                            </m:sup>
                          </m:sSubSup>
                        </m:e>
                      </m:d>
                      <m:r>
                        <a:rPr lang="id-ID" i="0">
                          <a:solidFill>
                            <a:schemeClr val="tx1"/>
                          </a:solidFill>
                          <a:latin typeface="Cambria Math" panose="02040503050406030204" pitchFamily="18" charset="0"/>
                        </a:rPr>
                        <m:t> </m:t>
                      </m:r>
                    </m:oMath>
                  </m:oMathPara>
                </a14:m>
                <a:endParaRPr lang="id-ID"/>
              </a:p>
            </p:txBody>
          </p:sp>
        </mc:Choice>
        <mc:Fallback xmlns="">
          <p:sp>
            <p:nvSpPr>
              <p:cNvPr id="12" name="TextBox 11">
                <a:extLst>
                  <a:ext uri="{FF2B5EF4-FFF2-40B4-BE49-F238E27FC236}">
                    <a16:creationId xmlns:a16="http://schemas.microsoft.com/office/drawing/2014/main" id="{9F6CFD0F-CDFC-0E4E-00A6-9525BF007E16}"/>
                  </a:ext>
                </a:extLst>
              </p:cNvPr>
              <p:cNvSpPr txBox="1">
                <a:spLocks noRot="1" noChangeAspect="1" noMove="1" noResize="1" noEditPoints="1" noAdjustHandles="1" noChangeArrowheads="1" noChangeShapeType="1" noTextEdit="1"/>
              </p:cNvSpPr>
              <p:nvPr/>
            </p:nvSpPr>
            <p:spPr>
              <a:xfrm>
                <a:off x="1059477" y="2594126"/>
                <a:ext cx="2049482" cy="420628"/>
              </a:xfrm>
              <a:prstGeom prst="rect">
                <a:avLst/>
              </a:prstGeom>
              <a:blipFill>
                <a:blip r:embed="rId3"/>
                <a:stretch>
                  <a:fillRect b="-724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A89A32-8EDB-7408-742E-56FE71F5AC0E}"/>
                  </a:ext>
                </a:extLst>
              </p:cNvPr>
              <p:cNvSpPr txBox="1"/>
              <p:nvPr/>
            </p:nvSpPr>
            <p:spPr>
              <a:xfrm>
                <a:off x="457484" y="4212140"/>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𝑄</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m:t>
                      </m:r>
                      <m:r>
                        <m:rPr>
                          <m:sty m:val="p"/>
                        </m:rPr>
                        <a:rPr lang="id-ID" i="0">
                          <a:solidFill>
                            <a:schemeClr val="tx1"/>
                          </a:solidFill>
                          <a:latin typeface="Cambria Math" panose="02040503050406030204" pitchFamily="18" charset="0"/>
                        </a:rPr>
                        <m:t>V</m:t>
                      </m:r>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𝑆</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𝑆</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m:t>
                      </m:r>
                      <m:d>
                        <m:dPr>
                          <m:ctrlPr>
                            <a:rPr lang="id-ID" i="1">
                              <a:solidFill>
                                <a:schemeClr val="tx1"/>
                              </a:solidFill>
                              <a:latin typeface="Cambria Math" panose="02040503050406030204" pitchFamily="18" charset="0"/>
                            </a:rPr>
                          </m:ctrlPr>
                        </m:dPr>
                        <m:e>
                          <m:r>
                            <a:rPr lang="id-ID" i="0">
                              <a:solidFill>
                                <a:schemeClr val="tx1"/>
                              </a:solidFill>
                              <a:latin typeface="Cambria Math" panose="02040503050406030204" pitchFamily="18" charset="0"/>
                            </a:rPr>
                            <m:t>1−</m:t>
                          </m:r>
                          <m:r>
                            <m:rPr>
                              <m:sty m:val="p"/>
                            </m:rPr>
                            <a:rPr lang="id-ID" i="0">
                              <a:solidFill>
                                <a:schemeClr val="tx1"/>
                              </a:solidFill>
                              <a:latin typeface="Cambria Math" panose="02040503050406030204" pitchFamily="18" charset="0"/>
                            </a:rPr>
                            <m:t>V</m:t>
                          </m:r>
                        </m:e>
                      </m:d>
                      <m:d>
                        <m:dPr>
                          <m:begChr m:val="["/>
                          <m:endChr m:val="]"/>
                          <m:ctrlPr>
                            <a:rPr lang="id-ID" i="1">
                              <a:solidFill>
                                <a:schemeClr val="tx1"/>
                              </a:solidFill>
                              <a:latin typeface="Cambria Math" panose="02040503050406030204" pitchFamily="18" charset="0"/>
                            </a:rPr>
                          </m:ctrlPr>
                        </m:dPr>
                        <m:e>
                          <m:f>
                            <m:fPr>
                              <m:ctrlPr>
                                <a:rPr lang="id-ID" i="1">
                                  <a:solidFill>
                                    <a:schemeClr val="tx1"/>
                                  </a:solidFill>
                                  <a:latin typeface="Cambria Math" panose="02040503050406030204" pitchFamily="18" charset="0"/>
                                </a:rPr>
                              </m:ctrlPr>
                            </m:fPr>
                            <m:num>
                              <m:d>
                                <m:dPr>
                                  <m:ctrlPr>
                                    <a:rPr lang="id-ID" i="1">
                                      <a:solidFill>
                                        <a:schemeClr val="tx1"/>
                                      </a:solidFill>
                                      <a:latin typeface="Cambria Math" panose="02040503050406030204" pitchFamily="18" charset="0"/>
                                    </a:rPr>
                                  </m:ctrlPr>
                                </m:dPr>
                                <m:e>
                                  <m:sSub>
                                    <m:sSubPr>
                                      <m:ctrlPr>
                                        <a:rPr lang="id-ID" i="1">
                                          <a:solidFill>
                                            <a:schemeClr val="tx1"/>
                                          </a:solidFill>
                                          <a:latin typeface="Cambria Math" panose="02040503050406030204" pitchFamily="18" charset="0"/>
                                        </a:rPr>
                                      </m:ctrlPr>
                                    </m:sSubPr>
                                    <m:e>
                                      <m:r>
                                        <a:rPr lang="id-ID" i="1">
                                          <a:solidFill>
                                            <a:schemeClr val="tx1"/>
                                          </a:solidFill>
                                          <a:latin typeface="Cambria Math" panose="02040503050406030204" pitchFamily="18" charset="0"/>
                                        </a:rPr>
                                        <m:t>𝑅</m:t>
                                      </m:r>
                                    </m:e>
                                    <m:sub>
                                      <m:r>
                                        <a:rPr lang="id-ID" i="1">
                                          <a:solidFill>
                                            <a:schemeClr val="tx1"/>
                                          </a:solidFill>
                                          <a:latin typeface="Cambria Math" panose="02040503050406030204" pitchFamily="18" charset="0"/>
                                        </a:rPr>
                                        <m:t>𝑖</m:t>
                                      </m:r>
                                    </m:sub>
                                  </m:sSub>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num>
                            <m:den>
                              <m:d>
                                <m:dPr>
                                  <m:ctrlPr>
                                    <a:rPr lang="id-ID" i="1">
                                      <a:solidFill>
                                        <a:schemeClr val="tx1"/>
                                      </a:solidFill>
                                      <a:latin typeface="Cambria Math" panose="02040503050406030204" pitchFamily="18" charset="0"/>
                                    </a:rPr>
                                  </m:ctrlPr>
                                </m:dPr>
                                <m:e>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r>
                                    <a:rPr lang="id-ID" i="0">
                                      <a:solidFill>
                                        <a:schemeClr val="tx1"/>
                                      </a:solidFill>
                                      <a:latin typeface="Cambria Math" panose="02040503050406030204" pitchFamily="18" charset="0"/>
                                    </a:rPr>
                                    <m:t>− </m:t>
                                  </m:r>
                                  <m:sSup>
                                    <m:sSupPr>
                                      <m:ctrlPr>
                                        <a:rPr lang="id-ID" i="1">
                                          <a:solidFill>
                                            <a:schemeClr val="tx1"/>
                                          </a:solidFill>
                                          <a:latin typeface="Cambria Math" panose="02040503050406030204" pitchFamily="18" charset="0"/>
                                        </a:rPr>
                                      </m:ctrlPr>
                                    </m:sSupPr>
                                    <m:e>
                                      <m:r>
                                        <a:rPr lang="id-ID" i="1">
                                          <a:solidFill>
                                            <a:schemeClr val="tx1"/>
                                          </a:solidFill>
                                          <a:latin typeface="Cambria Math" panose="02040503050406030204" pitchFamily="18" charset="0"/>
                                        </a:rPr>
                                        <m:t>𝑅</m:t>
                                      </m:r>
                                    </m:e>
                                    <m:sup>
                                      <m:r>
                                        <a:rPr lang="id-ID" i="0">
                                          <a:solidFill>
                                            <a:schemeClr val="tx1"/>
                                          </a:solidFill>
                                          <a:latin typeface="Cambria Math" panose="02040503050406030204" pitchFamily="18" charset="0"/>
                                        </a:rPr>
                                        <m:t>−</m:t>
                                      </m:r>
                                    </m:sup>
                                  </m:sSup>
                                </m:e>
                              </m:d>
                            </m:den>
                          </m:f>
                        </m:e>
                      </m:d>
                      <m:r>
                        <a:rPr lang="id-ID" i="0">
                          <a:solidFill>
                            <a:schemeClr val="tx1"/>
                          </a:solidFill>
                          <a:latin typeface="Cambria Math" panose="02040503050406030204" pitchFamily="18" charset="0"/>
                        </a:rPr>
                        <m:t> </m:t>
                      </m:r>
                    </m:oMath>
                  </m:oMathPara>
                </a14:m>
                <a:endParaRPr lang="id-ID">
                  <a:solidFill>
                    <a:schemeClr val="tx1"/>
                  </a:solidFill>
                </a:endParaRPr>
              </a:p>
            </p:txBody>
          </p:sp>
        </mc:Choice>
        <mc:Fallback xmlns="">
          <p:sp>
            <p:nvSpPr>
              <p:cNvPr id="15" name="TextBox 14">
                <a:extLst>
                  <a:ext uri="{FF2B5EF4-FFF2-40B4-BE49-F238E27FC236}">
                    <a16:creationId xmlns:a16="http://schemas.microsoft.com/office/drawing/2014/main" id="{93A89A32-8EDB-7408-742E-56FE71F5AC0E}"/>
                  </a:ext>
                </a:extLst>
              </p:cNvPr>
              <p:cNvSpPr txBox="1">
                <a:spLocks noRot="1" noChangeAspect="1" noMove="1" noResize="1" noEditPoints="1" noAdjustHandles="1" noChangeArrowheads="1" noChangeShapeType="1" noTextEdit="1"/>
              </p:cNvSpPr>
              <p:nvPr/>
            </p:nvSpPr>
            <p:spPr>
              <a:xfrm>
                <a:off x="457484" y="4212140"/>
                <a:ext cx="6096000" cy="708720"/>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BB0BF2A-3939-0E1B-C203-28AA27AEFD04}"/>
                  </a:ext>
                </a:extLst>
              </p:cNvPr>
              <p:cNvSpPr txBox="1"/>
              <p:nvPr/>
            </p:nvSpPr>
            <p:spPr>
              <a:xfrm>
                <a:off x="5221288" y="1850012"/>
                <a:ext cx="6096000" cy="852926"/>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Utility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Regret Measure untuk alternatif ke - </a:t>
                </a:r>
                <a14:m>
                  <m:oMath xmlns:m="http://schemas.openxmlformats.org/officeDocument/2006/math">
                    <m:r>
                      <a:rPr lang="id-ID" sz="1200">
                        <a:latin typeface="Cambria Math" panose="02040503050406030204" pitchFamily="18" charset="0"/>
                      </a:rPr>
                      <m:t>𝑖</m:t>
                    </m:r>
                  </m:oMath>
                </a14:m>
                <a:endParaRPr lang="id-ID" sz="1200">
                  <a:latin typeface="Rubik" pitchFamily="2" charset="-79"/>
                  <a:cs typeface="Rubik" pitchFamily="2" charset="-79"/>
                </a:endParaRPr>
              </a:p>
              <a:p>
                <a:pPr marL="270510" indent="-90170"/>
                <a14:m>
                  <m:oMath xmlns:m="http://schemas.openxmlformats.org/officeDocument/2006/math">
                    <m:sSubSup>
                      <m:sSubSupPr>
                        <m:ctrlPr>
                          <a:rPr lang="id-ID" sz="1200" i="1">
                            <a:latin typeface="Cambria Math" panose="02040503050406030204" pitchFamily="18" charset="0"/>
                          </a:rPr>
                        </m:ctrlPr>
                      </m:sSubSupPr>
                      <m:e>
                        <m:r>
                          <a:rPr lang="id-ID" sz="1200">
                            <a:latin typeface="Cambria Math" panose="02040503050406030204" pitchFamily="18" charset="0"/>
                          </a:rPr>
                          <m:t>𝐹</m:t>
                        </m:r>
                      </m:e>
                      <m:sub>
                        <m:r>
                          <a:rPr lang="id-ID" sz="1200">
                            <a:latin typeface="Cambria Math" panose="02040503050406030204" pitchFamily="18" charset="0"/>
                          </a:rPr>
                          <m:t>𝑖𝑗</m:t>
                        </m:r>
                      </m:sub>
                      <m:sup>
                        <m:r>
                          <a:rPr lang="id-ID" sz="1200">
                            <a:latin typeface="Cambria Math" panose="02040503050406030204" pitchFamily="18" charset="0"/>
                          </a:rPr>
                          <m:t>∗</m:t>
                        </m:r>
                      </m:sup>
                    </m:sSubSup>
                  </m:oMath>
                </a14:m>
                <a:r>
                  <a:rPr lang="id-ID" sz="1200">
                    <a:latin typeface="Rubik" pitchFamily="2" charset="-79"/>
                    <a:cs typeface="Rubik" pitchFamily="2" charset="-79"/>
                  </a:rPr>
                  <a:t>	= Nilai data ternormalisasi sudah terbobot untuk alternatif  </a:t>
                </a:r>
                <a14:m>
                  <m:oMath xmlns:m="http://schemas.openxmlformats.org/officeDocument/2006/math">
                    <m:r>
                      <a:rPr lang="id-ID" sz="1200">
                        <a:latin typeface="Cambria Math" panose="02040503050406030204" pitchFamily="18" charset="0"/>
                      </a:rPr>
                      <m:t>𝑖</m:t>
                    </m:r>
                  </m:oMath>
                </a14:m>
                <a:r>
                  <a:rPr lang="id-ID" sz="1200">
                    <a:latin typeface="Rubik" pitchFamily="2" charset="-79"/>
                    <a:cs typeface="Rubik" pitchFamily="2" charset="-79"/>
                  </a:rPr>
                  <a:t> pada kriteria </a:t>
                </a:r>
                <a14:m>
                  <m:oMath xmlns:m="http://schemas.openxmlformats.org/officeDocument/2006/math">
                    <m:r>
                      <a:rPr lang="id-ID" sz="1200">
                        <a:latin typeface="Cambria Math" panose="02040503050406030204" pitchFamily="18" charset="0"/>
                      </a:rPr>
                      <m:t>𝑗</m:t>
                    </m:r>
                  </m:oMath>
                </a14:m>
                <a:endParaRPr lang="id-ID" sz="1200">
                  <a:latin typeface="Rubik" pitchFamily="2" charset="-79"/>
                  <a:cs typeface="Rubik" pitchFamily="2" charset="-79"/>
                </a:endParaRPr>
              </a:p>
            </p:txBody>
          </p:sp>
        </mc:Choice>
        <mc:Fallback xmlns="">
          <p:sp>
            <p:nvSpPr>
              <p:cNvPr id="9" name="TextBox 8">
                <a:extLst>
                  <a:ext uri="{FF2B5EF4-FFF2-40B4-BE49-F238E27FC236}">
                    <a16:creationId xmlns:a16="http://schemas.microsoft.com/office/drawing/2014/main" id="{FBB0BF2A-3939-0E1B-C203-28AA27AEFD04}"/>
                  </a:ext>
                </a:extLst>
              </p:cNvPr>
              <p:cNvSpPr txBox="1">
                <a:spLocks noRot="1" noChangeAspect="1" noMove="1" noResize="1" noEditPoints="1" noAdjustHandles="1" noChangeArrowheads="1" noChangeShapeType="1" noTextEdit="1"/>
              </p:cNvSpPr>
              <p:nvPr/>
            </p:nvSpPr>
            <p:spPr>
              <a:xfrm>
                <a:off x="5221288" y="1850012"/>
                <a:ext cx="6096000" cy="852926"/>
              </a:xfrm>
              <a:prstGeom prst="rect">
                <a:avLst/>
              </a:prstGeom>
              <a:blipFill>
                <a:blip r:embed="rId5"/>
                <a:stretch>
                  <a:fillRect b="-2143"/>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23C3AC-05AD-9C34-B3F4-A86515AC223D}"/>
                  </a:ext>
                </a:extLst>
              </p:cNvPr>
              <p:cNvSpPr txBox="1"/>
              <p:nvPr/>
            </p:nvSpPr>
            <p:spPr>
              <a:xfrm>
                <a:off x="6921768" y="3839794"/>
                <a:ext cx="4307406" cy="1384995"/>
              </a:xfrm>
              <a:prstGeom prst="rect">
                <a:avLst/>
              </a:prstGeom>
              <a:noFill/>
            </p:spPr>
            <p:txBody>
              <a:bodyPr wrap="square">
                <a:spAutoFit/>
              </a:bodyPr>
              <a:lstStyle/>
              <a:p>
                <a:pPr indent="180340"/>
                <a:r>
                  <a:rPr lang="id-ID" sz="1200">
                    <a:latin typeface="Rubik" pitchFamily="2" charset="-79"/>
                    <a:cs typeface="Rubik" pitchFamily="2" charset="-79"/>
                  </a:rPr>
                  <a:t>Keterangan:</a:t>
                </a:r>
              </a:p>
              <a:p>
                <a:pPr marL="270510" indent="-90170"/>
                <a14:m>
                  <m:oMath xmlns:m="http://schemas.openxmlformats.org/officeDocument/2006/math">
                    <m:sSub>
                      <m:sSubPr>
                        <m:ctrlPr>
                          <a:rPr lang="id-ID" sz="1200" i="1">
                            <a:latin typeface="Cambria Math" panose="02040503050406030204" pitchFamily="18" charset="0"/>
                          </a:rPr>
                        </m:ctrlPr>
                      </m:sSubPr>
                      <m:e>
                        <m:r>
                          <a:rPr lang="id-ID" sz="1200">
                            <a:latin typeface="Cambria Math" panose="02040503050406030204" pitchFamily="18" charset="0"/>
                          </a:rPr>
                          <m:t>𝑄</m:t>
                        </m:r>
                      </m:e>
                      <m:sub>
                        <m:r>
                          <a:rPr lang="id-ID" sz="1200">
                            <a:latin typeface="Cambria Math" panose="02040503050406030204" pitchFamily="18" charset="0"/>
                          </a:rPr>
                          <m:t>𝑖</m:t>
                        </m:r>
                      </m:sub>
                    </m:sSub>
                  </m:oMath>
                </a14:m>
                <a:r>
                  <a:rPr lang="id-ID" sz="1200">
                    <a:latin typeface="Rubik" pitchFamily="2" charset="-79"/>
                    <a:cs typeface="Rubik" pitchFamily="2" charset="-79"/>
                  </a:rPr>
                  <a:t>	= Nilai Indeks VIKOR alternatif</a:t>
                </a:r>
              </a:p>
              <a:p>
                <a:pPr marL="270510" indent="-90170"/>
                <a14:m>
                  <m:oMath xmlns:m="http://schemas.openxmlformats.org/officeDocument/2006/math">
                    <m:r>
                      <m:rPr>
                        <m:sty m:val="p"/>
                      </m:rPr>
                      <a:rPr lang="id-ID" sz="1200">
                        <a:latin typeface="Cambria Math" panose="02040503050406030204" pitchFamily="18" charset="0"/>
                      </a:rPr>
                      <m:t>V</m:t>
                    </m:r>
                  </m:oMath>
                </a14:m>
                <a:r>
                  <a:rPr lang="id-ID" sz="1200">
                    <a:latin typeface="Rubik" pitchFamily="2" charset="-79"/>
                    <a:cs typeface="Rubik" pitchFamily="2" charset="-79"/>
                  </a:rPr>
                  <a:t>	= Bobot berkisar antara 0-1 (umu</a:t>
                </a:r>
                <a:r>
                  <a:rPr lang="en-US" sz="1200">
                    <a:latin typeface="Rubik" pitchFamily="2" charset="-79"/>
                    <a:cs typeface="Rubik" pitchFamily="2" charset="-79"/>
                  </a:rPr>
                  <a:t>m</a:t>
                </a:r>
                <a:r>
                  <a:rPr lang="id-ID" sz="1200">
                    <a:latin typeface="Rubik" pitchFamily="2" charset="-79"/>
                    <a:cs typeface="Rubik" pitchFamily="2" charset="-79"/>
                  </a:rPr>
                  <a:t>nya bernilai 0.5)</a:t>
                </a: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𝑆</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𝑆</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max</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a:p>
                <a:pPr marL="270510" indent="-90170"/>
                <a14:m>
                  <m:oMath xmlns:m="http://schemas.openxmlformats.org/officeDocument/2006/math">
                    <m:sSup>
                      <m:sSupPr>
                        <m:ctrlPr>
                          <a:rPr lang="id-ID" sz="1200" i="1">
                            <a:latin typeface="Cambria Math" panose="02040503050406030204" pitchFamily="18" charset="0"/>
                          </a:rPr>
                        </m:ctrlPr>
                      </m:sSupPr>
                      <m:e>
                        <m:r>
                          <a:rPr lang="id-ID" sz="1200">
                            <a:latin typeface="Cambria Math" panose="02040503050406030204" pitchFamily="18" charset="0"/>
                          </a:rPr>
                          <m:t>𝑅</m:t>
                        </m:r>
                      </m:e>
                      <m:sup>
                        <m:r>
                          <a:rPr lang="id-ID" sz="1200">
                            <a:latin typeface="Cambria Math" panose="02040503050406030204" pitchFamily="18" charset="0"/>
                          </a:rPr>
                          <m:t>−</m:t>
                        </m:r>
                      </m:sup>
                    </m:sSup>
                  </m:oMath>
                </a14:m>
                <a:r>
                  <a:rPr lang="id-ID" sz="1200">
                    <a:latin typeface="Rubik" pitchFamily="2" charset="-79"/>
                    <a:cs typeface="Rubik" pitchFamily="2" charset="-79"/>
                  </a:rPr>
                  <a:t>	= </a:t>
                </a:r>
                <a14:m>
                  <m:oMath xmlns:m="http://schemas.openxmlformats.org/officeDocument/2006/math">
                    <m:sSub>
                      <m:sSubPr>
                        <m:ctrlPr>
                          <a:rPr lang="id-ID" sz="1200" i="1">
                            <a:latin typeface="Cambria Math" panose="02040503050406030204" pitchFamily="18" charset="0"/>
                          </a:rPr>
                        </m:ctrlPr>
                      </m:sSubPr>
                      <m:e>
                        <m:r>
                          <m:rPr>
                            <m:sty m:val="p"/>
                          </m:rPr>
                          <a:rPr lang="id-ID" sz="1200">
                            <a:latin typeface="Cambria Math" panose="02040503050406030204" pitchFamily="18" charset="0"/>
                          </a:rPr>
                          <m:t>min</m:t>
                        </m:r>
                      </m:e>
                      <m:sub>
                        <m:r>
                          <a:rPr lang="id-ID" sz="1200">
                            <a:latin typeface="Cambria Math" panose="02040503050406030204" pitchFamily="18" charset="0"/>
                          </a:rPr>
                          <m:t>𝑖</m:t>
                        </m:r>
                      </m:sub>
                    </m:s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a:latin typeface="Cambria Math" panose="02040503050406030204" pitchFamily="18" charset="0"/>
                              </a:rPr>
                              <m:t>𝑅</m:t>
                            </m:r>
                          </m:e>
                          <m:sub>
                            <m:r>
                              <a:rPr lang="id-ID" sz="1200">
                                <a:latin typeface="Cambria Math" panose="02040503050406030204" pitchFamily="18" charset="0"/>
                              </a:rPr>
                              <m:t>𝑖</m:t>
                            </m:r>
                          </m:sub>
                        </m:sSub>
                      </m:e>
                    </m:d>
                  </m:oMath>
                </a14:m>
                <a:endParaRPr lang="id-ID" sz="1200">
                  <a:latin typeface="Rubik" pitchFamily="2" charset="-79"/>
                  <a:cs typeface="Rubik" pitchFamily="2" charset="-79"/>
                </a:endParaRPr>
              </a:p>
            </p:txBody>
          </p:sp>
        </mc:Choice>
        <mc:Fallback xmlns="">
          <p:sp>
            <p:nvSpPr>
              <p:cNvPr id="11" name="TextBox 10">
                <a:extLst>
                  <a:ext uri="{FF2B5EF4-FFF2-40B4-BE49-F238E27FC236}">
                    <a16:creationId xmlns:a16="http://schemas.microsoft.com/office/drawing/2014/main" id="{7023C3AC-05AD-9C34-B3F4-A86515AC223D}"/>
                  </a:ext>
                </a:extLst>
              </p:cNvPr>
              <p:cNvSpPr txBox="1">
                <a:spLocks noRot="1" noChangeAspect="1" noMove="1" noResize="1" noEditPoints="1" noAdjustHandles="1" noChangeArrowheads="1" noChangeShapeType="1" noTextEdit="1"/>
              </p:cNvSpPr>
              <p:nvPr/>
            </p:nvSpPr>
            <p:spPr>
              <a:xfrm>
                <a:off x="6921768" y="3839794"/>
                <a:ext cx="4307406" cy="1384995"/>
              </a:xfrm>
              <a:prstGeom prst="rect">
                <a:avLst/>
              </a:prstGeom>
              <a:blipFill>
                <a:blip r:embed="rId6"/>
                <a:stretch>
                  <a:fillRect t="-441" b="-2643"/>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7335CB53-EA3A-4F24-125E-85EA43F249B4}"/>
              </a:ext>
            </a:extLst>
          </p:cNvPr>
          <p:cNvSpPr txBox="1"/>
          <p:nvPr/>
        </p:nvSpPr>
        <p:spPr>
          <a:xfrm>
            <a:off x="857250" y="5698417"/>
            <a:ext cx="9467850"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t>
            </a:r>
            <a:r>
              <a:rPr lang="en-US" sz="1800" err="1">
                <a:latin typeface="Rubik Medium" pitchFamily="2" charset="-79"/>
                <a:cs typeface="Rubik Medium" pitchFamily="2" charset="-79"/>
              </a:rPr>
              <a:t>Alternatif</a:t>
            </a:r>
            <a:endParaRPr lang="en-US" sz="18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9CB3E62-5713-D7E5-A122-A8C71E0F5FF9}"/>
              </a:ext>
            </a:extLst>
          </p:cNvPr>
          <p:cNvSpPr txBox="1"/>
          <p:nvPr/>
        </p:nvSpPr>
        <p:spPr>
          <a:xfrm>
            <a:off x="1335506" y="6112299"/>
            <a:ext cx="7013736"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r>
              <a:rPr lang="id-ID"/>
              <a:t>Perangkingan ditentukan dari nilai </a:t>
            </a:r>
            <a:r>
              <a:rPr lang="en-US"/>
              <a:t>indeks VIKOR (Q) </a:t>
            </a:r>
            <a:r>
              <a:rPr lang="id-ID"/>
              <a:t>yang paling rendah sebagai solusi ideal.</a:t>
            </a:r>
          </a:p>
        </p:txBody>
      </p:sp>
      <p:sp>
        <p:nvSpPr>
          <p:cNvPr id="6" name="Slide Number Placeholder 5">
            <a:extLst>
              <a:ext uri="{FF2B5EF4-FFF2-40B4-BE49-F238E27FC236}">
                <a16:creationId xmlns:a16="http://schemas.microsoft.com/office/drawing/2014/main" id="{FF73648F-88FB-76A1-6887-FE4BE00D0CF7}"/>
              </a:ext>
            </a:extLst>
          </p:cNvPr>
          <p:cNvSpPr>
            <a:spLocks noGrp="1"/>
          </p:cNvSpPr>
          <p:nvPr>
            <p:ph type="sldNum" sz="quarter" idx="4"/>
          </p:nvPr>
        </p:nvSpPr>
        <p:spPr/>
        <p:txBody>
          <a:bodyPr/>
          <a:lstStyle/>
          <a:p>
            <a:fld id="{48F63A3B-78C7-47BE-AE5E-E10140E04643}" type="slidenum">
              <a:rPr lang="en-US" smtClean="0">
                <a:solidFill>
                  <a:srgbClr val="7030A0"/>
                </a:solidFill>
              </a:rPr>
              <a:pPr/>
              <a:t>12</a:t>
            </a:fld>
            <a:r>
              <a:rPr lang="en-US">
                <a:solidFill>
                  <a:schemeClr val="bg2">
                    <a:lumMod val="90000"/>
                  </a:schemeClr>
                </a:solidFill>
              </a:rPr>
              <a:t>/36</a:t>
            </a:r>
          </a:p>
        </p:txBody>
      </p:sp>
    </p:spTree>
    <p:extLst>
      <p:ext uri="{BB962C8B-B14F-4D97-AF65-F5344CB8AC3E}">
        <p14:creationId xmlns:p14="http://schemas.microsoft.com/office/powerpoint/2010/main" val="360442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79D415-0463-E72C-F93C-04504A9ED6E2}"/>
              </a:ext>
            </a:extLst>
          </p:cNvPr>
          <p:cNvGrpSpPr/>
          <p:nvPr/>
        </p:nvGrpSpPr>
        <p:grpSpPr>
          <a:xfrm>
            <a:off x="0" y="246228"/>
            <a:ext cx="1659731" cy="377660"/>
            <a:chOff x="726286" y="-1"/>
            <a:chExt cx="1412077" cy="246220"/>
          </a:xfrm>
        </p:grpSpPr>
        <p:sp>
          <p:nvSpPr>
            <p:cNvPr id="3" name="Rectangle 2">
              <a:extLst>
                <a:ext uri="{FF2B5EF4-FFF2-40B4-BE49-F238E27FC236}">
                  <a16:creationId xmlns:a16="http://schemas.microsoft.com/office/drawing/2014/main" id="{465F6C01-3642-B9F1-9B23-EC5511E3A35D}"/>
                </a:ext>
              </a:extLst>
            </p:cNvPr>
            <p:cNvSpPr/>
            <p:nvPr/>
          </p:nvSpPr>
          <p:spPr>
            <a:xfrm>
              <a:off x="726286" y="-1"/>
              <a:ext cx="1412077" cy="24622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4" name="TextBox 3">
              <a:extLst>
                <a:ext uri="{FF2B5EF4-FFF2-40B4-BE49-F238E27FC236}">
                  <a16:creationId xmlns:a16="http://schemas.microsoft.com/office/drawing/2014/main" id="{B94718DF-E58F-DB59-E5FE-6F6E0D78B7EE}"/>
                </a:ext>
              </a:extLst>
            </p:cNvPr>
            <p:cNvSpPr txBox="1"/>
            <p:nvPr/>
          </p:nvSpPr>
          <p:spPr>
            <a:xfrm>
              <a:off x="748910" y="32813"/>
              <a:ext cx="1366829" cy="180593"/>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5" name="TextBox 4">
            <a:extLst>
              <a:ext uri="{FF2B5EF4-FFF2-40B4-BE49-F238E27FC236}">
                <a16:creationId xmlns:a16="http://schemas.microsoft.com/office/drawing/2014/main" id="{B49E3FE6-FA48-255D-5EAB-260C79BBDDD1}"/>
              </a:ext>
            </a:extLst>
          </p:cNvPr>
          <p:cNvSpPr txBox="1"/>
          <p:nvPr/>
        </p:nvSpPr>
        <p:spPr>
          <a:xfrm>
            <a:off x="857250" y="998080"/>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err="1">
                <a:latin typeface="Rubik Medium" pitchFamily="2" charset="-79"/>
                <a:cs typeface="Rubik Medium" pitchFamily="2" charset="-79"/>
              </a:rPr>
              <a:t>Mengajukan</a:t>
            </a:r>
            <a:r>
              <a:rPr lang="en-US" sz="1800">
                <a:latin typeface="Rubik Medium" pitchFamily="2" charset="-79"/>
                <a:cs typeface="Rubik Medium" pitchFamily="2" charset="-79"/>
              </a:rPr>
              <a:t> Solusi </a:t>
            </a:r>
            <a:r>
              <a:rPr lang="en-US" sz="1800" err="1">
                <a:latin typeface="Rubik Medium" pitchFamily="2" charset="-79"/>
                <a:cs typeface="Rubik Medium" pitchFamily="2" charset="-79"/>
              </a:rPr>
              <a:t>Kompromi</a:t>
            </a:r>
            <a:endParaRPr lang="en-US" sz="1800">
              <a:latin typeface="Rubik Medium" pitchFamily="2" charset="-79"/>
              <a:cs typeface="Rubik Medium" pitchFamily="2" charset="-79"/>
            </a:endParaRPr>
          </a:p>
        </p:txBody>
      </p:sp>
      <p:sp>
        <p:nvSpPr>
          <p:cNvPr id="18" name="TextBox 17">
            <a:extLst>
              <a:ext uri="{FF2B5EF4-FFF2-40B4-BE49-F238E27FC236}">
                <a16:creationId xmlns:a16="http://schemas.microsoft.com/office/drawing/2014/main" id="{F7743BA0-5215-9A86-70FA-AB4E13345DED}"/>
              </a:ext>
            </a:extLst>
          </p:cNvPr>
          <p:cNvSpPr txBox="1"/>
          <p:nvPr/>
        </p:nvSpPr>
        <p:spPr>
          <a:xfrm>
            <a:off x="5943177" y="1332011"/>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9" name="TextBox 18">
            <a:extLst>
              <a:ext uri="{FF2B5EF4-FFF2-40B4-BE49-F238E27FC236}">
                <a16:creationId xmlns:a16="http://schemas.microsoft.com/office/drawing/2014/main" id="{C76F6B18-2D8F-9003-FC64-8EC2499ABAF5}"/>
              </a:ext>
            </a:extLst>
          </p:cNvPr>
          <p:cNvSpPr txBox="1"/>
          <p:nvPr/>
        </p:nvSpPr>
        <p:spPr>
          <a:xfrm>
            <a:off x="878883" y="1357106"/>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20" name="Group 19">
            <a:extLst>
              <a:ext uri="{FF2B5EF4-FFF2-40B4-BE49-F238E27FC236}">
                <a16:creationId xmlns:a16="http://schemas.microsoft.com/office/drawing/2014/main" id="{9FF84ABB-E994-8D4C-5C7B-8CCAB25BA8E9}"/>
              </a:ext>
            </a:extLst>
          </p:cNvPr>
          <p:cNvGrpSpPr/>
          <p:nvPr/>
        </p:nvGrpSpPr>
        <p:grpSpPr>
          <a:xfrm>
            <a:off x="947738" y="1357474"/>
            <a:ext cx="10512425" cy="2872694"/>
            <a:chOff x="825315" y="1433131"/>
            <a:chExt cx="10512425" cy="3529938"/>
          </a:xfrm>
        </p:grpSpPr>
        <p:cxnSp>
          <p:nvCxnSpPr>
            <p:cNvPr id="21" name="Straight Connector 20">
              <a:extLst>
                <a:ext uri="{FF2B5EF4-FFF2-40B4-BE49-F238E27FC236}">
                  <a16:creationId xmlns:a16="http://schemas.microsoft.com/office/drawing/2014/main" id="{9A22EB33-3BB0-7461-58CC-7075655AD571}"/>
                </a:ext>
              </a:extLst>
            </p:cNvPr>
            <p:cNvCxnSpPr>
              <a:cxnSpLocks/>
            </p:cNvCxnSpPr>
            <p:nvPr/>
          </p:nvCxnSpPr>
          <p:spPr>
            <a:xfrm flipV="1">
              <a:off x="5959601" y="1433131"/>
              <a:ext cx="0" cy="3517901"/>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E6ECC4BC-4E1B-C0EE-4164-23B9C5DE0801}"/>
                </a:ext>
              </a:extLst>
            </p:cNvPr>
            <p:cNvCxnSpPr>
              <a:cxnSpLocks/>
            </p:cNvCxnSpPr>
            <p:nvPr/>
          </p:nvCxnSpPr>
          <p:spPr>
            <a:xfrm>
              <a:off x="825315" y="4963069"/>
              <a:ext cx="10512425"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7F25DF5-88DB-B989-8113-A7274250109C}"/>
                  </a:ext>
                </a:extLst>
              </p:cNvPr>
              <p:cNvSpPr txBox="1"/>
              <p:nvPr/>
            </p:nvSpPr>
            <p:spPr>
              <a:xfrm>
                <a:off x="1279611" y="2049052"/>
                <a:ext cx="2197014" cy="1449884"/>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i="1" smtClean="0">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2</m:t>
                              </m:r>
                            </m:sub>
                          </m:sSub>
                          <m:r>
                            <a:rPr lang="id-ID" i="1">
                              <a:latin typeface="Cambria Math" panose="02040503050406030204" pitchFamily="18" charset="0"/>
                            </a:rPr>
                            <m:t>)</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i="1">
                                      <a:latin typeface="Cambria Math" panose="02040503050406030204" pitchFamily="18" charset="0"/>
                                    </a:rPr>
                                    <m:t>𝑎</m:t>
                                  </m:r>
                                </m:e>
                                <m:sub>
                                  <m:r>
                                    <a:rPr lang="id-ID" i="1">
                                      <a:latin typeface="Cambria Math" panose="02040503050406030204" pitchFamily="18" charset="0"/>
                                    </a:rPr>
                                    <m:t>1</m:t>
                                  </m:r>
                                </m:sub>
                              </m:sSub>
                            </m:e>
                          </m:d>
                        </m:sub>
                      </m:sSub>
                      <m:r>
                        <a:rPr lang="id-ID" i="1">
                          <a:latin typeface="Cambria Math" panose="02040503050406030204" pitchFamily="18" charset="0"/>
                        </a:rPr>
                        <m:t> ≥</m:t>
                      </m:r>
                      <m:r>
                        <a:rPr lang="id-ID" i="1">
                          <a:latin typeface="Cambria Math" panose="02040503050406030204" pitchFamily="18" charset="0"/>
                        </a:rPr>
                        <m:t>𝐷𝑄</m:t>
                      </m:r>
                    </m:oMath>
                  </m:oMathPara>
                </a14:m>
                <a:endParaRPr lang="en-US" i="1">
                  <a:latin typeface="Cambria Math" panose="02040503050406030204" pitchFamily="18" charset="0"/>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rPr>
                        <m:t>𝐷𝑄</m:t>
                      </m:r>
                      <m:r>
                        <a:rPr lang="id-ID" i="1" smtClean="0">
                          <a:latin typeface="Cambria Math" panose="02040503050406030204" pitchFamily="18" charset="0"/>
                        </a:rPr>
                        <m:t>=</m:t>
                      </m:r>
                      <m:f>
                        <m:fPr>
                          <m:ctrlPr>
                            <a:rPr lang="id-ID" i="1">
                              <a:latin typeface="Cambria Math" panose="02040503050406030204" pitchFamily="18" charset="0"/>
                            </a:rPr>
                          </m:ctrlPr>
                        </m:fPr>
                        <m:num>
                          <m:r>
                            <a:rPr lang="id-ID" i="1">
                              <a:latin typeface="Cambria Math" panose="02040503050406030204" pitchFamily="18" charset="0"/>
                            </a:rPr>
                            <m:t>1</m:t>
                          </m:r>
                        </m:num>
                        <m:den>
                          <m:r>
                            <a:rPr lang="id-ID" i="1">
                              <a:latin typeface="Cambria Math" panose="02040503050406030204" pitchFamily="18" charset="0"/>
                            </a:rPr>
                            <m:t>𝑚</m:t>
                          </m:r>
                          <m:r>
                            <a:rPr lang="id-ID" i="1">
                              <a:latin typeface="Cambria Math" panose="02040503050406030204" pitchFamily="18" charset="0"/>
                            </a:rPr>
                            <m:t>−1</m:t>
                          </m:r>
                        </m:den>
                      </m:f>
                      <m:r>
                        <a:rPr lang="id-ID" i="1">
                          <a:latin typeface="Cambria Math" panose="02040503050406030204" pitchFamily="18" charset="0"/>
                        </a:rPr>
                        <m:t> </m:t>
                      </m:r>
                    </m:oMath>
                  </m:oMathPara>
                </a14:m>
                <a:endParaRPr lang="en-US" i="1">
                  <a:latin typeface="Cambria Math" panose="02040503050406030204" pitchFamily="18" charset="0"/>
                </a:endParaRPr>
              </a:p>
              <a:p>
                <a:pPr marL="180340" indent="-180340">
                  <a:spcAft>
                    <a:spcPts val="1000"/>
                  </a:spcAft>
                </a:pPr>
                <a:endParaRPr lang="id-ID" i="1">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B7F25DF5-88DB-B989-8113-A7274250109C}"/>
                  </a:ext>
                </a:extLst>
              </p:cNvPr>
              <p:cNvSpPr txBox="1">
                <a:spLocks noRot="1" noChangeAspect="1" noMove="1" noResize="1" noEditPoints="1" noAdjustHandles="1" noChangeArrowheads="1" noChangeShapeType="1" noTextEdit="1"/>
              </p:cNvSpPr>
              <p:nvPr/>
            </p:nvSpPr>
            <p:spPr>
              <a:xfrm>
                <a:off x="1279611" y="2049052"/>
                <a:ext cx="2197014" cy="1449884"/>
              </a:xfrm>
              <a:prstGeom prst="rect">
                <a:avLst/>
              </a:prstGeom>
              <a:blipFill>
                <a:blip r:embed="rId2"/>
                <a:stretch>
                  <a:fillRect/>
                </a:stretch>
              </a:blipFill>
            </p:spPr>
            <p:txBody>
              <a:bodyPr/>
              <a:lstStyle/>
              <a:p>
                <a:r>
                  <a:rPr lang="id-ID">
                    <a:noFill/>
                  </a:rPr>
                  <a:t> </a:t>
                </a:r>
              </a:p>
            </p:txBody>
          </p:sp>
        </mc:Fallback>
      </mc:AlternateContent>
      <p:graphicFrame>
        <p:nvGraphicFramePr>
          <p:cNvPr id="24" name="Table 23">
            <a:extLst>
              <a:ext uri="{FF2B5EF4-FFF2-40B4-BE49-F238E27FC236}">
                <a16:creationId xmlns:a16="http://schemas.microsoft.com/office/drawing/2014/main" id="{8329A3EA-845C-0821-2288-A7F9E0065A93}"/>
              </a:ext>
            </a:extLst>
          </p:cNvPr>
          <p:cNvGraphicFramePr>
            <a:graphicFrameLocks noGrp="1"/>
          </p:cNvGraphicFramePr>
          <p:nvPr>
            <p:extLst>
              <p:ext uri="{D42A27DB-BD31-4B8C-83A1-F6EECF244321}">
                <p14:modId xmlns:p14="http://schemas.microsoft.com/office/powerpoint/2010/main" val="1601367413"/>
              </p:ext>
            </p:extLst>
          </p:nvPr>
        </p:nvGraphicFramePr>
        <p:xfrm>
          <a:off x="7834926" y="2657743"/>
          <a:ext cx="2138016" cy="492078"/>
        </p:xfrm>
        <a:graphic>
          <a:graphicData uri="http://schemas.openxmlformats.org/drawingml/2006/table">
            <a:tbl>
              <a:tblPr firstRow="1" firstCol="1" bandRow="1">
                <a:tableStyleId>{5C22544A-7EE6-4342-B048-85BDC9FD1C3A}</a:tableStyleId>
              </a:tblPr>
              <a:tblGrid>
                <a:gridCol w="712672">
                  <a:extLst>
                    <a:ext uri="{9D8B030D-6E8A-4147-A177-3AD203B41FA5}">
                      <a16:colId xmlns:a16="http://schemas.microsoft.com/office/drawing/2014/main" val="2476148945"/>
                    </a:ext>
                  </a:extLst>
                </a:gridCol>
                <a:gridCol w="712672">
                  <a:extLst>
                    <a:ext uri="{9D8B030D-6E8A-4147-A177-3AD203B41FA5}">
                      <a16:colId xmlns:a16="http://schemas.microsoft.com/office/drawing/2014/main" val="2090367239"/>
                    </a:ext>
                  </a:extLst>
                </a:gridCol>
                <a:gridCol w="712672">
                  <a:extLst>
                    <a:ext uri="{9D8B030D-6E8A-4147-A177-3AD203B41FA5}">
                      <a16:colId xmlns:a16="http://schemas.microsoft.com/office/drawing/2014/main" val="3933163726"/>
                    </a:ext>
                  </a:extLst>
                </a:gridCol>
              </a:tblGrid>
              <a:tr h="246039">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1</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2</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1000" b="0" kern="100">
                          <a:solidFill>
                            <a:schemeClr val="tx1"/>
                          </a:solidFill>
                          <a:effectLst/>
                          <a:latin typeface="Rubik Medium" pitchFamily="2" charset="-79"/>
                          <a:ea typeface="SimSun" panose="02010600030101010101" pitchFamily="2" charset="-122"/>
                          <a:cs typeface="Rubik Medium" pitchFamily="2" charset="-79"/>
                        </a:rPr>
                        <a:t>V</a:t>
                      </a:r>
                      <a:r>
                        <a:rPr lang="en-US" sz="1000" b="0" kern="100" baseline="-25000">
                          <a:solidFill>
                            <a:schemeClr val="tx1"/>
                          </a:solidFill>
                          <a:effectLst/>
                          <a:latin typeface="Rubik Medium" pitchFamily="2" charset="-79"/>
                          <a:ea typeface="SimSun" panose="02010600030101010101" pitchFamily="2" charset="-122"/>
                          <a:cs typeface="Rubik Medium" pitchFamily="2" charset="-79"/>
                        </a:rPr>
                        <a:t>3</a:t>
                      </a:r>
                      <a:endParaRPr lang="id-ID" sz="10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03695806"/>
                  </a:ext>
                </a:extLst>
              </a:tr>
              <a:tr h="246039">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0,5+X</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40661400"/>
                  </a:ext>
                </a:extLst>
              </a:tr>
            </a:tbl>
          </a:graphicData>
        </a:graphic>
      </p:graphicFrame>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5BF6475-B883-6B29-E013-976F9E23812B}"/>
                  </a:ext>
                </a:extLst>
              </p:cNvPr>
              <p:cNvSpPr txBox="1"/>
              <p:nvPr/>
            </p:nvSpPr>
            <p:spPr>
              <a:xfrm>
                <a:off x="1364381" y="3366772"/>
                <a:ext cx="4350111" cy="646331"/>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r>
                  <a:rPr lang="id-ID" sz="1200"/>
                  <a:t>Jika nilai selisih yang didapat lebih besar atau sama dengan nilai </a:t>
                </a:r>
                <a14:m>
                  <m:oMath xmlns:m="http://schemas.openxmlformats.org/officeDocument/2006/math">
                    <m:r>
                      <a:rPr lang="id-ID" sz="1200">
                        <a:latin typeface="Cambria Math" panose="02040503050406030204" pitchFamily="18" charset="0"/>
                      </a:rPr>
                      <m:t>𝐷𝑄</m:t>
                    </m:r>
                  </m:oMath>
                </a14:m>
                <a:r>
                  <a:rPr lang="id-ID" sz="1200"/>
                  <a:t>, maka kondisi </a:t>
                </a:r>
                <a:r>
                  <a:rPr lang="id-ID" sz="1200" i="1"/>
                  <a:t>acceptable advantage</a:t>
                </a:r>
                <a:r>
                  <a:rPr lang="id-ID" sz="1200"/>
                  <a:t> terpenuhi. </a:t>
                </a:r>
              </a:p>
            </p:txBody>
          </p:sp>
        </mc:Choice>
        <mc:Fallback xmlns="">
          <p:sp>
            <p:nvSpPr>
              <p:cNvPr id="26" name="TextBox 25">
                <a:extLst>
                  <a:ext uri="{FF2B5EF4-FFF2-40B4-BE49-F238E27FC236}">
                    <a16:creationId xmlns:a16="http://schemas.microsoft.com/office/drawing/2014/main" id="{A5BF6475-B883-6B29-E013-976F9E23812B}"/>
                  </a:ext>
                </a:extLst>
              </p:cNvPr>
              <p:cNvSpPr txBox="1">
                <a:spLocks noRot="1" noChangeAspect="1" noMove="1" noResize="1" noEditPoints="1" noAdjustHandles="1" noChangeArrowheads="1" noChangeShapeType="1" noTextEdit="1"/>
              </p:cNvSpPr>
              <p:nvPr/>
            </p:nvSpPr>
            <p:spPr>
              <a:xfrm>
                <a:off x="1364381" y="3366772"/>
                <a:ext cx="4350111" cy="646331"/>
              </a:xfrm>
              <a:prstGeom prst="rect">
                <a:avLst/>
              </a:prstGeom>
              <a:blipFill>
                <a:blip r:embed="rId3"/>
                <a:stretch>
                  <a:fillRect l="-140" b="-6604"/>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BF9EDBC-5993-BED7-0FDA-386E47794981}"/>
                  </a:ext>
                </a:extLst>
              </p:cNvPr>
              <p:cNvSpPr txBox="1"/>
              <p:nvPr/>
            </p:nvSpPr>
            <p:spPr>
              <a:xfrm>
                <a:off x="6367914" y="3265526"/>
                <a:ext cx="5092249" cy="664156"/>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pPr marL="0" algn="just"/>
                <a:r>
                  <a:rPr lang="id-ID" sz="1200"/>
                  <a:t>Jika alternatif peringkat pertama atau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r>
                          <a:rPr lang="id-ID" sz="1200">
                            <a:latin typeface="Cambria Math" panose="02040503050406030204" pitchFamily="18" charset="0"/>
                          </a:rPr>
                          <m:t>(</m:t>
                        </m:r>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id-ID" sz="1200">
                                <a:latin typeface="Cambria Math" panose="02040503050406030204" pitchFamily="18" charset="0"/>
                              </a:rPr>
                              <m:t>1</m:t>
                            </m:r>
                          </m:sub>
                        </m:sSub>
                        <m:r>
                          <a:rPr lang="id-ID" sz="1200">
                            <a:latin typeface="Cambria Math" panose="02040503050406030204" pitchFamily="18" charset="0"/>
                          </a:rPr>
                          <m:t>)</m:t>
                        </m:r>
                      </m:sub>
                    </m:sSub>
                  </m:oMath>
                </a14:m>
                <a:r>
                  <a:rPr lang="id-ID" sz="1200"/>
                  <a:t> tetap menjadi peringkat terbaik dalam 3 macam pemeringkatan dengan nilai V yang berbeda, maka kondisi </a:t>
                </a:r>
                <a:r>
                  <a:rPr lang="id-ID" sz="1200" i="1"/>
                  <a:t>acceptable stability in decision making </a:t>
                </a:r>
                <a:r>
                  <a:rPr lang="id-ID" sz="1200"/>
                  <a:t>terpenuhi.</a:t>
                </a:r>
              </a:p>
            </p:txBody>
          </p:sp>
        </mc:Choice>
        <mc:Fallback xmlns="">
          <p:sp>
            <p:nvSpPr>
              <p:cNvPr id="27" name="TextBox 26">
                <a:extLst>
                  <a:ext uri="{FF2B5EF4-FFF2-40B4-BE49-F238E27FC236}">
                    <a16:creationId xmlns:a16="http://schemas.microsoft.com/office/drawing/2014/main" id="{FBF9EDBC-5993-BED7-0FDA-386E47794981}"/>
                  </a:ext>
                </a:extLst>
              </p:cNvPr>
              <p:cNvSpPr txBox="1">
                <a:spLocks noRot="1" noChangeAspect="1" noMove="1" noResize="1" noEditPoints="1" noAdjustHandles="1" noChangeArrowheads="1" noChangeShapeType="1" noTextEdit="1"/>
              </p:cNvSpPr>
              <p:nvPr/>
            </p:nvSpPr>
            <p:spPr>
              <a:xfrm>
                <a:off x="6367914" y="3265526"/>
                <a:ext cx="5092249" cy="664156"/>
              </a:xfrm>
              <a:prstGeom prst="rect">
                <a:avLst/>
              </a:prstGeom>
              <a:blipFill>
                <a:blip r:embed="rId4"/>
                <a:stretch>
                  <a:fillRect l="-120" t="-917" b="-642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D21A0-979E-12D9-61B8-9FFFB84AC4DD}"/>
                  </a:ext>
                </a:extLst>
              </p:cNvPr>
              <p:cNvSpPr txBox="1"/>
              <p:nvPr/>
            </p:nvSpPr>
            <p:spPr>
              <a:xfrm>
                <a:off x="3302382" y="2172666"/>
                <a:ext cx="2765878" cy="737510"/>
              </a:xfrm>
              <a:prstGeom prst="rect">
                <a:avLst/>
              </a:prstGeom>
              <a:noFill/>
            </p:spPr>
            <p:txBody>
              <a:bodyPr wrap="square" rtlCol="0">
                <a:spAutoFit/>
              </a:bodyPr>
              <a:lstStyle/>
              <a:p>
                <a:pPr marL="266700"/>
                <a:r>
                  <a:rPr lang="en-US" sz="1000">
                    <a:latin typeface="Rubik" pitchFamily="2" charset="-79"/>
                    <a:cs typeface="Rubik" pitchFamily="2" charset="-79"/>
                  </a:rPr>
                  <a:t>Keterangan:</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id-ID" sz="1000" kern="100">
                                <a:latin typeface="Cambria Math" panose="02040503050406030204" pitchFamily="18" charset="0"/>
                                <a:ea typeface="SimSun" panose="02010600030101010101" pitchFamily="2" charset="-122"/>
                                <a:cs typeface="Rubik Medium" pitchFamily="2" charset="-79"/>
                              </a:rPr>
                              <m:t>2</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 Peringkat alternatif kedua</a:t>
                </a:r>
              </a:p>
              <a:p>
                <a:pPr marL="266700">
                  <a:tabLst>
                    <a:tab pos="538163" algn="l"/>
                  </a:tabLst>
                </a:pPr>
                <a14:m>
                  <m:oMath xmlns:m="http://schemas.openxmlformats.org/officeDocument/2006/math">
                    <m:sSub>
                      <m:sSubPr>
                        <m:ctrlPr>
                          <a:rPr lang="id-ID" sz="1000" i="1" kern="100" smtClean="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𝑄</m:t>
                        </m:r>
                      </m:e>
                      <m:sub>
                        <m:r>
                          <a:rPr lang="id-ID" sz="1000" kern="100">
                            <a:latin typeface="Cambria Math" panose="02040503050406030204" pitchFamily="18" charset="0"/>
                            <a:ea typeface="SimSun" panose="02010600030101010101" pitchFamily="2" charset="-122"/>
                            <a:cs typeface="Rubik Medium" pitchFamily="2" charset="-79"/>
                          </a:rPr>
                          <m:t>(</m:t>
                        </m:r>
                        <m:sSub>
                          <m:sSubPr>
                            <m:ctrlPr>
                              <a:rPr lang="id-ID" sz="1000" i="1" kern="100">
                                <a:latin typeface="Cambria Math" panose="02040503050406030204" pitchFamily="18" charset="0"/>
                                <a:ea typeface="SimSun" panose="02010600030101010101" pitchFamily="2" charset="-122"/>
                                <a:cs typeface="Rubik Medium" pitchFamily="2" charset="-79"/>
                              </a:rPr>
                            </m:ctrlPr>
                          </m:sSubPr>
                          <m:e>
                            <m:r>
                              <a:rPr lang="id-ID" sz="1000" kern="100">
                                <a:latin typeface="Cambria Math" panose="02040503050406030204" pitchFamily="18" charset="0"/>
                                <a:ea typeface="SimSun" panose="02010600030101010101" pitchFamily="2" charset="-122"/>
                                <a:cs typeface="Rubik Medium" pitchFamily="2" charset="-79"/>
                              </a:rPr>
                              <m:t>𝑎</m:t>
                            </m:r>
                          </m:e>
                          <m:sub>
                            <m:r>
                              <a:rPr lang="en-US" sz="1000" b="0" i="0" kern="100" smtClean="0">
                                <a:latin typeface="Cambria Math" panose="02040503050406030204" pitchFamily="18" charset="0"/>
                                <a:ea typeface="SimSun" panose="02010600030101010101" pitchFamily="2" charset="-122"/>
                                <a:cs typeface="Rubik Medium" pitchFamily="2" charset="-79"/>
                              </a:rPr>
                              <m:t>1</m:t>
                            </m:r>
                          </m:sub>
                        </m:sSub>
                        <m:r>
                          <a:rPr lang="id-ID" sz="1000" kern="100">
                            <a:latin typeface="Cambria Math" panose="02040503050406030204" pitchFamily="18" charset="0"/>
                            <a:ea typeface="SimSun" panose="02010600030101010101" pitchFamily="2" charset="-122"/>
                            <a:cs typeface="Rubik Medium" pitchFamily="2" charset="-79"/>
                          </a:rPr>
                          <m:t>)</m:t>
                        </m:r>
                      </m:sub>
                    </m:sSub>
                  </m:oMath>
                </a14:m>
                <a:r>
                  <a:rPr lang="en-US" sz="1000">
                    <a:latin typeface="Rubik" pitchFamily="2" charset="-79"/>
                    <a:cs typeface="Rubik" pitchFamily="2" charset="-79"/>
                  </a:rPr>
                  <a:t>: Peringkat alternatif pertama</a:t>
                </a:r>
              </a:p>
              <a:p>
                <a:pPr marL="266700">
                  <a:tabLst>
                    <a:tab pos="538163" algn="l"/>
                  </a:tabLst>
                </a:pPr>
                <a14:m>
                  <m:oMath xmlns:m="http://schemas.openxmlformats.org/officeDocument/2006/math">
                    <m:r>
                      <a:rPr lang="id-ID" sz="1000">
                        <a:latin typeface="Cambria Math" panose="02040503050406030204" pitchFamily="18" charset="0"/>
                        <a:cs typeface="Rubik" pitchFamily="2" charset="-79"/>
                      </a:rPr>
                      <m:t>𝑚</m:t>
                    </m:r>
                  </m:oMath>
                </a14:m>
                <a:r>
                  <a:rPr lang="en-US" sz="1000">
                    <a:latin typeface="Rubik" pitchFamily="2" charset="-79"/>
                    <a:cs typeface="Rubik" pitchFamily="2" charset="-79"/>
                  </a:rPr>
                  <a:t>	: Jumlah alternatif</a:t>
                </a:r>
              </a:p>
            </p:txBody>
          </p:sp>
        </mc:Choice>
        <mc:Fallback xmlns="">
          <p:sp>
            <p:nvSpPr>
              <p:cNvPr id="29" name="TextBox 28">
                <a:extLst>
                  <a:ext uri="{FF2B5EF4-FFF2-40B4-BE49-F238E27FC236}">
                    <a16:creationId xmlns:a16="http://schemas.microsoft.com/office/drawing/2014/main" id="{707D21A0-979E-12D9-61B8-9FFFB84AC4DD}"/>
                  </a:ext>
                </a:extLst>
              </p:cNvPr>
              <p:cNvSpPr txBox="1">
                <a:spLocks noRot="1" noChangeAspect="1" noMove="1" noResize="1" noEditPoints="1" noAdjustHandles="1" noChangeArrowheads="1" noChangeShapeType="1" noTextEdit="1"/>
              </p:cNvSpPr>
              <p:nvPr/>
            </p:nvSpPr>
            <p:spPr>
              <a:xfrm>
                <a:off x="3302382" y="2172666"/>
                <a:ext cx="2765878" cy="737510"/>
              </a:xfrm>
              <a:prstGeom prst="rect">
                <a:avLst/>
              </a:prstGeom>
              <a:blipFill>
                <a:blip r:embed="rId5"/>
                <a:stretch>
                  <a:fillRect b="-4132"/>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C4CDD-86D6-9FF3-80DB-920B3501C0AE}"/>
                  </a:ext>
                </a:extLst>
              </p:cNvPr>
              <p:cNvSpPr txBox="1"/>
              <p:nvPr/>
            </p:nvSpPr>
            <p:spPr>
              <a:xfrm>
                <a:off x="3262713" y="4892534"/>
                <a:ext cx="5753100" cy="605294"/>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pitchFamily="2" charset="-79"/>
                    <a:cs typeface="Rubik" pitchFamily="2" charset="-79"/>
                  </a:rPr>
                  <a:t>Jika hanya kondisi 2 tidak terpenuhi: Memilih alternatif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r>
                          <a:rPr lang="id-ID" sz="1200" b="0" i="1">
                            <a:latin typeface="Cambria Math" panose="02040503050406030204" pitchFamily="18" charset="0"/>
                          </a:rPr>
                          <m:t>(</m:t>
                        </m:r>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2</m:t>
                            </m:r>
                          </m:sub>
                        </m:sSub>
                        <m:r>
                          <a:rPr lang="id-ID" sz="1200" b="0" i="1">
                            <a:latin typeface="Cambria Math" panose="02040503050406030204" pitchFamily="18" charset="0"/>
                          </a:rPr>
                          <m:t>)</m:t>
                        </m:r>
                      </m:sub>
                    </m:sSub>
                  </m:oMath>
                </a14:m>
                <a:r>
                  <a:rPr lang="en-US" sz="1200">
                    <a:latin typeface="Rubik" pitchFamily="2" charset="-79"/>
                    <a:cs typeface="Rubik" pitchFamily="2" charset="-79"/>
                  </a:rPr>
                  <a:t> dan</a:t>
                </a:r>
                <a:r>
                  <a:rPr lang="id-ID" sz="1200">
                    <a:latin typeface="Rubik" pitchFamily="2" charset="-79"/>
                    <a:cs typeface="Rubik" pitchFamily="2" charset="-79"/>
                  </a:rPr>
                  <a:t> </a:t>
                </a:r>
                <a14:m>
                  <m:oMath xmlns:m="http://schemas.openxmlformats.org/officeDocument/2006/math">
                    <m:sSub>
                      <m:sSubPr>
                        <m:ctrlPr>
                          <a:rPr lang="id-ID" sz="1200" i="1">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r>
                      <a:rPr lang="en-US" sz="1200" b="0" i="1" smtClean="0">
                        <a:latin typeface="Cambria Math" panose="02040503050406030204" pitchFamily="18" charset="0"/>
                      </a:rPr>
                      <m:t>.</m:t>
                    </m:r>
                  </m:oMath>
                </a14:m>
                <a:endParaRPr lang="en-US" sz="1200" i="1">
                  <a:latin typeface="Rubik" pitchFamily="2" charset="-79"/>
                  <a:cs typeface="Rubik" pitchFamily="2" charset="-79"/>
                </a:endParaRPr>
              </a:p>
              <a:p>
                <a:pPr marL="438150" indent="-171450">
                  <a:spcAft>
                    <a:spcPts val="800"/>
                  </a:spcAft>
                  <a:buFont typeface="Arial" panose="020B0604020202020204" pitchFamily="34" charset="0"/>
                  <a:buChar char="•"/>
                </a:pPr>
                <a:r>
                  <a:rPr lang="en-US" sz="1200">
                    <a:latin typeface="Rubik" pitchFamily="2" charset="-79"/>
                    <a:cs typeface="Rubik" pitchFamily="2" charset="-79"/>
                  </a:rPr>
                  <a:t>Jika kondisi 1 tidak terpenuhi: memilih </a:t>
                </a:r>
                <a14:m>
                  <m:oMath xmlns:m="http://schemas.openxmlformats.org/officeDocument/2006/math">
                    <m:sSub>
                      <m:sSubPr>
                        <m:ctrlPr>
                          <a:rPr lang="id-ID" sz="1200" i="1" smtClean="0">
                            <a:latin typeface="Cambria Math" panose="02040503050406030204" pitchFamily="18" charset="0"/>
                          </a:rPr>
                        </m:ctrlPr>
                      </m:sSubPr>
                      <m:e>
                        <m:r>
                          <a:rPr lang="id-ID" sz="1200" b="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b="0" i="1">
                                    <a:latin typeface="Cambria Math" panose="02040503050406030204" pitchFamily="18" charset="0"/>
                                  </a:rPr>
                                  <m:t>𝑎</m:t>
                                </m:r>
                              </m:e>
                              <m:sub>
                                <m:r>
                                  <a:rPr lang="id-ID" sz="1200" b="0" i="1">
                                    <a:latin typeface="Cambria Math" panose="02040503050406030204" pitchFamily="18" charset="0"/>
                                  </a:rPr>
                                  <m:t>1</m:t>
                                </m:r>
                              </m:sub>
                            </m:sSub>
                          </m:e>
                        </m:d>
                      </m:sub>
                    </m:sSub>
                  </m:oMath>
                </a14:m>
                <a:r>
                  <a:rPr lang="en-US" sz="1200">
                    <a:latin typeface="Rubik Medium" pitchFamily="2" charset="-79"/>
                    <a:cs typeface="Rubik Medium" pitchFamily="2" charset="-79"/>
                  </a:rPr>
                  <a:t>,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2</m:t>
                                </m:r>
                              </m:sub>
                            </m:sSub>
                          </m:e>
                        </m:d>
                      </m:sub>
                    </m:sSub>
                  </m:oMath>
                </a14:m>
                <a:r>
                  <a:rPr lang="en-US" sz="1200">
                    <a:latin typeface="Rubik Medium" pitchFamily="2" charset="-79"/>
                    <a:cs typeface="Rubik Medium" pitchFamily="2" charset="-79"/>
                  </a:rPr>
                  <a:t>, …, </a:t>
                </a:r>
                <a14:m>
                  <m:oMath xmlns:m="http://schemas.openxmlformats.org/officeDocument/2006/math">
                    <m:sSub>
                      <m:sSubPr>
                        <m:ctrlPr>
                          <a:rPr lang="id-ID" sz="1200" i="1">
                            <a:latin typeface="Cambria Math" panose="02040503050406030204" pitchFamily="18" charset="0"/>
                          </a:rPr>
                        </m:ctrlPr>
                      </m:sSubPr>
                      <m:e>
                        <m:r>
                          <a:rPr lang="id-ID" sz="1200" i="1">
                            <a:latin typeface="Cambria Math" panose="02040503050406030204" pitchFamily="18" charset="0"/>
                          </a:rPr>
                          <m:t>𝑄</m:t>
                        </m:r>
                      </m:e>
                      <m:sub>
                        <m:d>
                          <m:dPr>
                            <m:ctrlPr>
                              <a:rPr lang="id-ID" sz="1200" i="1">
                                <a:latin typeface="Cambria Math" panose="02040503050406030204" pitchFamily="18" charset="0"/>
                              </a:rPr>
                            </m:ctrlPr>
                          </m:dPr>
                          <m:e>
                            <m:sSub>
                              <m:sSubPr>
                                <m:ctrlPr>
                                  <a:rPr lang="id-ID" sz="1200" i="1">
                                    <a:latin typeface="Cambria Math" panose="02040503050406030204" pitchFamily="18" charset="0"/>
                                  </a:rPr>
                                </m:ctrlPr>
                              </m:sSubPr>
                              <m:e>
                                <m:r>
                                  <a:rPr lang="id-ID" sz="1200" i="1">
                                    <a:latin typeface="Cambria Math" panose="02040503050406030204" pitchFamily="18" charset="0"/>
                                  </a:rPr>
                                  <m:t>𝑎</m:t>
                                </m:r>
                              </m:e>
                              <m:sub>
                                <m:r>
                                  <a:rPr lang="en-US" sz="1200" b="0" i="1" smtClean="0">
                                    <a:latin typeface="Cambria Math" panose="02040503050406030204" pitchFamily="18" charset="0"/>
                                  </a:rPr>
                                  <m:t>𝑚</m:t>
                                </m:r>
                              </m:sub>
                            </m:sSub>
                          </m:e>
                        </m:d>
                      </m:sub>
                    </m:sSub>
                  </m:oMath>
                </a14:m>
                <a:endParaRPr lang="id-ID" sz="1200">
                  <a:latin typeface="Rubik Medium" pitchFamily="2" charset="-79"/>
                  <a:cs typeface="Rubik Medium" pitchFamily="2" charset="-79"/>
                </a:endParaRPr>
              </a:p>
            </p:txBody>
          </p:sp>
        </mc:Choice>
        <mc:Fallback xmlns="">
          <p:sp>
            <p:nvSpPr>
              <p:cNvPr id="11" name="TextBox 10">
                <a:extLst>
                  <a:ext uri="{FF2B5EF4-FFF2-40B4-BE49-F238E27FC236}">
                    <a16:creationId xmlns:a16="http://schemas.microsoft.com/office/drawing/2014/main" id="{95CC4CDD-86D6-9FF3-80DB-920B3501C0AE}"/>
                  </a:ext>
                </a:extLst>
              </p:cNvPr>
              <p:cNvSpPr txBox="1">
                <a:spLocks noRot="1" noChangeAspect="1" noMove="1" noResize="1" noEditPoints="1" noAdjustHandles="1" noChangeArrowheads="1" noChangeShapeType="1" noTextEdit="1"/>
              </p:cNvSpPr>
              <p:nvPr/>
            </p:nvSpPr>
            <p:spPr>
              <a:xfrm>
                <a:off x="3262713" y="4892534"/>
                <a:ext cx="5753100" cy="605294"/>
              </a:xfrm>
              <a:prstGeom prst="rect">
                <a:avLst/>
              </a:prstGeom>
              <a:blipFill>
                <a:blip r:embed="rId6"/>
                <a:stretch>
                  <a:fillRect t="-1010" b="-3030"/>
                </a:stretch>
              </a:blipFill>
            </p:spPr>
            <p:txBody>
              <a:bodyPr/>
              <a:lstStyle/>
              <a:p>
                <a:r>
                  <a:rPr lang="id-ID">
                    <a:noFill/>
                  </a:rPr>
                  <a:t> </a:t>
                </a:r>
              </a:p>
            </p:txBody>
          </p:sp>
        </mc:Fallback>
      </mc:AlternateContent>
      <p:sp>
        <p:nvSpPr>
          <p:cNvPr id="13" name="TextBox 12">
            <a:extLst>
              <a:ext uri="{FF2B5EF4-FFF2-40B4-BE49-F238E27FC236}">
                <a16:creationId xmlns:a16="http://schemas.microsoft.com/office/drawing/2014/main" id="{E99C10E3-740C-955B-4207-58A901067A4E}"/>
              </a:ext>
            </a:extLst>
          </p:cNvPr>
          <p:cNvSpPr txBox="1"/>
          <p:nvPr/>
        </p:nvSpPr>
        <p:spPr>
          <a:xfrm>
            <a:off x="3242148" y="4619484"/>
            <a:ext cx="4564423"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Solusi Kompromi:</a:t>
            </a:r>
            <a:endParaRPr lang="id-ID" sz="1200" i="1">
              <a:latin typeface="Rubik Medium" pitchFamily="2" charset="-79"/>
              <a:cs typeface="Rubik Medium"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C29199-55CB-DA90-BBF7-76706EE45B0D}"/>
                  </a:ext>
                </a:extLst>
              </p:cNvPr>
              <p:cNvSpPr txBox="1"/>
              <p:nvPr/>
            </p:nvSpPr>
            <p:spPr>
              <a:xfrm>
                <a:off x="2847975" y="5673510"/>
                <a:ext cx="6096000" cy="4042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800" i="1" smtClean="0">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en-US" sz="1800" b="0" i="1" smtClean="0">
                                  <a:latin typeface="Cambria Math" panose="02040503050406030204" pitchFamily="18" charset="0"/>
                                </a:rPr>
                                <m:t>𝑚</m:t>
                              </m:r>
                            </m:sub>
                          </m:sSub>
                          <m:r>
                            <a:rPr lang="id-ID" sz="1800" i="1">
                              <a:latin typeface="Cambria Math" panose="02040503050406030204" pitchFamily="18" charset="0"/>
                            </a:rPr>
                            <m:t>)</m:t>
                          </m:r>
                        </m:sub>
                      </m:sSub>
                      <m:r>
                        <a:rPr lang="id-ID" sz="1800" i="1">
                          <a:latin typeface="Cambria Math" panose="02040503050406030204" pitchFamily="18" charset="0"/>
                        </a:rPr>
                        <m:t>−</m:t>
                      </m:r>
                      <m:sSub>
                        <m:sSubPr>
                          <m:ctrlPr>
                            <a:rPr lang="id-ID" sz="1800" i="1">
                              <a:latin typeface="Cambria Math" panose="02040503050406030204" pitchFamily="18" charset="0"/>
                            </a:rPr>
                          </m:ctrlPr>
                        </m:sSubPr>
                        <m:e>
                          <m:r>
                            <a:rPr lang="id-ID" sz="1800" i="1">
                              <a:latin typeface="Cambria Math" panose="02040503050406030204" pitchFamily="18" charset="0"/>
                            </a:rPr>
                            <m:t>𝑄</m:t>
                          </m:r>
                        </m:e>
                        <m:sub>
                          <m:d>
                            <m:dPr>
                              <m:ctrlPr>
                                <a:rPr lang="id-ID" sz="1800" i="1">
                                  <a:latin typeface="Cambria Math" panose="02040503050406030204" pitchFamily="18" charset="0"/>
                                </a:rPr>
                              </m:ctrlPr>
                            </m:dPr>
                            <m:e>
                              <m:sSub>
                                <m:sSubPr>
                                  <m:ctrlPr>
                                    <a:rPr lang="id-ID" sz="1800" i="1">
                                      <a:latin typeface="Cambria Math" panose="02040503050406030204" pitchFamily="18" charset="0"/>
                                    </a:rPr>
                                  </m:ctrlPr>
                                </m:sSubPr>
                                <m:e>
                                  <m:r>
                                    <a:rPr lang="id-ID" sz="1800" i="1">
                                      <a:latin typeface="Cambria Math" panose="02040503050406030204" pitchFamily="18" charset="0"/>
                                    </a:rPr>
                                    <m:t>𝑎</m:t>
                                  </m:r>
                                </m:e>
                                <m:sub>
                                  <m:r>
                                    <a:rPr lang="id-ID" sz="1800" i="1">
                                      <a:latin typeface="Cambria Math" panose="02040503050406030204" pitchFamily="18" charset="0"/>
                                    </a:rPr>
                                    <m:t>1</m:t>
                                  </m:r>
                                </m:sub>
                              </m:sSub>
                            </m:e>
                          </m:d>
                        </m:sub>
                      </m:sSub>
                      <m:r>
                        <a:rPr lang="id-ID" sz="1800" i="1">
                          <a:latin typeface="Cambria Math" panose="02040503050406030204" pitchFamily="18" charset="0"/>
                        </a:rPr>
                        <m:t> </m:t>
                      </m:r>
                      <m:r>
                        <a:rPr lang="id-ID" sz="1800" i="1" smtClean="0">
                          <a:latin typeface="Cambria Math" panose="02040503050406030204" pitchFamily="18" charset="0"/>
                          <a:ea typeface="Cambria Math" panose="02040503050406030204" pitchFamily="18" charset="0"/>
                        </a:rPr>
                        <m:t>&lt;</m:t>
                      </m:r>
                      <m:r>
                        <a:rPr lang="id-ID" sz="1800" i="1">
                          <a:latin typeface="Cambria Math" panose="02040503050406030204" pitchFamily="18" charset="0"/>
                        </a:rPr>
                        <m:t>𝐷𝑄</m:t>
                      </m:r>
                    </m:oMath>
                  </m:oMathPara>
                </a14:m>
                <a:endParaRPr lang="id-ID"/>
              </a:p>
            </p:txBody>
          </p:sp>
        </mc:Choice>
        <mc:Fallback xmlns="">
          <p:sp>
            <p:nvSpPr>
              <p:cNvPr id="17" name="TextBox 16">
                <a:extLst>
                  <a:ext uri="{FF2B5EF4-FFF2-40B4-BE49-F238E27FC236}">
                    <a16:creationId xmlns:a16="http://schemas.microsoft.com/office/drawing/2014/main" id="{0EC29199-55CB-DA90-BBF7-76706EE45B0D}"/>
                  </a:ext>
                </a:extLst>
              </p:cNvPr>
              <p:cNvSpPr txBox="1">
                <a:spLocks noRot="1" noChangeAspect="1" noMove="1" noResize="1" noEditPoints="1" noAdjustHandles="1" noChangeArrowheads="1" noChangeShapeType="1" noTextEdit="1"/>
              </p:cNvSpPr>
              <p:nvPr/>
            </p:nvSpPr>
            <p:spPr>
              <a:xfrm>
                <a:off x="2847975" y="5673510"/>
                <a:ext cx="6096000" cy="404213"/>
              </a:xfrm>
              <a:prstGeom prst="rect">
                <a:avLst/>
              </a:prstGeom>
              <a:blipFill>
                <a:blip r:embed="rId7"/>
                <a:stretch>
                  <a:fillRect b="-7576"/>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E9C7BA-0823-678C-6923-5F30C0DAAE08}"/>
                  </a:ext>
                </a:extLst>
              </p:cNvPr>
              <p:cNvSpPr txBox="1"/>
              <p:nvPr/>
            </p:nvSpPr>
            <p:spPr>
              <a:xfrm>
                <a:off x="5772972" y="1862045"/>
                <a:ext cx="6096000" cy="6403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𝑄</m:t>
                          </m:r>
                        </m:e>
                        <m:sub>
                          <m:r>
                            <a:rPr lang="id-ID" sz="1600" i="1">
                              <a:latin typeface="Cambria Math" panose="02040503050406030204" pitchFamily="18" charset="0"/>
                            </a:rPr>
                            <m:t>𝑖</m:t>
                          </m:r>
                        </m:sub>
                      </m:sSub>
                      <m:r>
                        <a:rPr lang="id-ID" sz="1600" i="1">
                          <a:latin typeface="Cambria Math" panose="02040503050406030204" pitchFamily="18" charset="0"/>
                        </a:rPr>
                        <m:t>=</m:t>
                      </m:r>
                      <m:r>
                        <m:rPr>
                          <m:sty m:val="p"/>
                        </m:rPr>
                        <a:rPr lang="id-ID" sz="1600" i="1">
                          <a:latin typeface="Cambria Math" panose="02040503050406030204" pitchFamily="18" charset="0"/>
                        </a:rPr>
                        <m:t>V</m:t>
                      </m:r>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𝑆</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𝑆</m:t>
                                      </m:r>
                                    </m:e>
                                    <m:sup>
                                      <m:r>
                                        <a:rPr lang="id-ID" sz="1600" i="1">
                                          <a:latin typeface="Cambria Math" panose="02040503050406030204" pitchFamily="18" charset="0"/>
                                        </a:rPr>
                                        <m:t>−</m:t>
                                      </m:r>
                                    </m:sup>
                                  </m:sSup>
                                </m:e>
                              </m:d>
                            </m:den>
                          </m:f>
                        </m:e>
                      </m:d>
                      <m:r>
                        <a:rPr lang="id-ID" sz="1600" i="1">
                          <a:latin typeface="Cambria Math" panose="02040503050406030204" pitchFamily="18" charset="0"/>
                        </a:rPr>
                        <m:t>+</m:t>
                      </m:r>
                      <m:d>
                        <m:dPr>
                          <m:ctrlPr>
                            <a:rPr lang="id-ID" sz="1600" i="1">
                              <a:latin typeface="Cambria Math" panose="02040503050406030204" pitchFamily="18" charset="0"/>
                            </a:rPr>
                          </m:ctrlPr>
                        </m:dPr>
                        <m:e>
                          <m:r>
                            <a:rPr lang="id-ID" sz="1600" i="1">
                              <a:latin typeface="Cambria Math" panose="02040503050406030204" pitchFamily="18" charset="0"/>
                            </a:rPr>
                            <m:t>1−</m:t>
                          </m:r>
                          <m:r>
                            <m:rPr>
                              <m:sty m:val="p"/>
                            </m:rPr>
                            <a:rPr lang="id-ID" sz="1600" i="1">
                              <a:latin typeface="Cambria Math" panose="02040503050406030204" pitchFamily="18" charset="0"/>
                            </a:rPr>
                            <m:t>V</m:t>
                          </m:r>
                        </m:e>
                      </m:d>
                      <m:d>
                        <m:dPr>
                          <m:begChr m:val="["/>
                          <m:endChr m:val="]"/>
                          <m:ctrlPr>
                            <a:rPr lang="id-ID" sz="1600" i="1">
                              <a:latin typeface="Cambria Math" panose="02040503050406030204" pitchFamily="18" charset="0"/>
                            </a:rPr>
                          </m:ctrlPr>
                        </m:dPr>
                        <m:e>
                          <m:f>
                            <m:fPr>
                              <m:ctrlPr>
                                <a:rPr lang="id-ID" sz="1600" i="1">
                                  <a:latin typeface="Cambria Math" panose="02040503050406030204" pitchFamily="18" charset="0"/>
                                </a:rPr>
                              </m:ctrlPr>
                            </m:fPr>
                            <m:num>
                              <m:d>
                                <m:dPr>
                                  <m:ctrlPr>
                                    <a:rPr lang="id-ID" sz="1600" i="1">
                                      <a:latin typeface="Cambria Math" panose="02040503050406030204" pitchFamily="18" charset="0"/>
                                    </a:rPr>
                                  </m:ctrlPr>
                                </m:dPr>
                                <m:e>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num>
                            <m:den>
                              <m:d>
                                <m:dPr>
                                  <m:ctrlPr>
                                    <a:rPr lang="id-ID" sz="1600" i="1">
                                      <a:latin typeface="Cambria Math" panose="02040503050406030204" pitchFamily="18" charset="0"/>
                                    </a:rPr>
                                  </m:ctrlPr>
                                </m:dPr>
                                <m:e>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r>
                                    <a:rPr lang="id-ID" sz="1600" i="1">
                                      <a:latin typeface="Cambria Math" panose="02040503050406030204" pitchFamily="18" charset="0"/>
                                    </a:rPr>
                                    <m:t>− </m:t>
                                  </m:r>
                                  <m:sSup>
                                    <m:sSupPr>
                                      <m:ctrlPr>
                                        <a:rPr lang="id-ID" sz="1600" i="1">
                                          <a:latin typeface="Cambria Math" panose="02040503050406030204" pitchFamily="18" charset="0"/>
                                        </a:rPr>
                                      </m:ctrlPr>
                                    </m:sSupPr>
                                    <m:e>
                                      <m:r>
                                        <a:rPr lang="id-ID" sz="1600" i="1">
                                          <a:latin typeface="Cambria Math" panose="02040503050406030204" pitchFamily="18" charset="0"/>
                                        </a:rPr>
                                        <m:t>𝑅</m:t>
                                      </m:r>
                                    </m:e>
                                    <m:sup>
                                      <m:r>
                                        <a:rPr lang="id-ID" sz="1600" i="1">
                                          <a:latin typeface="Cambria Math" panose="02040503050406030204" pitchFamily="18" charset="0"/>
                                        </a:rPr>
                                        <m:t>−</m:t>
                                      </m:r>
                                    </m:sup>
                                  </m:sSup>
                                </m:e>
                              </m:d>
                            </m:den>
                          </m:f>
                        </m:e>
                      </m:d>
                      <m:r>
                        <a:rPr lang="id-ID" sz="1600" i="1">
                          <a:latin typeface="Cambria Math" panose="02040503050406030204" pitchFamily="18" charset="0"/>
                        </a:rPr>
                        <m:t> </m:t>
                      </m:r>
                    </m:oMath>
                  </m:oMathPara>
                </a14:m>
                <a:endParaRPr lang="id-ID" sz="1600" i="1">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B4E9C7BA-0823-678C-6923-5F30C0DAAE08}"/>
                  </a:ext>
                </a:extLst>
              </p:cNvPr>
              <p:cNvSpPr txBox="1">
                <a:spLocks noRot="1" noChangeAspect="1" noMove="1" noResize="1" noEditPoints="1" noAdjustHandles="1" noChangeArrowheads="1" noChangeShapeType="1" noTextEdit="1"/>
              </p:cNvSpPr>
              <p:nvPr/>
            </p:nvSpPr>
            <p:spPr>
              <a:xfrm>
                <a:off x="5772972" y="1862045"/>
                <a:ext cx="6096000" cy="640303"/>
              </a:xfrm>
              <a:prstGeom prst="rect">
                <a:avLst/>
              </a:prstGeom>
              <a:blipFill>
                <a:blip r:embed="rId8"/>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6AD018EC-C409-DFE7-1E4E-F23CEED8E194}"/>
              </a:ext>
            </a:extLst>
          </p:cNvPr>
          <p:cNvSpPr>
            <a:spLocks noGrp="1"/>
          </p:cNvSpPr>
          <p:nvPr>
            <p:ph type="sldNum" sz="quarter" idx="4"/>
          </p:nvPr>
        </p:nvSpPr>
        <p:spPr/>
        <p:txBody>
          <a:bodyPr/>
          <a:lstStyle/>
          <a:p>
            <a:fld id="{48F63A3B-78C7-47BE-AE5E-E10140E04643}" type="slidenum">
              <a:rPr lang="en-US" smtClean="0">
                <a:solidFill>
                  <a:srgbClr val="7030A0"/>
                </a:solidFill>
              </a:rPr>
              <a:pPr/>
              <a:t>13</a:t>
            </a:fld>
            <a:r>
              <a:rPr lang="en-US">
                <a:solidFill>
                  <a:schemeClr val="bg2">
                    <a:lumMod val="90000"/>
                  </a:schemeClr>
                </a:solidFill>
              </a:rPr>
              <a:t>/36</a:t>
            </a:r>
          </a:p>
        </p:txBody>
      </p:sp>
    </p:spTree>
    <p:extLst>
      <p:ext uri="{BB962C8B-B14F-4D97-AF65-F5344CB8AC3E}">
        <p14:creationId xmlns:p14="http://schemas.microsoft.com/office/powerpoint/2010/main" val="87841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Teknologi</a:t>
            </a:r>
            <a:endParaRPr lang="id-ID" sz="2400">
              <a:latin typeface="Rubik Medium" pitchFamily="2" charset="-79"/>
              <a:cs typeface="Rubik Medium" pitchFamily="2" charset="-79"/>
            </a:endParaRPr>
          </a:p>
        </p:txBody>
      </p:sp>
      <p:grpSp>
        <p:nvGrpSpPr>
          <p:cNvPr id="25" name="Group 24">
            <a:extLst>
              <a:ext uri="{FF2B5EF4-FFF2-40B4-BE49-F238E27FC236}">
                <a16:creationId xmlns:a16="http://schemas.microsoft.com/office/drawing/2014/main" id="{D021681F-19B2-D42E-01C3-9E3CF9142F69}"/>
              </a:ext>
            </a:extLst>
          </p:cNvPr>
          <p:cNvGrpSpPr/>
          <p:nvPr/>
        </p:nvGrpSpPr>
        <p:grpSpPr>
          <a:xfrm>
            <a:off x="3218063" y="2369167"/>
            <a:ext cx="5755875" cy="3204339"/>
            <a:chOff x="3145597" y="2369167"/>
            <a:chExt cx="5755875" cy="3204339"/>
          </a:xfrm>
        </p:grpSpPr>
        <p:pic>
          <p:nvPicPr>
            <p:cNvPr id="13" name="Graphic 12">
              <a:extLst>
                <a:ext uri="{FF2B5EF4-FFF2-40B4-BE49-F238E27FC236}">
                  <a16:creationId xmlns:a16="http://schemas.microsoft.com/office/drawing/2014/main" id="{0BC05D38-2D06-ED0F-0320-71639EB103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533" y="2369167"/>
              <a:ext cx="1376951" cy="1635333"/>
            </a:xfrm>
            <a:prstGeom prst="rect">
              <a:avLst/>
            </a:prstGeom>
          </p:spPr>
        </p:pic>
        <p:pic>
          <p:nvPicPr>
            <p:cNvPr id="17" name="Picture 16">
              <a:extLst>
                <a:ext uri="{FF2B5EF4-FFF2-40B4-BE49-F238E27FC236}">
                  <a16:creationId xmlns:a16="http://schemas.microsoft.com/office/drawing/2014/main" id="{A9257EE2-BC99-8ABA-1697-997F7C0F4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6623" y="2647704"/>
              <a:ext cx="2084849" cy="1078258"/>
            </a:xfrm>
            <a:prstGeom prst="rect">
              <a:avLst/>
            </a:prstGeom>
          </p:spPr>
        </p:pic>
        <p:pic>
          <p:nvPicPr>
            <p:cNvPr id="19" name="Picture 18">
              <a:extLst>
                <a:ext uri="{FF2B5EF4-FFF2-40B4-BE49-F238E27FC236}">
                  <a16:creationId xmlns:a16="http://schemas.microsoft.com/office/drawing/2014/main" id="{E077F687-C8E5-C985-DD8D-E53D03DF08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5597" y="4618730"/>
              <a:ext cx="2664823" cy="707288"/>
            </a:xfrm>
            <a:prstGeom prst="rect">
              <a:avLst/>
            </a:prstGeom>
          </p:spPr>
        </p:pic>
        <p:pic>
          <p:nvPicPr>
            <p:cNvPr id="23" name="Graphic 22">
              <a:extLst>
                <a:ext uri="{FF2B5EF4-FFF2-40B4-BE49-F238E27FC236}">
                  <a16:creationId xmlns:a16="http://schemas.microsoft.com/office/drawing/2014/main" id="{F0DC238E-99C0-E23B-8AF1-8BBE38FB1473}"/>
                </a:ext>
              </a:extLst>
            </p:cNvPr>
            <p:cNvPicPr>
              <a:picLocks noChangeAspect="1"/>
            </p:cNvPicPr>
            <p:nvPr/>
          </p:nvPicPr>
          <p:blipFill>
            <a:blip r:embed="rId7">
              <a:lum bright="25000" contrast="-22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57915" y="4371242"/>
              <a:ext cx="1202264" cy="1202264"/>
            </a:xfrm>
            <a:prstGeom prst="rect">
              <a:avLst/>
            </a:prstGeom>
          </p:spPr>
        </p:pic>
      </p:grpSp>
      <p:sp>
        <p:nvSpPr>
          <p:cNvPr id="2" name="Slide Number Placeholder 1">
            <a:extLst>
              <a:ext uri="{FF2B5EF4-FFF2-40B4-BE49-F238E27FC236}">
                <a16:creationId xmlns:a16="http://schemas.microsoft.com/office/drawing/2014/main" id="{9C92C502-3D00-8BF2-61E4-FAAE6B5491EB}"/>
              </a:ext>
            </a:extLst>
          </p:cNvPr>
          <p:cNvSpPr>
            <a:spLocks noGrp="1"/>
          </p:cNvSpPr>
          <p:nvPr>
            <p:ph type="sldNum" sz="quarter" idx="4"/>
          </p:nvPr>
        </p:nvSpPr>
        <p:spPr/>
        <p:txBody>
          <a:bodyPr/>
          <a:lstStyle/>
          <a:p>
            <a:fld id="{48F63A3B-78C7-47BE-AE5E-E10140E04643}" type="slidenum">
              <a:rPr lang="en-US" smtClean="0">
                <a:solidFill>
                  <a:srgbClr val="7030A0"/>
                </a:solidFill>
              </a:rPr>
              <a:pPr/>
              <a:t>14</a:t>
            </a:fld>
            <a:r>
              <a:rPr lang="en-US">
                <a:solidFill>
                  <a:schemeClr val="bg2">
                    <a:lumMod val="90000"/>
                  </a:schemeClr>
                </a:solidFill>
              </a:rPr>
              <a:t>/36</a:t>
            </a:r>
          </a:p>
        </p:txBody>
      </p:sp>
    </p:spTree>
    <p:extLst>
      <p:ext uri="{BB962C8B-B14F-4D97-AF65-F5344CB8AC3E}">
        <p14:creationId xmlns:p14="http://schemas.microsoft.com/office/powerpoint/2010/main" val="110455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A4A8A3A6-C69E-865A-5154-EA984566AB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6" y="2582064"/>
            <a:ext cx="12192000" cy="3317584"/>
          </a:xfrm>
          <a:prstGeom prst="rect">
            <a:avLst/>
          </a:prstGeom>
        </p:spPr>
      </p:pic>
      <p:sp>
        <p:nvSpPr>
          <p:cNvPr id="8" name="TextBox 7">
            <a:extLst>
              <a:ext uri="{FF2B5EF4-FFF2-40B4-BE49-F238E27FC236}">
                <a16:creationId xmlns:a16="http://schemas.microsoft.com/office/drawing/2014/main" id="{263B49C5-4BC3-F8DF-6881-2FC7C1065AE0}"/>
              </a:ext>
            </a:extLst>
          </p:cNvPr>
          <p:cNvSpPr txBox="1"/>
          <p:nvPr/>
        </p:nvSpPr>
        <p:spPr>
          <a:xfrm>
            <a:off x="357590" y="1758761"/>
            <a:ext cx="5194660" cy="276999"/>
          </a:xfrm>
          <a:prstGeom prst="rect">
            <a:avLst/>
          </a:prstGeom>
        </p:spPr>
        <p:txBody>
          <a:bodyPr wrap="square">
            <a:spAutoFit/>
          </a:bodyPr>
          <a:lstStyle/>
          <a:p>
            <a:pPr marL="266700">
              <a:spcAft>
                <a:spcPts val="800"/>
              </a:spcAft>
            </a:pPr>
            <a:r>
              <a:rPr lang="en-US" sz="1200">
                <a:latin typeface="Rubik Medium" pitchFamily="2" charset="-79"/>
                <a:cs typeface="Rubik Medium" pitchFamily="2" charset="-79"/>
              </a:rPr>
              <a:t>Metode </a:t>
            </a:r>
            <a:r>
              <a:rPr lang="en-US" sz="1200" i="1">
                <a:latin typeface="Rubik Medium" pitchFamily="2" charset="-79"/>
                <a:cs typeface="Rubik Medium" pitchFamily="2" charset="-79"/>
              </a:rPr>
              <a:t>Rapid Application Development </a:t>
            </a:r>
            <a:r>
              <a:rPr lang="en-US" sz="1200">
                <a:latin typeface="Rubik Medium" pitchFamily="2" charset="-79"/>
                <a:cs typeface="Rubik Medium" pitchFamily="2" charset="-79"/>
              </a:rPr>
              <a:t>(RAD)</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F3EB74DD-7641-A665-9FCA-5CFDC77AEBFA}"/>
              </a:ext>
            </a:extLst>
          </p:cNvPr>
          <p:cNvSpPr>
            <a:spLocks noGrp="1"/>
          </p:cNvSpPr>
          <p:nvPr>
            <p:ph type="sldNum" sz="quarter" idx="4"/>
          </p:nvPr>
        </p:nvSpPr>
        <p:spPr/>
        <p:txBody>
          <a:bodyPr/>
          <a:lstStyle/>
          <a:p>
            <a:fld id="{48F63A3B-78C7-47BE-AE5E-E10140E04643}" type="slidenum">
              <a:rPr lang="en-US" smtClean="0">
                <a:solidFill>
                  <a:srgbClr val="7030A0"/>
                </a:solidFill>
              </a:rPr>
              <a:pPr/>
              <a:t>15</a:t>
            </a:fld>
            <a:r>
              <a:rPr lang="en-US">
                <a:solidFill>
                  <a:schemeClr val="bg2">
                    <a:lumMod val="90000"/>
                  </a:schemeClr>
                </a:solidFill>
              </a:rPr>
              <a:t>/36</a:t>
            </a:r>
          </a:p>
        </p:txBody>
      </p:sp>
    </p:spTree>
    <p:extLst>
      <p:ext uri="{BB962C8B-B14F-4D97-AF65-F5344CB8AC3E}">
        <p14:creationId xmlns:p14="http://schemas.microsoft.com/office/powerpoint/2010/main" val="355371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PERANCANGAN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691747BA-2168-E1A2-3A38-12252D3BEDC2}"/>
              </a:ext>
            </a:extLst>
          </p:cNvPr>
          <p:cNvSpPr>
            <a:spLocks noGrp="1"/>
          </p:cNvSpPr>
          <p:nvPr>
            <p:ph type="sldNum" sz="quarter" idx="4"/>
          </p:nvPr>
        </p:nvSpPr>
        <p:spPr/>
        <p:txBody>
          <a:bodyPr/>
          <a:lstStyle/>
          <a:p>
            <a:fld id="{48F63A3B-78C7-47BE-AE5E-E10140E04643}" type="slidenum">
              <a:rPr lang="en-US" smtClean="0">
                <a:solidFill>
                  <a:srgbClr val="7030A0"/>
                </a:solidFill>
              </a:rPr>
              <a:pPr/>
              <a:t>16</a:t>
            </a:fld>
            <a:r>
              <a:rPr lang="en-US">
                <a:solidFill>
                  <a:schemeClr val="bg2">
                    <a:lumMod val="90000"/>
                  </a:schemeClr>
                </a:solidFill>
              </a:rPr>
              <a:t>/36</a:t>
            </a:r>
          </a:p>
        </p:txBody>
      </p:sp>
    </p:spTree>
    <p:extLst>
      <p:ext uri="{BB962C8B-B14F-4D97-AF65-F5344CB8AC3E}">
        <p14:creationId xmlns:p14="http://schemas.microsoft.com/office/powerpoint/2010/main" val="230405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Analisis Situasi</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EA075C20-A2E6-6DD0-0B47-CA09CD3F9D1B}"/>
              </a:ext>
            </a:extLst>
          </p:cNvPr>
          <p:cNvSpPr txBox="1"/>
          <p:nvPr/>
        </p:nvSpPr>
        <p:spPr>
          <a:xfrm>
            <a:off x="365331" y="2452469"/>
            <a:ext cx="11094831" cy="1272143"/>
          </a:xfrm>
          <a:prstGeom prst="rect">
            <a:avLst/>
          </a:prstGeom>
          <a:noFill/>
        </p:spPr>
        <p:txBody>
          <a:bodyPr wrap="square">
            <a:spAutoFit/>
          </a:bodyPr>
          <a:lstStyle/>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merupakan salah satu kabupaten di Provinsi Jawa Tengah dengan ibu kotanya adalah Kota Ungaran. Kabupaten Semarang terdiri atas 19 kecamatan, yang dibagi lagi atas 208 desa dan 27 kelurahan. </a:t>
            </a:r>
            <a:endParaRPr lang="en-US" sz="1400">
              <a:latin typeface="Rubik" pitchFamily="2" charset="-79"/>
              <a:cs typeface="Rubik" pitchFamily="2" charset="-79"/>
            </a:endParaRPr>
          </a:p>
          <a:p>
            <a:pPr marL="552450" indent="-285750" algn="just">
              <a:spcAft>
                <a:spcPts val="800"/>
              </a:spcAft>
              <a:buFont typeface="Arial" panose="020B0604020202020204" pitchFamily="34" charset="0"/>
              <a:buChar char="•"/>
            </a:pPr>
            <a:r>
              <a:rPr lang="id-ID" sz="1400">
                <a:latin typeface="Rubik" pitchFamily="2" charset="-79"/>
                <a:cs typeface="Rubik" pitchFamily="2" charset="-79"/>
              </a:rPr>
              <a:t>Kabupaten Semarang sedang berupaya untuk meningkatkan jumlah embung di daerahnya, sedangkan dana yang dimiliki terbatas sehingga perlu adanya penentuan prioritas pembangunan embung dengan menggunakan sistem pendukung keputusan (SPK) sehingga diperoleh lokasi embung yang terbaik.</a:t>
            </a:r>
          </a:p>
        </p:txBody>
      </p:sp>
      <p:sp>
        <p:nvSpPr>
          <p:cNvPr id="2" name="Slide Number Placeholder 1">
            <a:extLst>
              <a:ext uri="{FF2B5EF4-FFF2-40B4-BE49-F238E27FC236}">
                <a16:creationId xmlns:a16="http://schemas.microsoft.com/office/drawing/2014/main" id="{BD38D3D7-230C-7609-3672-0DEF8B445436}"/>
              </a:ext>
            </a:extLst>
          </p:cNvPr>
          <p:cNvSpPr>
            <a:spLocks noGrp="1"/>
          </p:cNvSpPr>
          <p:nvPr>
            <p:ph type="sldNum" sz="quarter" idx="4"/>
          </p:nvPr>
        </p:nvSpPr>
        <p:spPr/>
        <p:txBody>
          <a:bodyPr/>
          <a:lstStyle/>
          <a:p>
            <a:fld id="{48F63A3B-78C7-47BE-AE5E-E10140E04643}" type="slidenum">
              <a:rPr lang="en-US" smtClean="0">
                <a:solidFill>
                  <a:srgbClr val="7030A0"/>
                </a:solidFill>
              </a:rPr>
              <a:pPr/>
              <a:t>17</a:t>
            </a:fld>
            <a:r>
              <a:rPr lang="en-US">
                <a:solidFill>
                  <a:schemeClr val="bg2">
                    <a:lumMod val="90000"/>
                  </a:schemeClr>
                </a:solidFill>
              </a:rPr>
              <a:t>/36</a:t>
            </a:r>
          </a:p>
        </p:txBody>
      </p:sp>
    </p:spTree>
    <p:extLst>
      <p:ext uri="{BB962C8B-B14F-4D97-AF65-F5344CB8AC3E}">
        <p14:creationId xmlns:p14="http://schemas.microsoft.com/office/powerpoint/2010/main" val="44934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Kebutuhan Pengguna</a:t>
            </a:r>
            <a:endParaRPr lang="id-ID" sz="2400">
              <a:latin typeface="Rubik Medium" pitchFamily="2" charset="-79"/>
              <a:cs typeface="Rubik Medium" pitchFamily="2" charset="-79"/>
            </a:endParaRPr>
          </a:p>
        </p:txBody>
      </p:sp>
      <p:sp>
        <p:nvSpPr>
          <p:cNvPr id="4" name="TextBox 3">
            <a:extLst>
              <a:ext uri="{FF2B5EF4-FFF2-40B4-BE49-F238E27FC236}">
                <a16:creationId xmlns:a16="http://schemas.microsoft.com/office/drawing/2014/main" id="{0BCEA8D5-4BD1-CABE-1704-23F9C4B636E7}"/>
              </a:ext>
            </a:extLst>
          </p:cNvPr>
          <p:cNvSpPr txBox="1"/>
          <p:nvPr/>
        </p:nvSpPr>
        <p:spPr>
          <a:xfrm>
            <a:off x="360926" y="1733571"/>
            <a:ext cx="2023351"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Use Case Diagram</a:t>
            </a:r>
            <a:endParaRPr lang="id-ID" sz="1200" i="1">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605D9E46-897F-2BAC-9851-9730C70C6229}"/>
              </a:ext>
            </a:extLst>
          </p:cNvPr>
          <p:cNvSpPr txBox="1"/>
          <p:nvPr/>
        </p:nvSpPr>
        <p:spPr>
          <a:xfrm>
            <a:off x="2614500" y="2910909"/>
            <a:ext cx="2307878" cy="1036181"/>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179388" indent="-179388">
              <a:buFont typeface="Arial" panose="020B0604020202020204" pitchFamily="34" charset="0"/>
              <a:buChar char="•"/>
            </a:pPr>
            <a:r>
              <a:rPr lang="en-US" sz="1600"/>
              <a:t>Administrator</a:t>
            </a:r>
          </a:p>
          <a:p>
            <a:pPr marL="179388" indent="-179388">
              <a:buFont typeface="Arial" panose="020B0604020202020204" pitchFamily="34" charset="0"/>
              <a:buChar char="•"/>
            </a:pPr>
            <a:r>
              <a:rPr lang="en-US" sz="1600"/>
              <a:t>Operator</a:t>
            </a:r>
          </a:p>
          <a:p>
            <a:pPr marL="179388" indent="-179388">
              <a:buFont typeface="Arial" panose="020B0604020202020204" pitchFamily="34" charset="0"/>
              <a:buChar char="•"/>
            </a:pPr>
            <a:r>
              <a:rPr lang="en-US" sz="1600"/>
              <a:t>Guest</a:t>
            </a:r>
            <a:endParaRPr lang="id-ID" sz="1600"/>
          </a:p>
        </p:txBody>
      </p:sp>
      <p:pic>
        <p:nvPicPr>
          <p:cNvPr id="7" name="Picture 6">
            <a:extLst>
              <a:ext uri="{FF2B5EF4-FFF2-40B4-BE49-F238E27FC236}">
                <a16:creationId xmlns:a16="http://schemas.microsoft.com/office/drawing/2014/main" id="{BBFCFED6-5424-42A7-3353-CBF52BAF9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825" y="274340"/>
            <a:ext cx="3743360" cy="6309320"/>
          </a:xfrm>
          <a:prstGeom prst="rect">
            <a:avLst/>
          </a:prstGeom>
        </p:spPr>
      </p:pic>
      <p:sp>
        <p:nvSpPr>
          <p:cNvPr id="2" name="Slide Number Placeholder 1">
            <a:extLst>
              <a:ext uri="{FF2B5EF4-FFF2-40B4-BE49-F238E27FC236}">
                <a16:creationId xmlns:a16="http://schemas.microsoft.com/office/drawing/2014/main" id="{C80D0141-0068-4C49-7B75-18B174621DEE}"/>
              </a:ext>
            </a:extLst>
          </p:cNvPr>
          <p:cNvSpPr>
            <a:spLocks noGrp="1"/>
          </p:cNvSpPr>
          <p:nvPr>
            <p:ph type="sldNum" sz="quarter" idx="4"/>
          </p:nvPr>
        </p:nvSpPr>
        <p:spPr/>
        <p:txBody>
          <a:bodyPr/>
          <a:lstStyle/>
          <a:p>
            <a:fld id="{48F63A3B-78C7-47BE-AE5E-E10140E04643}" type="slidenum">
              <a:rPr lang="en-US" smtClean="0">
                <a:solidFill>
                  <a:srgbClr val="7030A0"/>
                </a:solidFill>
              </a:rPr>
              <a:pPr/>
              <a:t>18</a:t>
            </a:fld>
            <a:r>
              <a:rPr lang="en-US">
                <a:solidFill>
                  <a:schemeClr val="bg2">
                    <a:lumMod val="90000"/>
                  </a:schemeClr>
                </a:solidFill>
              </a:rPr>
              <a:t>/36</a:t>
            </a:r>
          </a:p>
        </p:txBody>
      </p:sp>
    </p:spTree>
    <p:extLst>
      <p:ext uri="{BB962C8B-B14F-4D97-AF65-F5344CB8AC3E}">
        <p14:creationId xmlns:p14="http://schemas.microsoft.com/office/powerpoint/2010/main" val="271734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2736CCDE-EA71-63F4-0418-E0D6877D6BA9}"/>
              </a:ext>
            </a:extLst>
          </p:cNvPr>
          <p:cNvGrpSpPr/>
          <p:nvPr/>
        </p:nvGrpSpPr>
        <p:grpSpPr>
          <a:xfrm>
            <a:off x="399513" y="1525496"/>
            <a:ext cx="11392974" cy="4986999"/>
            <a:chOff x="560098" y="1525496"/>
            <a:chExt cx="11392974" cy="4986999"/>
          </a:xfrm>
        </p:grpSpPr>
        <p:sp>
          <p:nvSpPr>
            <p:cNvPr id="13" name="TextBox 12">
              <a:extLst>
                <a:ext uri="{FF2B5EF4-FFF2-40B4-BE49-F238E27FC236}">
                  <a16:creationId xmlns:a16="http://schemas.microsoft.com/office/drawing/2014/main" id="{82D0CE11-A5B8-C040-8F0A-732FDACFAE5D}"/>
                </a:ext>
              </a:extLst>
            </p:cNvPr>
            <p:cNvSpPr txBox="1"/>
            <p:nvPr/>
          </p:nvSpPr>
          <p:spPr>
            <a:xfrm>
              <a:off x="4781923" y="1525496"/>
              <a:ext cx="1621339" cy="276999"/>
            </a:xfrm>
            <a:prstGeom prst="rect">
              <a:avLst/>
            </a:prstGeom>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Administrator</a:t>
              </a:r>
            </a:p>
          </p:txBody>
        </p:sp>
        <p:sp>
          <p:nvSpPr>
            <p:cNvPr id="14" name="TextBox 13">
              <a:extLst>
                <a:ext uri="{FF2B5EF4-FFF2-40B4-BE49-F238E27FC236}">
                  <a16:creationId xmlns:a16="http://schemas.microsoft.com/office/drawing/2014/main" id="{646A6E36-829F-C81C-CC67-7B4AA649D06F}"/>
                </a:ext>
              </a:extLst>
            </p:cNvPr>
            <p:cNvSpPr txBox="1"/>
            <p:nvPr/>
          </p:nvSpPr>
          <p:spPr>
            <a:xfrm>
              <a:off x="10847958" y="1525496"/>
              <a:ext cx="1033104"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Operator</a:t>
              </a:r>
            </a:p>
          </p:txBody>
        </p:sp>
        <p:pic>
          <p:nvPicPr>
            <p:cNvPr id="15" name="Picture 14">
              <a:extLst>
                <a:ext uri="{FF2B5EF4-FFF2-40B4-BE49-F238E27FC236}">
                  <a16:creationId xmlns:a16="http://schemas.microsoft.com/office/drawing/2014/main" id="{8CC7D016-2E7C-2012-FEF7-68419233F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98" y="1922805"/>
              <a:ext cx="5625517" cy="4589690"/>
            </a:xfrm>
            <a:prstGeom prst="rect">
              <a:avLst/>
            </a:prstGeom>
          </p:spPr>
        </p:pic>
        <p:pic>
          <p:nvPicPr>
            <p:cNvPr id="16" name="Picture 15">
              <a:extLst>
                <a:ext uri="{FF2B5EF4-FFF2-40B4-BE49-F238E27FC236}">
                  <a16:creationId xmlns:a16="http://schemas.microsoft.com/office/drawing/2014/main" id="{2731E94A-5547-3442-5ADA-31C5FF0E3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6409" y="1922805"/>
              <a:ext cx="5446663" cy="4589690"/>
            </a:xfrm>
            <a:prstGeom prst="rect">
              <a:avLst/>
            </a:prstGeom>
          </p:spPr>
        </p:pic>
      </p:grpSp>
      <p:sp>
        <p:nvSpPr>
          <p:cNvPr id="2" name="Slide Number Placeholder 1">
            <a:extLst>
              <a:ext uri="{FF2B5EF4-FFF2-40B4-BE49-F238E27FC236}">
                <a16:creationId xmlns:a16="http://schemas.microsoft.com/office/drawing/2014/main" id="{B5FE4CDC-AE7C-873A-9D61-F1A20E2AD909}"/>
              </a:ext>
            </a:extLst>
          </p:cNvPr>
          <p:cNvSpPr>
            <a:spLocks noGrp="1"/>
          </p:cNvSpPr>
          <p:nvPr>
            <p:ph type="sldNum" sz="quarter" idx="4"/>
          </p:nvPr>
        </p:nvSpPr>
        <p:spPr/>
        <p:txBody>
          <a:bodyPr/>
          <a:lstStyle/>
          <a:p>
            <a:fld id="{48F63A3B-78C7-47BE-AE5E-E10140E04643}" type="slidenum">
              <a:rPr lang="en-US" smtClean="0">
                <a:solidFill>
                  <a:srgbClr val="7030A0"/>
                </a:solidFill>
              </a:rPr>
              <a:pPr/>
              <a:t>19</a:t>
            </a:fld>
            <a:r>
              <a:rPr lang="en-US">
                <a:solidFill>
                  <a:schemeClr val="bg2">
                    <a:lumMod val="90000"/>
                  </a:schemeClr>
                </a:solidFill>
              </a:rPr>
              <a:t>/36</a:t>
            </a:r>
          </a:p>
        </p:txBody>
      </p:sp>
    </p:spTree>
    <p:extLst>
      <p:ext uri="{BB962C8B-B14F-4D97-AF65-F5344CB8AC3E}">
        <p14:creationId xmlns:p14="http://schemas.microsoft.com/office/powerpoint/2010/main" val="407220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3044280"/>
            <a:ext cx="10495006" cy="769441"/>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PENDAHULUAN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29629905-FCD1-8CEB-D9E5-A52E6A3C180A}"/>
              </a:ext>
            </a:extLst>
          </p:cNvPr>
          <p:cNvSpPr>
            <a:spLocks noGrp="1"/>
          </p:cNvSpPr>
          <p:nvPr>
            <p:ph type="sldNum" sz="quarter" idx="4"/>
          </p:nvPr>
        </p:nvSpPr>
        <p:spPr/>
        <p:txBody>
          <a:bodyPr/>
          <a:lstStyle/>
          <a:p>
            <a:fld id="{48F63A3B-78C7-47BE-AE5E-E10140E04643}" type="slidenum">
              <a:rPr lang="en-US" smtClean="0">
                <a:solidFill>
                  <a:srgbClr val="7030A0"/>
                </a:solidFill>
              </a:rPr>
              <a:pPr/>
              <a:t>2</a:t>
            </a:fld>
            <a:r>
              <a:rPr lang="en-US">
                <a:solidFill>
                  <a:schemeClr val="bg2">
                    <a:lumMod val="90000"/>
                  </a:schemeClr>
                </a:solidFill>
              </a:rPr>
              <a:t>/36</a:t>
            </a:r>
          </a:p>
        </p:txBody>
      </p:sp>
    </p:spTree>
    <p:extLst>
      <p:ext uri="{BB962C8B-B14F-4D97-AF65-F5344CB8AC3E}">
        <p14:creationId xmlns:p14="http://schemas.microsoft.com/office/powerpoint/2010/main" val="2352095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Activity Diagram</a:t>
            </a:r>
            <a:endParaRPr lang="id-ID" sz="2400">
              <a:latin typeface="Rubik Medium" pitchFamily="2" charset="-79"/>
              <a:cs typeface="Rubik Medium" pitchFamily="2" charset="-79"/>
            </a:endParaRPr>
          </a:p>
        </p:txBody>
      </p:sp>
      <p:grpSp>
        <p:nvGrpSpPr>
          <p:cNvPr id="11" name="Group 10">
            <a:extLst>
              <a:ext uri="{FF2B5EF4-FFF2-40B4-BE49-F238E27FC236}">
                <a16:creationId xmlns:a16="http://schemas.microsoft.com/office/drawing/2014/main" id="{8AC38478-3572-949E-85EF-10768BB2DF62}"/>
              </a:ext>
            </a:extLst>
          </p:cNvPr>
          <p:cNvGrpSpPr/>
          <p:nvPr/>
        </p:nvGrpSpPr>
        <p:grpSpPr>
          <a:xfrm>
            <a:off x="0" y="246228"/>
            <a:ext cx="2025353" cy="377660"/>
            <a:chOff x="0" y="246228"/>
            <a:chExt cx="2025353" cy="377660"/>
          </a:xfrm>
        </p:grpSpPr>
        <p:sp>
          <p:nvSpPr>
            <p:cNvPr id="12" name="Rectangle 11">
              <a:extLst>
                <a:ext uri="{FF2B5EF4-FFF2-40B4-BE49-F238E27FC236}">
                  <a16:creationId xmlns:a16="http://schemas.microsoft.com/office/drawing/2014/main" id="{67939F16-B4FD-E114-2EA9-DC527BABA776}"/>
                </a:ext>
              </a:extLst>
            </p:cNvPr>
            <p:cNvSpPr/>
            <p:nvPr/>
          </p:nvSpPr>
          <p:spPr>
            <a:xfrm>
              <a:off x="0" y="246228"/>
              <a:ext cx="1811708"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4" name="TextBox 13">
              <a:extLst>
                <a:ext uri="{FF2B5EF4-FFF2-40B4-BE49-F238E27FC236}">
                  <a16:creationId xmlns:a16="http://schemas.microsoft.com/office/drawing/2014/main" id="{B4B29AB7-13C9-E1A1-25C5-6CCFC007B9E1}"/>
                </a:ext>
              </a:extLst>
            </p:cNvPr>
            <p:cNvSpPr txBox="1"/>
            <p:nvPr/>
          </p:nvSpPr>
          <p:spPr>
            <a:xfrm>
              <a:off x="26592" y="296559"/>
              <a:ext cx="1998761"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/Activity Diagram (2)</a:t>
              </a:r>
              <a:endParaRPr lang="id-ID" sz="1400">
                <a:solidFill>
                  <a:schemeClr val="accent1"/>
                </a:solidFill>
                <a:latin typeface="Rubik Medium" pitchFamily="2" charset="-79"/>
                <a:cs typeface="Rubik Medium" pitchFamily="2" charset="-79"/>
              </a:endParaRPr>
            </a:p>
          </p:txBody>
        </p:sp>
      </p:grpSp>
      <p:grpSp>
        <p:nvGrpSpPr>
          <p:cNvPr id="2" name="Group 1">
            <a:extLst>
              <a:ext uri="{FF2B5EF4-FFF2-40B4-BE49-F238E27FC236}">
                <a16:creationId xmlns:a16="http://schemas.microsoft.com/office/drawing/2014/main" id="{494F9595-56A6-CD1B-07EF-3EC1EB0771C5}"/>
              </a:ext>
            </a:extLst>
          </p:cNvPr>
          <p:cNvGrpSpPr/>
          <p:nvPr/>
        </p:nvGrpSpPr>
        <p:grpSpPr>
          <a:xfrm>
            <a:off x="4882275" y="1961332"/>
            <a:ext cx="2427450" cy="3687773"/>
            <a:chOff x="4323906" y="1961332"/>
            <a:chExt cx="2427450" cy="3687773"/>
          </a:xfrm>
        </p:grpSpPr>
        <p:sp>
          <p:nvSpPr>
            <p:cNvPr id="4" name="TextBox 3">
              <a:extLst>
                <a:ext uri="{FF2B5EF4-FFF2-40B4-BE49-F238E27FC236}">
                  <a16:creationId xmlns:a16="http://schemas.microsoft.com/office/drawing/2014/main" id="{3B1A6A3E-FD88-9E86-754F-4095F7B6B052}"/>
                </a:ext>
              </a:extLst>
            </p:cNvPr>
            <p:cNvSpPr txBox="1"/>
            <p:nvPr/>
          </p:nvSpPr>
          <p:spPr>
            <a:xfrm>
              <a:off x="5759374" y="1961332"/>
              <a:ext cx="812337" cy="276999"/>
            </a:xfrm>
            <a:prstGeom prst="rect">
              <a:avLst/>
            </a:prstGeom>
            <a:noFill/>
          </p:spPr>
          <p:txBody>
            <a:bodyPr wrap="square" rtlCol="0">
              <a:spAutoFit/>
            </a:bodyPr>
            <a:lstStyle>
              <a:defPPr>
                <a:defRPr lang="en-US"/>
              </a:defPPr>
              <a:lvl1pPr marL="804863" indent="-804863">
                <a:spcAft>
                  <a:spcPts val="800"/>
                </a:spcAft>
                <a:buFont typeface="Arial" panose="020B0604020202020204" pitchFamily="34" charset="0"/>
                <a:buNone/>
                <a:tabLst>
                  <a:tab pos="719138" algn="l"/>
                </a:tabLst>
                <a:defRPr sz="1200">
                  <a:latin typeface="Rubik Medium" pitchFamily="2" charset="-79"/>
                  <a:cs typeface="Rubik Medium" pitchFamily="2" charset="-79"/>
                </a:defRPr>
              </a:lvl1pPr>
            </a:lstStyle>
            <a:p>
              <a:pPr marL="0" indent="0" algn="ctr"/>
              <a:r>
                <a:rPr lang="en-US"/>
                <a:t>Guest</a:t>
              </a:r>
            </a:p>
          </p:txBody>
        </p:sp>
        <p:pic>
          <p:nvPicPr>
            <p:cNvPr id="7" name="Picture 6">
              <a:extLst>
                <a:ext uri="{FF2B5EF4-FFF2-40B4-BE49-F238E27FC236}">
                  <a16:creationId xmlns:a16="http://schemas.microsoft.com/office/drawing/2014/main" id="{8BA837BC-7CB7-F472-16FE-543A12037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906" y="2331112"/>
              <a:ext cx="2427450" cy="3317993"/>
            </a:xfrm>
            <a:prstGeom prst="rect">
              <a:avLst/>
            </a:prstGeom>
          </p:spPr>
        </p:pic>
      </p:grpSp>
      <p:sp>
        <p:nvSpPr>
          <p:cNvPr id="3" name="Slide Number Placeholder 2">
            <a:extLst>
              <a:ext uri="{FF2B5EF4-FFF2-40B4-BE49-F238E27FC236}">
                <a16:creationId xmlns:a16="http://schemas.microsoft.com/office/drawing/2014/main" id="{089EEC8E-EC3C-7DDB-3E7F-2CDA9C0FC5D3}"/>
              </a:ext>
            </a:extLst>
          </p:cNvPr>
          <p:cNvSpPr>
            <a:spLocks noGrp="1"/>
          </p:cNvSpPr>
          <p:nvPr>
            <p:ph type="sldNum" sz="quarter" idx="4"/>
          </p:nvPr>
        </p:nvSpPr>
        <p:spPr/>
        <p:txBody>
          <a:bodyPr/>
          <a:lstStyle/>
          <a:p>
            <a:fld id="{48F63A3B-78C7-47BE-AE5E-E10140E04643}" type="slidenum">
              <a:rPr lang="en-US" smtClean="0">
                <a:solidFill>
                  <a:srgbClr val="7030A0"/>
                </a:solidFill>
              </a:rPr>
              <a:pPr/>
              <a:t>20</a:t>
            </a:fld>
            <a:r>
              <a:rPr lang="en-US">
                <a:solidFill>
                  <a:schemeClr val="bg2">
                    <a:lumMod val="90000"/>
                  </a:schemeClr>
                </a:solidFill>
              </a:rPr>
              <a:t>/36</a:t>
            </a:r>
          </a:p>
        </p:txBody>
      </p:sp>
    </p:spTree>
    <p:extLst>
      <p:ext uri="{BB962C8B-B14F-4D97-AF65-F5344CB8AC3E}">
        <p14:creationId xmlns:p14="http://schemas.microsoft.com/office/powerpoint/2010/main" val="106779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37795"/>
            <a:ext cx="4244616"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Basis Data</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7B8377A1-DD1E-0671-BA69-8FAA47C75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609" y="1528556"/>
            <a:ext cx="8310515" cy="4445159"/>
          </a:xfrm>
          <a:prstGeom prst="rect">
            <a:avLst/>
          </a:prstGeom>
        </p:spPr>
      </p:pic>
      <p:sp>
        <p:nvSpPr>
          <p:cNvPr id="4" name="TextBox 3">
            <a:extLst>
              <a:ext uri="{FF2B5EF4-FFF2-40B4-BE49-F238E27FC236}">
                <a16:creationId xmlns:a16="http://schemas.microsoft.com/office/drawing/2014/main" id="{9E56C9CA-1EDB-040A-66E6-7A08B7B57B71}"/>
              </a:ext>
            </a:extLst>
          </p:cNvPr>
          <p:cNvSpPr txBox="1"/>
          <p:nvPr/>
        </p:nvSpPr>
        <p:spPr>
          <a:xfrm>
            <a:off x="335288" y="1186640"/>
            <a:ext cx="3065937" cy="276999"/>
          </a:xfrm>
          <a:prstGeom prst="rect">
            <a:avLst/>
          </a:prstGeom>
          <a:noFill/>
        </p:spPr>
        <p:txBody>
          <a:bodyPr wrap="square" rtlCol="0">
            <a:spAutoFit/>
          </a:bodyPr>
          <a:lstStyle/>
          <a:p>
            <a:pPr marL="266700">
              <a:spcAft>
                <a:spcPts val="800"/>
              </a:spcAft>
            </a:pPr>
            <a:r>
              <a:rPr lang="en-US" sz="1200" i="1">
                <a:latin typeface="Rubik Medium" pitchFamily="2" charset="-79"/>
                <a:cs typeface="Rubik Medium" pitchFamily="2" charset="-79"/>
              </a:rPr>
              <a:t>Entity Relationship Diagram</a:t>
            </a:r>
            <a:endParaRPr lang="id-ID" sz="1200" i="1">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C16470F5-CAC8-5346-D9C3-0B44BE2D4E7D}"/>
              </a:ext>
            </a:extLst>
          </p:cNvPr>
          <p:cNvSpPr>
            <a:spLocks noGrp="1"/>
          </p:cNvSpPr>
          <p:nvPr>
            <p:ph type="sldNum" sz="quarter" idx="4"/>
          </p:nvPr>
        </p:nvSpPr>
        <p:spPr/>
        <p:txBody>
          <a:bodyPr/>
          <a:lstStyle/>
          <a:p>
            <a:fld id="{48F63A3B-78C7-47BE-AE5E-E10140E04643}" type="slidenum">
              <a:rPr lang="en-US" smtClean="0">
                <a:solidFill>
                  <a:srgbClr val="7030A0"/>
                </a:solidFill>
              </a:rPr>
              <a:pPr/>
              <a:t>21</a:t>
            </a:fld>
            <a:r>
              <a:rPr lang="en-US">
                <a:solidFill>
                  <a:schemeClr val="bg2">
                    <a:lumMod val="90000"/>
                  </a:schemeClr>
                </a:solidFill>
              </a:rPr>
              <a:t>/36</a:t>
            </a:r>
          </a:p>
        </p:txBody>
      </p:sp>
    </p:spTree>
    <p:extLst>
      <p:ext uri="{BB962C8B-B14F-4D97-AF65-F5344CB8AC3E}">
        <p14:creationId xmlns:p14="http://schemas.microsoft.com/office/powerpoint/2010/main" val="119677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Perancangan Antarmuka</a:t>
            </a:r>
            <a:endParaRPr lang="id-ID" sz="2400">
              <a:latin typeface="Rubik Medium" pitchFamily="2" charset="-79"/>
              <a:cs typeface="Rubik Medium" pitchFamily="2" charset="-79"/>
            </a:endParaRPr>
          </a:p>
        </p:txBody>
      </p:sp>
      <p:pic>
        <p:nvPicPr>
          <p:cNvPr id="10" name="Picture 9">
            <a:extLst>
              <a:ext uri="{FF2B5EF4-FFF2-40B4-BE49-F238E27FC236}">
                <a16:creationId xmlns:a16="http://schemas.microsoft.com/office/drawing/2014/main" id="{EC095386-D39E-AE5D-F547-FFFF1ECE0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693068"/>
            <a:ext cx="7696200" cy="4329114"/>
          </a:xfrm>
          <a:prstGeom prst="rect">
            <a:avLst/>
          </a:prstGeom>
          <a:ln w="12700">
            <a:solidFill>
              <a:schemeClr val="tx2">
                <a:lumMod val="65000"/>
                <a:lumOff val="35000"/>
              </a:schemeClr>
            </a:solidFill>
          </a:ln>
        </p:spPr>
      </p:pic>
      <p:sp>
        <p:nvSpPr>
          <p:cNvPr id="11" name="TextBox 10">
            <a:extLst>
              <a:ext uri="{FF2B5EF4-FFF2-40B4-BE49-F238E27FC236}">
                <a16:creationId xmlns:a16="http://schemas.microsoft.com/office/drawing/2014/main" id="{60759004-3CD8-152E-3525-EE8909D72DEF}"/>
              </a:ext>
            </a:extLst>
          </p:cNvPr>
          <p:cNvSpPr txBox="1"/>
          <p:nvPr/>
        </p:nvSpPr>
        <p:spPr>
          <a:xfrm>
            <a:off x="369472" y="1189666"/>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Contoh: Rancang halaman awal (</a:t>
            </a:r>
            <a:r>
              <a:rPr lang="en-US" sz="1200" i="1">
                <a:latin typeface="Rubik Medium" pitchFamily="2" charset="-79"/>
                <a:cs typeface="Rubik Medium" pitchFamily="2" charset="-79"/>
              </a:rPr>
              <a:t>landing</a:t>
            </a:r>
            <a:r>
              <a:rPr lang="en-US" sz="1200">
                <a:latin typeface="Rubik Medium" pitchFamily="2" charset="-79"/>
                <a:cs typeface="Rubik Medium" pitchFamily="2" charset="-79"/>
              </a:rPr>
              <a:t> </a:t>
            </a:r>
            <a:r>
              <a:rPr lang="en-US" sz="1200" i="1">
                <a:latin typeface="Rubik Medium" pitchFamily="2" charset="-79"/>
                <a:cs typeface="Rubik Medium" pitchFamily="2" charset="-79"/>
              </a:rPr>
              <a:t>page</a:t>
            </a:r>
            <a:r>
              <a:rPr lang="en-US" sz="1200">
                <a:latin typeface="Rubik Medium" pitchFamily="2" charset="-79"/>
                <a:cs typeface="Rubik Medium" pitchFamily="2" charset="-79"/>
              </a:rPr>
              <a:t>)</a:t>
            </a:r>
            <a:endParaRPr lang="id-ID" sz="12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D857EF39-0FA9-98F5-8974-98430C6C87A9}"/>
              </a:ext>
            </a:extLst>
          </p:cNvPr>
          <p:cNvSpPr>
            <a:spLocks noGrp="1"/>
          </p:cNvSpPr>
          <p:nvPr>
            <p:ph type="sldNum" sz="quarter" idx="4"/>
          </p:nvPr>
        </p:nvSpPr>
        <p:spPr/>
        <p:txBody>
          <a:bodyPr/>
          <a:lstStyle/>
          <a:p>
            <a:fld id="{48F63A3B-78C7-47BE-AE5E-E10140E04643}" type="slidenum">
              <a:rPr lang="en-US" smtClean="0">
                <a:solidFill>
                  <a:srgbClr val="7030A0"/>
                </a:solidFill>
              </a:rPr>
              <a:pPr/>
              <a:t>22</a:t>
            </a:fld>
            <a:r>
              <a:rPr lang="en-US">
                <a:solidFill>
                  <a:schemeClr val="bg2">
                    <a:lumMod val="90000"/>
                  </a:schemeClr>
                </a:solidFill>
              </a:rPr>
              <a:t>/36</a:t>
            </a:r>
          </a:p>
        </p:txBody>
      </p:sp>
    </p:spTree>
    <p:extLst>
      <p:ext uri="{BB962C8B-B14F-4D97-AF65-F5344CB8AC3E}">
        <p14:creationId xmlns:p14="http://schemas.microsoft.com/office/powerpoint/2010/main" val="419003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HASIL &amp;</a:t>
            </a:r>
          </a:p>
          <a:p>
            <a:pPr algn="ctr">
              <a:spcAft>
                <a:spcPts val="800"/>
              </a:spcAft>
            </a:pPr>
            <a:r>
              <a:rPr lang="en-US" sz="4400">
                <a:latin typeface="Rubik Medium" pitchFamily="2" charset="-79"/>
                <a:cs typeface="Rubik Medium" pitchFamily="2" charset="-79"/>
              </a:rPr>
              <a:t>PENGUJIAN </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71261F60-AFE5-C903-7C16-00E34BDE8B84}"/>
              </a:ext>
            </a:extLst>
          </p:cNvPr>
          <p:cNvSpPr>
            <a:spLocks noGrp="1"/>
          </p:cNvSpPr>
          <p:nvPr>
            <p:ph type="sldNum" sz="quarter" idx="4"/>
          </p:nvPr>
        </p:nvSpPr>
        <p:spPr/>
        <p:txBody>
          <a:bodyPr/>
          <a:lstStyle/>
          <a:p>
            <a:fld id="{48F63A3B-78C7-47BE-AE5E-E10140E04643}" type="slidenum">
              <a:rPr lang="en-US" smtClean="0">
                <a:solidFill>
                  <a:srgbClr val="7030A0"/>
                </a:solidFill>
              </a:rPr>
              <a:pPr/>
              <a:t>23</a:t>
            </a:fld>
            <a:r>
              <a:rPr lang="en-US">
                <a:solidFill>
                  <a:schemeClr val="bg2">
                    <a:lumMod val="90000"/>
                  </a:schemeClr>
                </a:solidFill>
              </a:rPr>
              <a:t>/36</a:t>
            </a:r>
          </a:p>
        </p:txBody>
      </p:sp>
    </p:spTree>
    <p:extLst>
      <p:ext uri="{BB962C8B-B14F-4D97-AF65-F5344CB8AC3E}">
        <p14:creationId xmlns:p14="http://schemas.microsoft.com/office/powerpoint/2010/main" val="35209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6" y="1009340"/>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Pengujian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Metode</a:t>
            </a:r>
            <a:r>
              <a:rPr lang="en-US" sz="2400">
                <a:latin typeface="Rubik Medium" pitchFamily="2" charset="-79"/>
                <a:cs typeface="Rubik Medium" pitchFamily="2" charset="-79"/>
              </a:rPr>
              <a:t> VIKOR</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350261" y="1632663"/>
            <a:ext cx="1124166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Sebelum melakukan pengujian metode VIKOR, dideklarasikan dahulu kriteria yang akan digunakan berikut dengan parameternya jika kriteria berparameter.</a:t>
            </a:r>
          </a:p>
        </p:txBody>
      </p:sp>
      <p:graphicFrame>
        <p:nvGraphicFramePr>
          <p:cNvPr id="13" name="Table 12">
            <a:extLst>
              <a:ext uri="{FF2B5EF4-FFF2-40B4-BE49-F238E27FC236}">
                <a16:creationId xmlns:a16="http://schemas.microsoft.com/office/drawing/2014/main" id="{1F257A2F-1D32-BDFA-C550-24F313B88C34}"/>
              </a:ext>
            </a:extLst>
          </p:cNvPr>
          <p:cNvGraphicFramePr>
            <a:graphicFrameLocks noGrp="1"/>
          </p:cNvGraphicFramePr>
          <p:nvPr>
            <p:extLst>
              <p:ext uri="{D42A27DB-BD31-4B8C-83A1-F6EECF244321}">
                <p14:modId xmlns:p14="http://schemas.microsoft.com/office/powerpoint/2010/main" val="712482343"/>
              </p:ext>
            </p:extLst>
          </p:nvPr>
        </p:nvGraphicFramePr>
        <p:xfrm>
          <a:off x="731839" y="2560803"/>
          <a:ext cx="10728317" cy="2982181"/>
        </p:xfrm>
        <a:graphic>
          <a:graphicData uri="http://schemas.openxmlformats.org/drawingml/2006/table">
            <a:tbl>
              <a:tblPr firstRow="1" firstCol="1" bandRow="1">
                <a:tableStyleId>{5C22544A-7EE6-4342-B048-85BDC9FD1C3A}</a:tableStyleId>
              </a:tblPr>
              <a:tblGrid>
                <a:gridCol w="1712258">
                  <a:extLst>
                    <a:ext uri="{9D8B030D-6E8A-4147-A177-3AD203B41FA5}">
                      <a16:colId xmlns:a16="http://schemas.microsoft.com/office/drawing/2014/main" val="2378675063"/>
                    </a:ext>
                  </a:extLst>
                </a:gridCol>
                <a:gridCol w="1228885">
                  <a:extLst>
                    <a:ext uri="{9D8B030D-6E8A-4147-A177-3AD203B41FA5}">
                      <a16:colId xmlns:a16="http://schemas.microsoft.com/office/drawing/2014/main" val="2712582900"/>
                    </a:ext>
                  </a:extLst>
                </a:gridCol>
                <a:gridCol w="1228885">
                  <a:extLst>
                    <a:ext uri="{9D8B030D-6E8A-4147-A177-3AD203B41FA5}">
                      <a16:colId xmlns:a16="http://schemas.microsoft.com/office/drawing/2014/main" val="582236735"/>
                    </a:ext>
                  </a:extLst>
                </a:gridCol>
                <a:gridCol w="1228885">
                  <a:extLst>
                    <a:ext uri="{9D8B030D-6E8A-4147-A177-3AD203B41FA5}">
                      <a16:colId xmlns:a16="http://schemas.microsoft.com/office/drawing/2014/main" val="4200936999"/>
                    </a:ext>
                  </a:extLst>
                </a:gridCol>
                <a:gridCol w="1228885">
                  <a:extLst>
                    <a:ext uri="{9D8B030D-6E8A-4147-A177-3AD203B41FA5}">
                      <a16:colId xmlns:a16="http://schemas.microsoft.com/office/drawing/2014/main" val="4226971870"/>
                    </a:ext>
                  </a:extLst>
                </a:gridCol>
                <a:gridCol w="1228885">
                  <a:extLst>
                    <a:ext uri="{9D8B030D-6E8A-4147-A177-3AD203B41FA5}">
                      <a16:colId xmlns:a16="http://schemas.microsoft.com/office/drawing/2014/main" val="1838499935"/>
                    </a:ext>
                  </a:extLst>
                </a:gridCol>
                <a:gridCol w="1530594">
                  <a:extLst>
                    <a:ext uri="{9D8B030D-6E8A-4147-A177-3AD203B41FA5}">
                      <a16:colId xmlns:a16="http://schemas.microsoft.com/office/drawing/2014/main" val="1584103783"/>
                    </a:ext>
                  </a:extLst>
                </a:gridCol>
                <a:gridCol w="1341040">
                  <a:extLst>
                    <a:ext uri="{9D8B030D-6E8A-4147-A177-3AD203B41FA5}">
                      <a16:colId xmlns:a16="http://schemas.microsoft.com/office/drawing/2014/main" val="2933591451"/>
                    </a:ext>
                  </a:extLst>
                </a:gridCol>
              </a:tblGrid>
              <a:tr h="37252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(Benefit)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(Cost)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t>
                      </a:r>
                      <a:r>
                        <a:rPr lang="en-US" sz="900" b="0" kern="100">
                          <a:solidFill>
                            <a:schemeClr val="tx1"/>
                          </a:solidFill>
                          <a:effectLst/>
                          <a:latin typeface="Rubik Medium" pitchFamily="2" charset="-79"/>
                          <a:ea typeface="SimSun" panose="02010600030101010101" pitchFamily="2" charset="-122"/>
                          <a:cs typeface="Rubik Medium" pitchFamily="2" charset="-79"/>
                        </a:rPr>
                        <a:t>Benefit</a:t>
                      </a:r>
                      <a:r>
                        <a:rPr lang="id-ID"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Nilai</a:t>
                      </a:r>
                    </a:p>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extLst>
                  <a:ext uri="{0D108BD9-81ED-4DB2-BD59-A6C34878D82A}">
                    <a16:rowId xmlns:a16="http://schemas.microsoft.com/office/drawing/2014/main" val="61602732"/>
                  </a:ext>
                </a:extLst>
              </a:tr>
              <a:tr h="552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Vegetasi area genangan embung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Volume material timbunan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Luas daerah yang akan dibebaskan (Ha)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Volume tampungan efektif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sz="900" b="0" kern="100">
                          <a:solidFill>
                            <a:schemeClr val="tx1"/>
                          </a:solidFill>
                          <a:effectLst/>
                          <a:latin typeface="Rubik Medium" pitchFamily="2" charset="-79"/>
                          <a:ea typeface="SimSun" panose="02010600030101010101" pitchFamily="2" charset="-122"/>
                          <a:cs typeface="Rubik Medium" pitchFamily="2" charset="-79"/>
                        </a:rPr>
                        <a:t>Lama Operasi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id-ID" sz="900" b="0" kern="100">
                          <a:solidFill>
                            <a:schemeClr val="tx1"/>
                          </a:solidFill>
                          <a:effectLst/>
                          <a:latin typeface="Rubik Medium" pitchFamily="2" charset="-79"/>
                          <a:ea typeface="SimSun" panose="02010600030101010101" pitchFamily="2" charset="-122"/>
                          <a:cs typeface="Rubik Medium" pitchFamily="2" charset="-79"/>
                        </a:rPr>
                        <a:t>(Hari)</a:t>
                      </a:r>
                      <a:endParaRPr lang="en-US"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Harga air/m</a:t>
                      </a:r>
                      <a:r>
                        <a:rPr lang="en-US" sz="900" b="0" kern="100" baseline="30000">
                          <a:solidFill>
                            <a:schemeClr val="tx1"/>
                          </a:solidFill>
                          <a:effectLst/>
                          <a:latin typeface="Rubik Medium" pitchFamily="2" charset="-79"/>
                          <a:ea typeface="SimSun" panose="02010600030101010101" pitchFamily="2" charset="-122"/>
                          <a:cs typeface="Rubik Medium" pitchFamily="2" charset="-79"/>
                        </a:rPr>
                        <a:t>3</a:t>
                      </a:r>
                      <a:r>
                        <a:rPr lang="en-US" sz="900" b="0" kern="100">
                          <a:solidFill>
                            <a:schemeClr val="tx1"/>
                          </a:solidFill>
                          <a:effectLst/>
                          <a:latin typeface="Rubik Medium" pitchFamily="2" charset="-79"/>
                          <a:ea typeface="SimSun" panose="02010600030101010101" pitchFamily="2" charset="-122"/>
                          <a:cs typeface="Rubik Medium" pitchFamily="2" charset="-79"/>
                        </a:rPr>
                        <a:t>  </a:t>
                      </a:r>
                      <a:br>
                        <a:rPr lang="en-US" sz="900" b="0" kern="100">
                          <a:solidFill>
                            <a:schemeClr val="tx1"/>
                          </a:solidFill>
                          <a:effectLst/>
                          <a:latin typeface="Rubik Medium" pitchFamily="2" charset="-79"/>
                          <a:ea typeface="SimSun" panose="02010600030101010101" pitchFamily="2" charset="-122"/>
                          <a:cs typeface="Rubik Medium" pitchFamily="2" charset="-79"/>
                        </a:rPr>
                      </a:br>
                      <a:r>
                        <a:rPr lang="en-US" sz="900" b="0" kern="100">
                          <a:solidFill>
                            <a:schemeClr val="tx1"/>
                          </a:solidFill>
                          <a:effectLst/>
                          <a:latin typeface="Rubik Medium" pitchFamily="2" charset="-79"/>
                          <a:ea typeface="SimSun" panose="02010600030101010101" pitchFamily="2" charset="-122"/>
                          <a:cs typeface="Rubik Medium" pitchFamily="2" charset="-79"/>
                        </a:rPr>
                        <a:t>(Rp)</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Akses jalan menuju site bendungan</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85000"/>
                      </a:schemeClr>
                    </a:solidFill>
                  </a:tcPr>
                </a:tc>
                <a:tc vMerge="1">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Indikator Parameter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063693"/>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Perkampungan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pitchFamily="2" charset="-79"/>
                          <a:ea typeface="SimSun" panose="02010600030101010101" pitchFamily="2" charset="-122"/>
                          <a:cs typeface="Rubik" pitchFamily="2" charset="-79"/>
                        </a:rPr>
                        <a:t>(Kriteria tidak berparameter)</a:t>
                      </a:r>
                      <a:endParaRPr lang="id-ID" sz="900" b="0" kern="100">
                        <a:solidFill>
                          <a:schemeClr val="tx1"/>
                        </a:solidFill>
                        <a:effectLst/>
                        <a:latin typeface="Rubik" pitchFamily="2" charset="-79"/>
                        <a:ea typeface="SimSun" panose="02010600030101010101" pitchFamily="2" charset="-122"/>
                        <a:cs typeface="Rubik" pitchFamily="2" charset="-79"/>
                      </a:endParaRPr>
                    </a:p>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Tidak tersedia jalan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806348"/>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Sawah tadah</a:t>
                      </a:r>
                      <a:r>
                        <a:rPr lang="en-US" sz="900" b="0" kern="100">
                          <a:solidFill>
                            <a:schemeClr val="tx1"/>
                          </a:solidFill>
                          <a:effectLst/>
                          <a:latin typeface="Rubik" pitchFamily="2" charset="-79"/>
                          <a:ea typeface="SimSun" panose="02010600030101010101" pitchFamily="2" charset="-122"/>
                          <a:cs typeface="Rubik" pitchFamily="2" charset="-79"/>
                        </a:rPr>
                        <a:t> </a:t>
                      </a:r>
                      <a:r>
                        <a:rPr lang="id-ID" sz="900" b="0" kern="100">
                          <a:solidFill>
                            <a:schemeClr val="tx1"/>
                          </a:solidFill>
                          <a:effectLst/>
                          <a:latin typeface="Rubik" pitchFamily="2" charset="-79"/>
                          <a:ea typeface="SimSun" panose="02010600030101010101" pitchFamily="2" charset="-122"/>
                          <a:cs typeface="Rubik" pitchFamily="2" charset="-79"/>
                        </a:rPr>
                        <a:t>hujan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setapak</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08187671"/>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Ladang/tegalan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Jalan makadam/tanah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75400096"/>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Semak belukar</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Tersedia jalan aspal </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5092600"/>
                  </a:ext>
                </a:extLst>
              </a:tr>
              <a:tr h="41148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Hutan</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baseline="300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t>
                      </a:r>
                    </a:p>
                  </a:txBody>
                  <a:tcPr marL="36195" marR="3619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393891668"/>
                  </a:ext>
                </a:extLst>
              </a:tr>
            </a:tbl>
          </a:graphicData>
        </a:graphic>
      </p:graphicFrame>
      <p:sp>
        <p:nvSpPr>
          <p:cNvPr id="18" name="TextBox 17">
            <a:extLst>
              <a:ext uri="{FF2B5EF4-FFF2-40B4-BE49-F238E27FC236}">
                <a16:creationId xmlns:a16="http://schemas.microsoft.com/office/drawing/2014/main" id="{435C6E0B-4644-B315-22E5-7491122A92B7}"/>
              </a:ext>
            </a:extLst>
          </p:cNvPr>
          <p:cNvSpPr txBox="1"/>
          <p:nvPr/>
        </p:nvSpPr>
        <p:spPr>
          <a:xfrm>
            <a:off x="665321" y="2327638"/>
            <a:ext cx="3874291" cy="230832"/>
          </a:xfrm>
          <a:prstGeom prst="rect">
            <a:avLst/>
          </a:prstGeom>
        </p:spPr>
        <p:txBody>
          <a:bodyPr wrap="square">
            <a:spAutoFit/>
          </a:bodyPr>
          <a:lstStyle/>
          <a:p>
            <a:r>
              <a:rPr lang="en-US" sz="900">
                <a:latin typeface="Rubik" pitchFamily="2" charset="-79"/>
                <a:cs typeface="Rubik" pitchFamily="2" charset="-79"/>
              </a:rPr>
              <a:t>Tabel 1: Deklarasi data kriteria dan parameter</a:t>
            </a:r>
            <a:endParaRPr lang="id-ID" sz="900">
              <a:latin typeface="Rubik" pitchFamily="2" charset="-79"/>
              <a:cs typeface="Rubik" pitchFamily="2" charset="-79"/>
            </a:endParaRPr>
          </a:p>
        </p:txBody>
      </p:sp>
      <p:sp>
        <p:nvSpPr>
          <p:cNvPr id="4" name="Slide Number Placeholder 3">
            <a:extLst>
              <a:ext uri="{FF2B5EF4-FFF2-40B4-BE49-F238E27FC236}">
                <a16:creationId xmlns:a16="http://schemas.microsoft.com/office/drawing/2014/main" id="{86962655-A445-03A3-3F12-80B3E4BDFB5C}"/>
              </a:ext>
            </a:extLst>
          </p:cNvPr>
          <p:cNvSpPr>
            <a:spLocks noGrp="1"/>
          </p:cNvSpPr>
          <p:nvPr>
            <p:ph type="sldNum" sz="quarter" idx="4"/>
          </p:nvPr>
        </p:nvSpPr>
        <p:spPr/>
        <p:txBody>
          <a:bodyPr/>
          <a:lstStyle/>
          <a:p>
            <a:fld id="{48F63A3B-78C7-47BE-AE5E-E10140E04643}" type="slidenum">
              <a:rPr lang="en-US" smtClean="0">
                <a:solidFill>
                  <a:srgbClr val="7030A0"/>
                </a:solidFill>
              </a:rPr>
              <a:pPr/>
              <a:t>24</a:t>
            </a:fld>
            <a:r>
              <a:rPr lang="en-US">
                <a:solidFill>
                  <a:schemeClr val="bg2">
                    <a:lumMod val="90000"/>
                  </a:schemeClr>
                </a:solidFill>
              </a:rPr>
              <a:t>/36</a:t>
            </a:r>
          </a:p>
        </p:txBody>
      </p:sp>
    </p:spTree>
    <p:extLst>
      <p:ext uri="{BB962C8B-B14F-4D97-AF65-F5344CB8AC3E}">
        <p14:creationId xmlns:p14="http://schemas.microsoft.com/office/powerpoint/2010/main" val="408346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3F041-1AD6-44B0-00ED-086DE823543D}"/>
              </a:ext>
            </a:extLst>
          </p:cNvPr>
          <p:cNvSpPr txBox="1"/>
          <p:nvPr/>
        </p:nvSpPr>
        <p:spPr>
          <a:xfrm>
            <a:off x="626486" y="859199"/>
            <a:ext cx="11199435"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Berikut adalah tahap-tahap penggunaan metode VIKOR untuk melakukan perangkingan pada penentuan lokasi pembangunan embung di Kabupaten Semarang:</a:t>
            </a:r>
          </a:p>
        </p:txBody>
      </p:sp>
      <p:sp>
        <p:nvSpPr>
          <p:cNvPr id="4" name="TextBox 3">
            <a:extLst>
              <a:ext uri="{FF2B5EF4-FFF2-40B4-BE49-F238E27FC236}">
                <a16:creationId xmlns:a16="http://schemas.microsoft.com/office/drawing/2014/main" id="{8F77211F-7FA8-89F5-9D97-12B4C1D6FE34}"/>
              </a:ext>
            </a:extLst>
          </p:cNvPr>
          <p:cNvSpPr txBox="1"/>
          <p:nvPr/>
        </p:nvSpPr>
        <p:spPr>
          <a:xfrm>
            <a:off x="987768" y="1660768"/>
            <a:ext cx="9505950" cy="369332"/>
          </a:xfrm>
          <a:prstGeom prst="rect">
            <a:avLst/>
          </a:prstGeom>
          <a:noFill/>
        </p:spPr>
        <p:txBody>
          <a:bodyPr wrap="square" rtlCol="0">
            <a:spAutoFit/>
          </a:bodyPr>
          <a:lstStyle/>
          <a:p>
            <a:pPr marL="171450" indent="-457200">
              <a:spcAft>
                <a:spcPts val="800"/>
              </a:spcAft>
              <a:buFont typeface="+mj-lt"/>
              <a:buAutoNum type="arabicPeriod"/>
            </a:pPr>
            <a:r>
              <a:rPr lang="en-US">
                <a:latin typeface="Rubik Medium" pitchFamily="2" charset="-79"/>
                <a:cs typeface="Rubik Medium" pitchFamily="2" charset="-79"/>
              </a:rPr>
              <a:t>Menyusun </a:t>
            </a:r>
            <a:r>
              <a:rPr lang="en-US" err="1">
                <a:latin typeface="Rubik Medium" pitchFamily="2" charset="-79"/>
                <a:cs typeface="Rubik Medium" pitchFamily="2" charset="-79"/>
              </a:rPr>
              <a:t>Matriks</a:t>
            </a:r>
            <a:r>
              <a:rPr lang="en-US">
                <a:latin typeface="Rubik Medium" pitchFamily="2" charset="-79"/>
                <a:cs typeface="Rubik Medium" pitchFamily="2" charset="-79"/>
              </a:rPr>
              <a:t> Keputusan (F)</a:t>
            </a:r>
          </a:p>
        </p:txBody>
      </p:sp>
      <p:sp>
        <p:nvSpPr>
          <p:cNvPr id="6" name="TextBox 5">
            <a:extLst>
              <a:ext uri="{FF2B5EF4-FFF2-40B4-BE49-F238E27FC236}">
                <a16:creationId xmlns:a16="http://schemas.microsoft.com/office/drawing/2014/main" id="{0A625C85-2ADF-EB38-E47F-F6013BB22AF6}"/>
              </a:ext>
            </a:extLst>
          </p:cNvPr>
          <p:cNvSpPr txBox="1"/>
          <p:nvPr/>
        </p:nvSpPr>
        <p:spPr>
          <a:xfrm>
            <a:off x="987768" y="4431984"/>
            <a:ext cx="9505950" cy="369332"/>
          </a:xfrm>
          <a:prstGeom prst="rect">
            <a:avLst/>
          </a:prstGeom>
          <a:noFill/>
        </p:spPr>
        <p:txBody>
          <a:bodyPr wrap="square" rtlCol="0">
            <a:spAutoFit/>
          </a:bodyPr>
          <a:lstStyle/>
          <a:p>
            <a:pPr marL="171450" indent="-457200">
              <a:spcAft>
                <a:spcPts val="800"/>
              </a:spcAft>
              <a:buFont typeface="+mj-lt"/>
              <a:buAutoNum type="arabicPeriod" startAt="2"/>
            </a:pPr>
            <a:r>
              <a:rPr lang="en-US" err="1">
                <a:latin typeface="Rubik Medium" pitchFamily="2" charset="-79"/>
                <a:cs typeface="Rubik Medium" pitchFamily="2" charset="-79"/>
              </a:rPr>
              <a:t>Menentukan</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a:t>
            </a:r>
            <a:r>
              <a:rPr lang="en-US" err="1">
                <a:latin typeface="Rubik Medium" pitchFamily="2" charset="-79"/>
                <a:cs typeface="Rubik Medium" pitchFamily="2" charset="-79"/>
              </a:rPr>
              <a:t>Kriteria</a:t>
            </a:r>
            <a:r>
              <a:rPr lang="en-US">
                <a:latin typeface="Rubik Medium" pitchFamily="2" charset="-79"/>
                <a:cs typeface="Rubik Medium" pitchFamily="2" charset="-79"/>
              </a:rPr>
              <a:t> (W)</a:t>
            </a:r>
          </a:p>
        </p:txBody>
      </p:sp>
      <p:graphicFrame>
        <p:nvGraphicFramePr>
          <p:cNvPr id="11" name="Table 10">
            <a:extLst>
              <a:ext uri="{FF2B5EF4-FFF2-40B4-BE49-F238E27FC236}">
                <a16:creationId xmlns:a16="http://schemas.microsoft.com/office/drawing/2014/main" id="{9AA76D73-03FF-3250-0CD6-2D837EA92733}"/>
              </a:ext>
            </a:extLst>
          </p:cNvPr>
          <p:cNvGraphicFramePr>
            <a:graphicFrameLocks noGrp="1"/>
          </p:cNvGraphicFramePr>
          <p:nvPr>
            <p:extLst>
              <p:ext uri="{D42A27DB-BD31-4B8C-83A1-F6EECF244321}">
                <p14:modId xmlns:p14="http://schemas.microsoft.com/office/powerpoint/2010/main" val="3888728054"/>
              </p:ext>
            </p:extLst>
          </p:nvPr>
        </p:nvGraphicFramePr>
        <p:xfrm>
          <a:off x="3398361" y="5095315"/>
          <a:ext cx="5395279" cy="1008000"/>
        </p:xfrm>
        <a:graphic>
          <a:graphicData uri="http://schemas.openxmlformats.org/drawingml/2006/table">
            <a:tbl>
              <a:tblPr firstRow="1" firstCol="1" bandRow="1"/>
              <a:tblGrid>
                <a:gridCol w="664613">
                  <a:extLst>
                    <a:ext uri="{9D8B030D-6E8A-4147-A177-3AD203B41FA5}">
                      <a16:colId xmlns:a16="http://schemas.microsoft.com/office/drawing/2014/main" val="2700958524"/>
                    </a:ext>
                  </a:extLst>
                </a:gridCol>
                <a:gridCol w="664613">
                  <a:extLst>
                    <a:ext uri="{9D8B030D-6E8A-4147-A177-3AD203B41FA5}">
                      <a16:colId xmlns:a16="http://schemas.microsoft.com/office/drawing/2014/main" val="237247988"/>
                    </a:ext>
                  </a:extLst>
                </a:gridCol>
                <a:gridCol w="664613">
                  <a:extLst>
                    <a:ext uri="{9D8B030D-6E8A-4147-A177-3AD203B41FA5}">
                      <a16:colId xmlns:a16="http://schemas.microsoft.com/office/drawing/2014/main" val="320933396"/>
                    </a:ext>
                  </a:extLst>
                </a:gridCol>
                <a:gridCol w="664613">
                  <a:extLst>
                    <a:ext uri="{9D8B030D-6E8A-4147-A177-3AD203B41FA5}">
                      <a16:colId xmlns:a16="http://schemas.microsoft.com/office/drawing/2014/main" val="4122086108"/>
                    </a:ext>
                  </a:extLst>
                </a:gridCol>
                <a:gridCol w="779898">
                  <a:extLst>
                    <a:ext uri="{9D8B030D-6E8A-4147-A177-3AD203B41FA5}">
                      <a16:colId xmlns:a16="http://schemas.microsoft.com/office/drawing/2014/main" val="1199309046"/>
                    </a:ext>
                  </a:extLst>
                </a:gridCol>
                <a:gridCol w="692098">
                  <a:extLst>
                    <a:ext uri="{9D8B030D-6E8A-4147-A177-3AD203B41FA5}">
                      <a16:colId xmlns:a16="http://schemas.microsoft.com/office/drawing/2014/main" val="931905125"/>
                    </a:ext>
                  </a:extLst>
                </a:gridCol>
                <a:gridCol w="611688">
                  <a:extLst>
                    <a:ext uri="{9D8B030D-6E8A-4147-A177-3AD203B41FA5}">
                      <a16:colId xmlns:a16="http://schemas.microsoft.com/office/drawing/2014/main" val="3641033062"/>
                    </a:ext>
                  </a:extLst>
                </a:gridCol>
                <a:gridCol w="653143">
                  <a:extLst>
                    <a:ext uri="{9D8B030D-6E8A-4147-A177-3AD203B41FA5}">
                      <a16:colId xmlns:a16="http://schemas.microsoft.com/office/drawing/2014/main" val="1010663562"/>
                    </a:ext>
                  </a:extLst>
                </a:gridCol>
              </a:tblGrid>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K1</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K2</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K3</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K4</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K5</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(Benefi</a:t>
                      </a:r>
                      <a:r>
                        <a:rPr lang="en-US" sz="1000" b="0" kern="100">
                          <a:solidFill>
                            <a:schemeClr val="accent1"/>
                          </a:solidFill>
                          <a:effectLst/>
                          <a:latin typeface="Rubik Medium" pitchFamily="2" charset="-79"/>
                          <a:ea typeface="SimSun" panose="02010600030101010101" pitchFamily="2" charset="-122"/>
                          <a:cs typeface="Rubik Medium" pitchFamily="2" charset="-79"/>
                        </a:rPr>
                        <a:t>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K6</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(Cost)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3939"/>
                    </a:solidFill>
                  </a:tcPr>
                </a:tc>
                <a:tc>
                  <a:txBody>
                    <a:bodyPr/>
                    <a:lstStyle/>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K7</a:t>
                      </a:r>
                    </a:p>
                    <a:p>
                      <a:pPr marL="0" algn="ctr" defTabSz="914400" rtl="0" eaLnBrk="1" latinLnBrk="0" hangingPunct="1">
                        <a:lnSpc>
                          <a:spcPct val="100000"/>
                        </a:lnSpc>
                        <a:spcAft>
                          <a:spcPts val="0"/>
                        </a:spcAft>
                      </a:pPr>
                      <a:r>
                        <a:rPr lang="id-ID" sz="1000" b="0" kern="100">
                          <a:solidFill>
                            <a:schemeClr val="accent1"/>
                          </a:solidFill>
                          <a:effectLst/>
                          <a:latin typeface="Rubik Medium" pitchFamily="2" charset="-79"/>
                          <a:ea typeface="SimSun" panose="02010600030101010101" pitchFamily="2" charset="-122"/>
                          <a:cs typeface="Rubik Medium" pitchFamily="2" charset="-79"/>
                        </a:rPr>
                        <a:t>(</a:t>
                      </a:r>
                      <a:r>
                        <a:rPr lang="en-US" sz="1000" b="0" kern="100">
                          <a:solidFill>
                            <a:schemeClr val="accent1"/>
                          </a:solidFill>
                          <a:effectLst/>
                          <a:latin typeface="Rubik Medium" pitchFamily="2" charset="-79"/>
                          <a:ea typeface="SimSun" panose="02010600030101010101" pitchFamily="2" charset="-122"/>
                          <a:cs typeface="Rubik Medium" pitchFamily="2" charset="-79"/>
                        </a:rPr>
                        <a:t>Benefit</a:t>
                      </a:r>
                      <a:r>
                        <a:rPr lang="id-ID" sz="1000" b="0" kern="100">
                          <a:solidFill>
                            <a:schemeClr val="accent1"/>
                          </a:solidFill>
                          <a:effectLst/>
                          <a:latin typeface="Rubik Medium" pitchFamily="2" charset="-79"/>
                          <a:ea typeface="SimSun" panose="02010600030101010101" pitchFamily="2" charset="-122"/>
                          <a:cs typeface="Rubik Medium" pitchFamily="2" charset="-79"/>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AB0FF"/>
                    </a:solidFill>
                  </a:tcPr>
                </a:tc>
                <a:extLst>
                  <a:ext uri="{0D108BD9-81ED-4DB2-BD59-A6C34878D82A}">
                    <a16:rowId xmlns:a16="http://schemas.microsoft.com/office/drawing/2014/main" val="2828344633"/>
                  </a:ext>
                </a:extLst>
              </a:tr>
              <a:tr h="504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Bobot</a:t>
                      </a:r>
                    </a:p>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Kriteria</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0,12753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0,09545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0,25151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0,13366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0,15971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0,12972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id-ID" sz="1000" kern="100">
                          <a:effectLst/>
                          <a:latin typeface="Rubik" pitchFamily="2" charset="-79"/>
                          <a:ea typeface="SimSun" panose="02010600030101010101" pitchFamily="2" charset="-122"/>
                          <a:cs typeface="Rubik" pitchFamily="2" charset="-79"/>
                        </a:rPr>
                        <a:t>0,10242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804295"/>
                  </a:ext>
                </a:extLst>
              </a:tr>
            </a:tbl>
          </a:graphicData>
        </a:graphic>
      </p:graphicFrame>
      <p:graphicFrame>
        <p:nvGraphicFramePr>
          <p:cNvPr id="12" name="Table 11">
            <a:extLst>
              <a:ext uri="{FF2B5EF4-FFF2-40B4-BE49-F238E27FC236}">
                <a16:creationId xmlns:a16="http://schemas.microsoft.com/office/drawing/2014/main" id="{94E11571-2BC5-3EBB-5FA3-715CE4566EDE}"/>
              </a:ext>
            </a:extLst>
          </p:cNvPr>
          <p:cNvGraphicFramePr>
            <a:graphicFrameLocks noGrp="1"/>
          </p:cNvGraphicFramePr>
          <p:nvPr>
            <p:extLst>
              <p:ext uri="{D42A27DB-BD31-4B8C-83A1-F6EECF244321}">
                <p14:modId xmlns:p14="http://schemas.microsoft.com/office/powerpoint/2010/main" val="3939000441"/>
              </p:ext>
            </p:extLst>
          </p:nvPr>
        </p:nvGraphicFramePr>
        <p:xfrm>
          <a:off x="1569680" y="2312246"/>
          <a:ext cx="9078383" cy="1944000"/>
        </p:xfrm>
        <a:graphic>
          <a:graphicData uri="http://schemas.openxmlformats.org/drawingml/2006/table">
            <a:tbl>
              <a:tblPr firstRow="1" firstCol="1" bandRow="1">
                <a:tableStyleId>{5C22544A-7EE6-4342-B048-85BDC9FD1C3A}</a:tableStyleId>
              </a:tblPr>
              <a:tblGrid>
                <a:gridCol w="695018">
                  <a:extLst>
                    <a:ext uri="{9D8B030D-6E8A-4147-A177-3AD203B41FA5}">
                      <a16:colId xmlns:a16="http://schemas.microsoft.com/office/drawing/2014/main" val="2818330492"/>
                    </a:ext>
                  </a:extLst>
                </a:gridCol>
                <a:gridCol w="2095356">
                  <a:extLst>
                    <a:ext uri="{9D8B030D-6E8A-4147-A177-3AD203B41FA5}">
                      <a16:colId xmlns:a16="http://schemas.microsoft.com/office/drawing/2014/main" val="1156234859"/>
                    </a:ext>
                  </a:extLst>
                </a:gridCol>
                <a:gridCol w="898287">
                  <a:extLst>
                    <a:ext uri="{9D8B030D-6E8A-4147-A177-3AD203B41FA5}">
                      <a16:colId xmlns:a16="http://schemas.microsoft.com/office/drawing/2014/main" val="3871864160"/>
                    </a:ext>
                  </a:extLst>
                </a:gridCol>
                <a:gridCol w="898287">
                  <a:extLst>
                    <a:ext uri="{9D8B030D-6E8A-4147-A177-3AD203B41FA5}">
                      <a16:colId xmlns:a16="http://schemas.microsoft.com/office/drawing/2014/main" val="816510895"/>
                    </a:ext>
                  </a:extLst>
                </a:gridCol>
                <a:gridCol w="898287">
                  <a:extLst>
                    <a:ext uri="{9D8B030D-6E8A-4147-A177-3AD203B41FA5}">
                      <a16:colId xmlns:a16="http://schemas.microsoft.com/office/drawing/2014/main" val="2193240014"/>
                    </a:ext>
                  </a:extLst>
                </a:gridCol>
                <a:gridCol w="898287">
                  <a:extLst>
                    <a:ext uri="{9D8B030D-6E8A-4147-A177-3AD203B41FA5}">
                      <a16:colId xmlns:a16="http://schemas.microsoft.com/office/drawing/2014/main" val="2081378306"/>
                    </a:ext>
                  </a:extLst>
                </a:gridCol>
                <a:gridCol w="898287">
                  <a:extLst>
                    <a:ext uri="{9D8B030D-6E8A-4147-A177-3AD203B41FA5}">
                      <a16:colId xmlns:a16="http://schemas.microsoft.com/office/drawing/2014/main" val="3286969101"/>
                    </a:ext>
                  </a:extLst>
                </a:gridCol>
                <a:gridCol w="898287">
                  <a:extLst>
                    <a:ext uri="{9D8B030D-6E8A-4147-A177-3AD203B41FA5}">
                      <a16:colId xmlns:a16="http://schemas.microsoft.com/office/drawing/2014/main" val="1243848777"/>
                    </a:ext>
                  </a:extLst>
                </a:gridCol>
                <a:gridCol w="898287">
                  <a:extLst>
                    <a:ext uri="{9D8B030D-6E8A-4147-A177-3AD203B41FA5}">
                      <a16:colId xmlns:a16="http://schemas.microsoft.com/office/drawing/2014/main" val="3168385556"/>
                    </a:ext>
                  </a:extLst>
                </a:gridCol>
              </a:tblGrid>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Nama</a:t>
                      </a:r>
                      <a:r>
                        <a:rPr lang="en-US" sz="1000" b="0" kern="100">
                          <a:solidFill>
                            <a:schemeClr val="tx1"/>
                          </a:solidFill>
                          <a:effectLst/>
                          <a:latin typeface="Rubik Medium" pitchFamily="2" charset="-79"/>
                          <a:ea typeface="SimSun" panose="02010600030101010101" pitchFamily="2" charset="-122"/>
                          <a:cs typeface="Rubik Medium" pitchFamily="2" charset="-79"/>
                        </a:rPr>
                        <a:t> </a:t>
                      </a:r>
                      <a:r>
                        <a:rPr lang="id-ID" sz="1000" b="0" kern="100">
                          <a:solidFill>
                            <a:schemeClr val="tx1"/>
                          </a:solidFill>
                          <a:effectLst/>
                          <a:latin typeface="Rubik Medium" pitchFamily="2" charset="-79"/>
                          <a:ea typeface="SimSun" panose="02010600030101010101" pitchFamily="2" charset="-122"/>
                          <a:cs typeface="Rubik Medium" pitchFamily="2" charset="-79"/>
                        </a:rPr>
                        <a:t>Alternatif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Medium" pitchFamily="2" charset="-79"/>
                          <a:ea typeface="SimSun" panose="02010600030101010101" pitchFamily="2" charset="-122"/>
                          <a:cs typeface="Rubik Medium" pitchFamily="2" charset="-79"/>
                        </a:rPr>
                        <a:t>K7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90735354"/>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Dadapayam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651139872"/>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Mluweh</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71506377"/>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Lebak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25203750"/>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Pakis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08536451"/>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Jatikurung</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82228039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Gogodalem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885718968"/>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Kandangan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968117563"/>
                  </a:ext>
                </a:extLst>
              </a:tr>
              <a:tr h="216000">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A08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1000" b="0" kern="100">
                          <a:solidFill>
                            <a:schemeClr val="tx1"/>
                          </a:solidFill>
                          <a:effectLst/>
                          <a:latin typeface="Rubik" pitchFamily="2" charset="-79"/>
                          <a:ea typeface="SimSun" panose="02010600030101010101" pitchFamily="2" charset="-122"/>
                          <a:cs typeface="Rubik" pitchFamily="2" charset="-79"/>
                        </a:rPr>
                        <a:t>Ngrawan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013628"/>
                  </a:ext>
                </a:extLst>
              </a:tr>
            </a:tbl>
          </a:graphicData>
        </a:graphic>
      </p:graphicFrame>
      <p:grpSp>
        <p:nvGrpSpPr>
          <p:cNvPr id="2" name="Group 1">
            <a:extLst>
              <a:ext uri="{FF2B5EF4-FFF2-40B4-BE49-F238E27FC236}">
                <a16:creationId xmlns:a16="http://schemas.microsoft.com/office/drawing/2014/main" id="{ECC8B100-9A60-BA4F-2C16-2F76D5A7B846}"/>
              </a:ext>
            </a:extLst>
          </p:cNvPr>
          <p:cNvGrpSpPr/>
          <p:nvPr/>
        </p:nvGrpSpPr>
        <p:grpSpPr>
          <a:xfrm>
            <a:off x="0" y="246228"/>
            <a:ext cx="2609849" cy="377660"/>
            <a:chOff x="0" y="246228"/>
            <a:chExt cx="2609849" cy="377660"/>
          </a:xfrm>
        </p:grpSpPr>
        <p:sp>
          <p:nvSpPr>
            <p:cNvPr id="8" name="Rectangle 7">
              <a:extLst>
                <a:ext uri="{FF2B5EF4-FFF2-40B4-BE49-F238E27FC236}">
                  <a16:creationId xmlns:a16="http://schemas.microsoft.com/office/drawing/2014/main" id="{B8BAD4F1-5E8A-B02B-B053-91B9B64F777D}"/>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13" name="TextBox 12">
              <a:extLst>
                <a:ext uri="{FF2B5EF4-FFF2-40B4-BE49-F238E27FC236}">
                  <a16:creationId xmlns:a16="http://schemas.microsoft.com/office/drawing/2014/main" id="{1E579535-3A0E-199D-FF37-0045B3C359D5}"/>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(2)</a:t>
              </a:r>
              <a:endParaRPr lang="id-ID" sz="1400">
                <a:solidFill>
                  <a:schemeClr val="accent1"/>
                </a:solidFill>
                <a:latin typeface="Rubik Medium" pitchFamily="2" charset="-79"/>
                <a:cs typeface="Rubik Medium" pitchFamily="2" charset="-79"/>
              </a:endParaRPr>
            </a:p>
          </p:txBody>
        </p:sp>
      </p:grpSp>
      <p:sp>
        <p:nvSpPr>
          <p:cNvPr id="14" name="TextBox 13">
            <a:extLst>
              <a:ext uri="{FF2B5EF4-FFF2-40B4-BE49-F238E27FC236}">
                <a16:creationId xmlns:a16="http://schemas.microsoft.com/office/drawing/2014/main" id="{48EDF50F-8BFE-88A8-5ED0-5D26C1FB1F37}"/>
              </a:ext>
            </a:extLst>
          </p:cNvPr>
          <p:cNvSpPr txBox="1"/>
          <p:nvPr/>
        </p:nvSpPr>
        <p:spPr>
          <a:xfrm>
            <a:off x="1491137" y="2066495"/>
            <a:ext cx="3874291" cy="230832"/>
          </a:xfrm>
          <a:prstGeom prst="rect">
            <a:avLst/>
          </a:prstGeom>
        </p:spPr>
        <p:txBody>
          <a:bodyPr wrap="square">
            <a:spAutoFit/>
          </a:bodyPr>
          <a:lstStyle/>
          <a:p>
            <a:r>
              <a:rPr lang="en-US" sz="900">
                <a:latin typeface="Rubik" pitchFamily="2" charset="-79"/>
                <a:cs typeface="Rubik" pitchFamily="2" charset="-79"/>
              </a:rPr>
              <a:t>Tabel 2: Matriks keputusan (F) [1]</a:t>
            </a:r>
            <a:endParaRPr lang="id-ID" sz="900">
              <a:latin typeface="Rubik" pitchFamily="2" charset="-79"/>
              <a:cs typeface="Rubik" pitchFamily="2" charset="-79"/>
            </a:endParaRPr>
          </a:p>
        </p:txBody>
      </p:sp>
      <p:sp>
        <p:nvSpPr>
          <p:cNvPr id="16" name="TextBox 15">
            <a:extLst>
              <a:ext uri="{FF2B5EF4-FFF2-40B4-BE49-F238E27FC236}">
                <a16:creationId xmlns:a16="http://schemas.microsoft.com/office/drawing/2014/main" id="{524F8DAD-0C22-0D2E-C220-68926A559396}"/>
              </a:ext>
            </a:extLst>
          </p:cNvPr>
          <p:cNvSpPr txBox="1"/>
          <p:nvPr/>
        </p:nvSpPr>
        <p:spPr>
          <a:xfrm>
            <a:off x="3317637" y="4863282"/>
            <a:ext cx="3874291" cy="230832"/>
          </a:xfrm>
          <a:prstGeom prst="rect">
            <a:avLst/>
          </a:prstGeom>
          <a:noFill/>
        </p:spPr>
        <p:txBody>
          <a:bodyPr wrap="square">
            <a:spAutoFit/>
          </a:bodyPr>
          <a:lstStyle/>
          <a:p>
            <a:r>
              <a:rPr lang="en-US" sz="900">
                <a:latin typeface="Rubik" pitchFamily="2" charset="-79"/>
                <a:cs typeface="Rubik" pitchFamily="2" charset="-79"/>
              </a:rPr>
              <a:t>Tabel 3: Bobot kriteria (W)</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E23D3-D2E1-9728-6EA8-9BFF83369410}"/>
                  </a:ext>
                </a:extLst>
              </p:cNvPr>
              <p:cNvSpPr txBox="1"/>
              <p:nvPr/>
            </p:nvSpPr>
            <p:spPr>
              <a:xfrm>
                <a:off x="1251742" y="5139055"/>
                <a:ext cx="1689178" cy="807465"/>
              </a:xfrm>
              <a:prstGeom prst="rect">
                <a:avLst/>
              </a:prstGeom>
              <a:noFill/>
            </p:spPr>
            <p:txBody>
              <a:bodyPr wrap="square" rtlCol="0">
                <a:spAutoFit/>
              </a:bodyPr>
              <a:lstStyle/>
              <a:p>
                <a:pPr indent="271463">
                  <a:spcAft>
                    <a:spcPts val="800"/>
                  </a:spcAft>
                </a:pPr>
                <a14:m>
                  <m:oMathPara xmlns:m="http://schemas.openxmlformats.org/officeDocument/2006/math">
                    <m:oMathParaPr>
                      <m:jc m:val="left"/>
                    </m:oMathParaPr>
                    <m:oMath xmlns:m="http://schemas.openxmlformats.org/officeDocument/2006/math">
                      <m:nary>
                        <m:naryPr>
                          <m:chr m:val="∑"/>
                          <m:grow m:val="on"/>
                          <m:ctrlPr>
                            <a:rPr lang="id-ID" sz="1400" i="1" smtClean="0">
                              <a:effectLst/>
                              <a:latin typeface="Cambria Math" panose="02040503050406030204" pitchFamily="18" charset="0"/>
                            </a:rPr>
                          </m:ctrlPr>
                        </m:naryPr>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r>
                            <a:rPr lang="id-ID" sz="1400" i="1">
                              <a:effectLst/>
                              <a:latin typeface="Cambria Math" panose="02040503050406030204" pitchFamily="18" charset="0"/>
                              <a:ea typeface="SimSun" panose="02010600030101010101" pitchFamily="2" charset="-122"/>
                              <a:cs typeface="Times New Roman" panose="02020603050405020304" pitchFamily="18" charset="0"/>
                            </a:rPr>
                            <m:t>=1</m:t>
                          </m:r>
                        </m:sub>
                        <m:sup>
                          <m:r>
                            <a:rPr lang="id-ID" sz="1400" i="1">
                              <a:effectLst/>
                              <a:latin typeface="Cambria Math" panose="02040503050406030204" pitchFamily="18" charset="0"/>
                              <a:ea typeface="SimSun" panose="02010600030101010101" pitchFamily="2" charset="-122"/>
                              <a:cs typeface="Times New Roman" panose="02020603050405020304" pitchFamily="18" charset="0"/>
                            </a:rPr>
                            <m:t>𝑛</m:t>
                          </m:r>
                        </m:sup>
                        <m:e>
                          <m:sSub>
                            <m:sSubPr>
                              <m:ctrlPr>
                                <a:rPr lang="id-ID" sz="1400" i="1">
                                  <a:effectLst/>
                                  <a:latin typeface="Cambria Math" panose="02040503050406030204" pitchFamily="18" charset="0"/>
                                </a:rPr>
                              </m:ctrlPr>
                            </m:sSubPr>
                            <m:e>
                              <m:r>
                                <a:rPr lang="id-ID" sz="1400" i="1">
                                  <a:effectLst/>
                                  <a:latin typeface="Cambria Math" panose="02040503050406030204" pitchFamily="18" charset="0"/>
                                  <a:ea typeface="SimSun" panose="02010600030101010101" pitchFamily="2" charset="-122"/>
                                  <a:cs typeface="Times New Roman" panose="02020603050405020304" pitchFamily="18" charset="0"/>
                                </a:rPr>
                                <m:t>𝑊</m:t>
                              </m:r>
                            </m:e>
                            <m:sub>
                              <m:r>
                                <a:rPr lang="id-ID" sz="1400" i="1">
                                  <a:effectLst/>
                                  <a:latin typeface="Cambria Math" panose="02040503050406030204" pitchFamily="18" charset="0"/>
                                  <a:ea typeface="SimSun" panose="02010600030101010101" pitchFamily="2" charset="-122"/>
                                  <a:cs typeface="Times New Roman" panose="02020603050405020304" pitchFamily="18" charset="0"/>
                                </a:rPr>
                                <m:t>𝑗</m:t>
                              </m:r>
                            </m:sub>
                          </m:sSub>
                        </m:e>
                      </m:nary>
                      <m:r>
                        <a:rPr lang="id-ID" sz="1400" i="1">
                          <a:effectLst/>
                          <a:latin typeface="Cambria Math" panose="02040503050406030204" pitchFamily="18" charset="0"/>
                          <a:ea typeface="SimSun" panose="02010600030101010101" pitchFamily="2" charset="-122"/>
                          <a:cs typeface="Times New Roman" panose="02020603050405020304" pitchFamily="18" charset="0"/>
                        </a:rPr>
                        <m:t>=1 </m:t>
                      </m:r>
                    </m:oMath>
                  </m:oMathPara>
                </a14:m>
                <a:endParaRPr lang="en-US" sz="1400">
                  <a:latin typeface="Rubik" pitchFamily="2" charset="-79"/>
                  <a:cs typeface="Rubik" pitchFamily="2" charset="-79"/>
                </a:endParaRPr>
              </a:p>
            </p:txBody>
          </p:sp>
        </mc:Choice>
        <mc:Fallback xmlns="">
          <p:sp>
            <p:nvSpPr>
              <p:cNvPr id="17" name="TextBox 16">
                <a:extLst>
                  <a:ext uri="{FF2B5EF4-FFF2-40B4-BE49-F238E27FC236}">
                    <a16:creationId xmlns:a16="http://schemas.microsoft.com/office/drawing/2014/main" id="{995E23D3-D2E1-9728-6EA8-9BFF83369410}"/>
                  </a:ext>
                </a:extLst>
              </p:cNvPr>
              <p:cNvSpPr txBox="1">
                <a:spLocks noRot="1" noChangeAspect="1" noMove="1" noResize="1" noEditPoints="1" noAdjustHandles="1" noChangeArrowheads="1" noChangeShapeType="1" noTextEdit="1"/>
              </p:cNvSpPr>
              <p:nvPr/>
            </p:nvSpPr>
            <p:spPr>
              <a:xfrm>
                <a:off x="1251742" y="5139055"/>
                <a:ext cx="1689178" cy="807465"/>
              </a:xfrm>
              <a:prstGeom prst="rect">
                <a:avLst/>
              </a:prstGeom>
              <a:blipFill>
                <a:blip r:embed="rId3"/>
                <a:stretch>
                  <a:fillRect/>
                </a:stretch>
              </a:blipFill>
            </p:spPr>
            <p:txBody>
              <a:bodyPr/>
              <a:lstStyle/>
              <a:p>
                <a:r>
                  <a:rPr lang="id-ID">
                    <a:noFill/>
                  </a:rPr>
                  <a:t> </a:t>
                </a:r>
              </a:p>
            </p:txBody>
          </p:sp>
        </mc:Fallback>
      </mc:AlternateContent>
      <p:sp>
        <p:nvSpPr>
          <p:cNvPr id="5" name="TextBox 4">
            <a:extLst>
              <a:ext uri="{FF2B5EF4-FFF2-40B4-BE49-F238E27FC236}">
                <a16:creationId xmlns:a16="http://schemas.microsoft.com/office/drawing/2014/main" id="{B11E31F1-58BF-1670-B783-513A0656CD75}"/>
              </a:ext>
            </a:extLst>
          </p:cNvPr>
          <p:cNvSpPr txBox="1"/>
          <p:nvPr/>
        </p:nvSpPr>
        <p:spPr>
          <a:xfrm>
            <a:off x="448159" y="6343033"/>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9" name="Slide Number Placeholder 8">
            <a:extLst>
              <a:ext uri="{FF2B5EF4-FFF2-40B4-BE49-F238E27FC236}">
                <a16:creationId xmlns:a16="http://schemas.microsoft.com/office/drawing/2014/main" id="{4F72A507-2184-24D4-5D16-84FC5284F520}"/>
              </a:ext>
            </a:extLst>
          </p:cNvPr>
          <p:cNvSpPr>
            <a:spLocks noGrp="1"/>
          </p:cNvSpPr>
          <p:nvPr>
            <p:ph type="sldNum" sz="quarter" idx="4"/>
          </p:nvPr>
        </p:nvSpPr>
        <p:spPr/>
        <p:txBody>
          <a:bodyPr/>
          <a:lstStyle/>
          <a:p>
            <a:fld id="{48F63A3B-78C7-47BE-AE5E-E10140E04643}" type="slidenum">
              <a:rPr lang="en-US" smtClean="0">
                <a:solidFill>
                  <a:srgbClr val="7030A0"/>
                </a:solidFill>
              </a:rPr>
              <a:pPr/>
              <a:t>25</a:t>
            </a:fld>
            <a:r>
              <a:rPr lang="en-US">
                <a:solidFill>
                  <a:schemeClr val="bg2">
                    <a:lumMod val="90000"/>
                  </a:schemeClr>
                </a:solidFill>
              </a:rPr>
              <a:t>/36</a:t>
            </a:r>
          </a:p>
        </p:txBody>
      </p:sp>
    </p:spTree>
    <p:extLst>
      <p:ext uri="{BB962C8B-B14F-4D97-AF65-F5344CB8AC3E}">
        <p14:creationId xmlns:p14="http://schemas.microsoft.com/office/powerpoint/2010/main" val="164677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Connector: Elbow 79">
            <a:extLst>
              <a:ext uri="{FF2B5EF4-FFF2-40B4-BE49-F238E27FC236}">
                <a16:creationId xmlns:a16="http://schemas.microsoft.com/office/drawing/2014/main" id="{A7A718AD-9F48-8FBC-9166-811FA5972E53}"/>
              </a:ext>
            </a:extLst>
          </p:cNvPr>
          <p:cNvCxnSpPr>
            <a:cxnSpLocks/>
          </p:cNvCxnSpPr>
          <p:nvPr/>
        </p:nvCxnSpPr>
        <p:spPr>
          <a:xfrm flipV="1">
            <a:off x="5856418" y="1874824"/>
            <a:ext cx="504000" cy="3960000"/>
          </a:xfrm>
          <a:prstGeom prst="bentConnector3">
            <a:avLst>
              <a:gd name="adj1" fmla="val 39773"/>
            </a:avLst>
          </a:prstGeom>
          <a:ln w="22225" cap="rnd">
            <a:solidFill>
              <a:schemeClr val="accent6">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0459BBB-80F4-2262-E0B7-B50350CF273F}"/>
              </a:ext>
            </a:extLst>
          </p:cNvPr>
          <p:cNvSpPr txBox="1"/>
          <p:nvPr/>
        </p:nvSpPr>
        <p:spPr>
          <a:xfrm>
            <a:off x="862013" y="1000379"/>
            <a:ext cx="9467850" cy="369332"/>
          </a:xfrm>
          <a:prstGeom prst="rect">
            <a:avLst/>
          </a:prstGeom>
          <a:noFill/>
        </p:spPr>
        <p:txBody>
          <a:bodyPr wrap="square">
            <a:spAutoFit/>
          </a:bodyPr>
          <a:lstStyle/>
          <a:p>
            <a:pPr marL="171450" indent="-457200">
              <a:spcAft>
                <a:spcPts val="800"/>
              </a:spcAft>
              <a:buFont typeface="+mj-lt"/>
              <a:buAutoNum type="arabicPeriod" startAt="3"/>
            </a:pPr>
            <a:r>
              <a:rPr lang="en-US" err="1">
                <a:latin typeface="Rubik Medium" pitchFamily="2" charset="-79"/>
                <a:cs typeface="Rubik Medium" pitchFamily="2" charset="-79"/>
              </a:rPr>
              <a:t>Membuat</a:t>
            </a:r>
            <a:r>
              <a:rPr lang="en-US">
                <a:latin typeface="Rubik Medium" pitchFamily="2" charset="-79"/>
                <a:cs typeface="Rubik Medium" pitchFamily="2" charset="-79"/>
              </a:rPr>
              <a:t> </a:t>
            </a:r>
            <a:r>
              <a:rPr lang="en-US" err="1">
                <a:latin typeface="Rubik Medium" pitchFamily="2" charset="-79"/>
                <a:cs typeface="Rubik Medium" pitchFamily="2" charset="-79"/>
              </a:rPr>
              <a:t>Matriks</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(N)</a:t>
            </a:r>
          </a:p>
        </p:txBody>
      </p:sp>
      <p:grpSp>
        <p:nvGrpSpPr>
          <p:cNvPr id="2" name="Group 1">
            <a:extLst>
              <a:ext uri="{FF2B5EF4-FFF2-40B4-BE49-F238E27FC236}">
                <a16:creationId xmlns:a16="http://schemas.microsoft.com/office/drawing/2014/main" id="{DE9A6E0C-DF53-6CD3-F18D-4253F74975D4}"/>
              </a:ext>
            </a:extLst>
          </p:cNvPr>
          <p:cNvGrpSpPr/>
          <p:nvPr/>
        </p:nvGrpSpPr>
        <p:grpSpPr>
          <a:xfrm>
            <a:off x="0" y="246228"/>
            <a:ext cx="2609849" cy="377660"/>
            <a:chOff x="0" y="246228"/>
            <a:chExt cx="2609849" cy="377660"/>
          </a:xfrm>
        </p:grpSpPr>
        <p:sp>
          <p:nvSpPr>
            <p:cNvPr id="21" name="Rectangle 20">
              <a:extLst>
                <a:ext uri="{FF2B5EF4-FFF2-40B4-BE49-F238E27FC236}">
                  <a16:creationId xmlns:a16="http://schemas.microsoft.com/office/drawing/2014/main" id="{033B2F9B-10FA-24B7-4160-925473480DD2}"/>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22" name="TextBox 21">
              <a:extLst>
                <a:ext uri="{FF2B5EF4-FFF2-40B4-BE49-F238E27FC236}">
                  <a16:creationId xmlns:a16="http://schemas.microsoft.com/office/drawing/2014/main" id="{E4839763-0954-3372-B5B3-31E08D0F3EA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(3)</a:t>
              </a:r>
              <a:endParaRPr lang="id-ID" sz="1400">
                <a:solidFill>
                  <a:schemeClr val="accent1"/>
                </a:solidFill>
                <a:latin typeface="Rubik Medium" pitchFamily="2" charset="-79"/>
                <a:cs typeface="Rubik Medium" pitchFamily="2" charset="-79"/>
              </a:endParaRPr>
            </a:p>
          </p:txBody>
        </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A6FBFF-118D-B3BD-EC5F-0239A4AEBBD1}"/>
                  </a:ext>
                </a:extLst>
              </p:cNvPr>
              <p:cNvSpPr txBox="1"/>
              <p:nvPr/>
            </p:nvSpPr>
            <p:spPr>
              <a:xfrm>
                <a:off x="6399697" y="1595942"/>
                <a:ext cx="1607715" cy="562783"/>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200" i="1" smtClean="0">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𝑁</m:t>
                          </m:r>
                        </m:e>
                        <m:sub>
                          <m:r>
                            <a:rPr lang="id-ID" sz="1200" i="1">
                              <a:solidFill>
                                <a:schemeClr val="tx1"/>
                              </a:solidFill>
                              <a:latin typeface="Cambria Math" panose="02040503050406030204" pitchFamily="18" charset="0"/>
                            </a:rPr>
                            <m:t>𝑖𝑗</m:t>
                          </m:r>
                        </m:sub>
                      </m:sSub>
                      <m:r>
                        <a:rPr lang="id-ID" sz="1200" i="0">
                          <a:solidFill>
                            <a:schemeClr val="tx1"/>
                          </a:solidFill>
                          <a:latin typeface="Cambria Math" panose="02040503050406030204" pitchFamily="18" charset="0"/>
                        </a:rPr>
                        <m:t>=</m:t>
                      </m:r>
                      <m:f>
                        <m:fPr>
                          <m:ctrlPr>
                            <a:rPr lang="id-ID" sz="1200" i="1">
                              <a:solidFill>
                                <a:schemeClr val="tx1"/>
                              </a:solidFill>
                              <a:latin typeface="Cambria Math" panose="02040503050406030204" pitchFamily="18" charset="0"/>
                            </a:rPr>
                          </m:ctrlPr>
                        </m:fPr>
                        <m:num>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
                                <m:sSubPr>
                                  <m:ctrlPr>
                                    <a:rPr lang="id-ID" sz="1200" i="1">
                                      <a:solidFill>
                                        <a:schemeClr val="tx1"/>
                                      </a:solidFill>
                                      <a:latin typeface="Cambria Math" panose="02040503050406030204" pitchFamily="18" charset="0"/>
                                    </a:rPr>
                                  </m:ctrlPr>
                                </m:sSub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𝑖𝑗</m:t>
                                  </m:r>
                                </m:sub>
                              </m:sSub>
                            </m:e>
                          </m:d>
                        </m:num>
                        <m:den>
                          <m:d>
                            <m:dPr>
                              <m:ctrlPr>
                                <a:rPr lang="id-ID" sz="1200" i="1">
                                  <a:solidFill>
                                    <a:schemeClr val="tx1"/>
                                  </a:solidFill>
                                  <a:latin typeface="Cambria Math" panose="02040503050406030204" pitchFamily="18" charset="0"/>
                                </a:rPr>
                              </m:ctrlPr>
                            </m:dPr>
                            <m:e>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r>
                                <a:rPr lang="id-ID" sz="1200" i="0">
                                  <a:solidFill>
                                    <a:schemeClr val="tx1"/>
                                  </a:solidFill>
                                  <a:latin typeface="Cambria Math" panose="02040503050406030204" pitchFamily="18" charset="0"/>
                                </a:rPr>
                                <m:t>− </m:t>
                              </m:r>
                              <m:sSubSup>
                                <m:sSubSupPr>
                                  <m:ctrlPr>
                                    <a:rPr lang="id-ID" sz="1200" i="1">
                                      <a:solidFill>
                                        <a:schemeClr val="tx1"/>
                                      </a:solidFill>
                                      <a:latin typeface="Cambria Math" panose="02040503050406030204" pitchFamily="18" charset="0"/>
                                    </a:rPr>
                                  </m:ctrlPr>
                                </m:sSubSupPr>
                                <m:e>
                                  <m:r>
                                    <a:rPr lang="id-ID" sz="1200" i="1">
                                      <a:solidFill>
                                        <a:schemeClr val="tx1"/>
                                      </a:solidFill>
                                      <a:latin typeface="Cambria Math" panose="02040503050406030204" pitchFamily="18" charset="0"/>
                                    </a:rPr>
                                    <m:t>𝑓</m:t>
                                  </m:r>
                                </m:e>
                                <m:sub>
                                  <m:r>
                                    <a:rPr lang="id-ID" sz="1200" i="1">
                                      <a:solidFill>
                                        <a:schemeClr val="tx1"/>
                                      </a:solidFill>
                                      <a:latin typeface="Cambria Math" panose="02040503050406030204" pitchFamily="18" charset="0"/>
                                    </a:rPr>
                                    <m:t>𝑗</m:t>
                                  </m:r>
                                </m:sub>
                                <m:sup>
                                  <m:r>
                                    <a:rPr lang="id-ID" sz="1200" i="0">
                                      <a:solidFill>
                                        <a:schemeClr val="tx1"/>
                                      </a:solidFill>
                                      <a:latin typeface="Cambria Math" panose="02040503050406030204" pitchFamily="18" charset="0"/>
                                    </a:rPr>
                                    <m:t>−</m:t>
                                  </m:r>
                                </m:sup>
                              </m:sSubSup>
                            </m:e>
                          </m:d>
                        </m:den>
                      </m:f>
                      <m:r>
                        <a:rPr lang="id-ID" sz="1200" i="0">
                          <a:solidFill>
                            <a:schemeClr val="tx1"/>
                          </a:solidFill>
                          <a:latin typeface="Cambria Math" panose="02040503050406030204" pitchFamily="18" charset="0"/>
                        </a:rPr>
                        <m:t> </m:t>
                      </m:r>
                    </m:oMath>
                  </m:oMathPara>
                </a14:m>
                <a:endParaRPr lang="id-ID" sz="1200">
                  <a:solidFill>
                    <a:schemeClr val="tx1"/>
                  </a:solidFill>
                </a:endParaRPr>
              </a:p>
            </p:txBody>
          </p:sp>
        </mc:Choice>
        <mc:Fallback xmlns="">
          <p:sp>
            <p:nvSpPr>
              <p:cNvPr id="26" name="TextBox 25">
                <a:extLst>
                  <a:ext uri="{FF2B5EF4-FFF2-40B4-BE49-F238E27FC236}">
                    <a16:creationId xmlns:a16="http://schemas.microsoft.com/office/drawing/2014/main" id="{52A6FBFF-118D-B3BD-EC5F-0239A4AEBBD1}"/>
                  </a:ext>
                </a:extLst>
              </p:cNvPr>
              <p:cNvSpPr txBox="1">
                <a:spLocks noRot="1" noChangeAspect="1" noMove="1" noResize="1" noEditPoints="1" noAdjustHandles="1" noChangeArrowheads="1" noChangeShapeType="1" noTextEdit="1"/>
              </p:cNvSpPr>
              <p:nvPr/>
            </p:nvSpPr>
            <p:spPr>
              <a:xfrm>
                <a:off x="6399697" y="1595942"/>
                <a:ext cx="1607715" cy="562783"/>
              </a:xfrm>
              <a:prstGeom prst="rect">
                <a:avLst/>
              </a:prstGeom>
              <a:blipFill>
                <a:blip r:embed="rId3"/>
                <a:stretch>
                  <a:fillRect b="-1087"/>
                </a:stretch>
              </a:blipFill>
            </p:spPr>
            <p:txBody>
              <a:bodyPr/>
              <a:lstStyle/>
              <a:p>
                <a:r>
                  <a:rPr lang="id-ID">
                    <a:noFill/>
                  </a:rPr>
                  <a:t> </a:t>
                </a:r>
              </a:p>
            </p:txBody>
          </p:sp>
        </mc:Fallback>
      </mc:AlternateContent>
      <p:graphicFrame>
        <p:nvGraphicFramePr>
          <p:cNvPr id="17" name="Table 16">
            <a:extLst>
              <a:ext uri="{FF2B5EF4-FFF2-40B4-BE49-F238E27FC236}">
                <a16:creationId xmlns:a16="http://schemas.microsoft.com/office/drawing/2014/main" id="{96354BA6-A4B2-AF11-E988-12A970DF9D20}"/>
              </a:ext>
            </a:extLst>
          </p:cNvPr>
          <p:cNvGraphicFramePr>
            <a:graphicFrameLocks noGrp="1"/>
          </p:cNvGraphicFramePr>
          <p:nvPr>
            <p:extLst>
              <p:ext uri="{D42A27DB-BD31-4B8C-83A1-F6EECF244321}">
                <p14:modId xmlns:p14="http://schemas.microsoft.com/office/powerpoint/2010/main" val="2763228513"/>
              </p:ext>
            </p:extLst>
          </p:nvPr>
        </p:nvGraphicFramePr>
        <p:xfrm>
          <a:off x="566700" y="2764325"/>
          <a:ext cx="5321350" cy="1824939"/>
        </p:xfrm>
        <a:graphic>
          <a:graphicData uri="http://schemas.openxmlformats.org/drawingml/2006/table">
            <a:tbl>
              <a:tblPr firstRow="1" firstCol="1" bandRow="1">
                <a:tableStyleId>{5C22544A-7EE6-4342-B048-85BDC9FD1C3A}</a:tableStyleId>
              </a:tblPr>
              <a:tblGrid>
                <a:gridCol w="504436">
                  <a:extLst>
                    <a:ext uri="{9D8B030D-6E8A-4147-A177-3AD203B41FA5}">
                      <a16:colId xmlns:a16="http://schemas.microsoft.com/office/drawing/2014/main" val="588647840"/>
                    </a:ext>
                  </a:extLst>
                </a:gridCol>
                <a:gridCol w="1027597">
                  <a:extLst>
                    <a:ext uri="{9D8B030D-6E8A-4147-A177-3AD203B41FA5}">
                      <a16:colId xmlns:a16="http://schemas.microsoft.com/office/drawing/2014/main" val="277522682"/>
                    </a:ext>
                  </a:extLst>
                </a:gridCol>
                <a:gridCol w="384560">
                  <a:extLst>
                    <a:ext uri="{9D8B030D-6E8A-4147-A177-3AD203B41FA5}">
                      <a16:colId xmlns:a16="http://schemas.microsoft.com/office/drawing/2014/main" val="2911733129"/>
                    </a:ext>
                  </a:extLst>
                </a:gridCol>
                <a:gridCol w="698102">
                  <a:extLst>
                    <a:ext uri="{9D8B030D-6E8A-4147-A177-3AD203B41FA5}">
                      <a16:colId xmlns:a16="http://schemas.microsoft.com/office/drawing/2014/main" val="1045558955"/>
                    </a:ext>
                  </a:extLst>
                </a:gridCol>
                <a:gridCol w="464126">
                  <a:extLst>
                    <a:ext uri="{9D8B030D-6E8A-4147-A177-3AD203B41FA5}">
                      <a16:colId xmlns:a16="http://schemas.microsoft.com/office/drawing/2014/main" val="4015684981"/>
                    </a:ext>
                  </a:extLst>
                </a:gridCol>
                <a:gridCol w="752030">
                  <a:extLst>
                    <a:ext uri="{9D8B030D-6E8A-4147-A177-3AD203B41FA5}">
                      <a16:colId xmlns:a16="http://schemas.microsoft.com/office/drawing/2014/main" val="1907640475"/>
                    </a:ext>
                  </a:extLst>
                </a:gridCol>
                <a:gridCol w="358924">
                  <a:extLst>
                    <a:ext uri="{9D8B030D-6E8A-4147-A177-3AD203B41FA5}">
                      <a16:colId xmlns:a16="http://schemas.microsoft.com/office/drawing/2014/main" val="2102645165"/>
                    </a:ext>
                  </a:extLst>
                </a:gridCol>
                <a:gridCol w="803304">
                  <a:extLst>
                    <a:ext uri="{9D8B030D-6E8A-4147-A177-3AD203B41FA5}">
                      <a16:colId xmlns:a16="http://schemas.microsoft.com/office/drawing/2014/main" val="1035872782"/>
                    </a:ext>
                  </a:extLst>
                </a:gridCol>
                <a:gridCol w="328271">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F3939"/>
                    </a:solidFill>
                  </a:tcPr>
                </a:tc>
                <a:tc>
                  <a:txBody>
                    <a:bodyPr/>
                    <a:lstStyle/>
                    <a:p>
                      <a:pPr marL="0" algn="ctr" defTabSz="914400" rtl="0" eaLnBrk="1" latinLnBrk="0" hangingPunct="1">
                        <a:lnSpc>
                          <a:spcPct val="100000"/>
                        </a:lnSpc>
                        <a:spcAft>
                          <a:spcPts val="0"/>
                        </a:spcAft>
                      </a:pPr>
                      <a:r>
                        <a:rPr lang="id-ID" sz="900" b="0" kern="100">
                          <a:solidFill>
                            <a:schemeClr val="accent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B0FF"/>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538.922,4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30.333,00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196.390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3.172.333,3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8.322,59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99.140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783.975,8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8.335,12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11.430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1.346.651,1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10.092,48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29.280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39.039,7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375.650,85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54.722,35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318.778,0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74.434,54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46.406,3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35.907,0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549.291,92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28.740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18.750,0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858.700,26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(terbaik)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pPr marL="0" algn="ctr" defTabSz="914400" rtl="0" eaLnBrk="1" latinLnBrk="0" hangingPunct="1">
                            <a:lnSpc>
                              <a:spcPct val="100000"/>
                            </a:lnSpc>
                            <a:spcAft>
                              <a:spcPts val="0"/>
                            </a:spcAft>
                          </a:pPr>
                          <a14:m>
                            <m:oMath xmlns:m="http://schemas.openxmlformats.org/officeDocument/2006/math">
                              <m:sSubSup>
                                <m:sSubSupPr>
                                  <m:ctrlPr>
                                    <a:rPr lang="id-ID" sz="900" b="0" i="1" kern="100" smtClean="0">
                                      <a:solidFill>
                                        <a:schemeClr val="tx1"/>
                                      </a:solidFill>
                                      <a:effectLst/>
                                      <a:latin typeface="Cambria Math" panose="02040503050406030204" pitchFamily="18" charset="0"/>
                                      <a:ea typeface="SimSun" panose="02010600030101010101" pitchFamily="2" charset="-122"/>
                                      <a:cs typeface="Rubik Medium" pitchFamily="2" charset="-79"/>
                                    </a:rPr>
                                  </m:ctrlPr>
                                </m:sSubSupPr>
                                <m:e>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𝑓</m:t>
                                  </m:r>
                                </m:e>
                                <m:sub>
                                  <m:r>
                                    <a:rPr lang="id-ID" sz="900" b="0" kern="100">
                                      <a:solidFill>
                                        <a:schemeClr val="tx1"/>
                                      </a:solidFill>
                                      <a:effectLst/>
                                      <a:latin typeface="Cambria Math" panose="02040503050406030204" pitchFamily="18" charset="0"/>
                                      <a:ea typeface="SimSun" panose="02010600030101010101" pitchFamily="2" charset="-122"/>
                                      <a:cs typeface="Rubik Medium" pitchFamily="2" charset="-79"/>
                                    </a:rPr>
                                    <m:t>𝑗</m:t>
                                  </m:r>
                                </m:sub>
                                <m:sup>
                                  <m:r>
                                    <a:rPr lang="en-US" sz="900" b="0" kern="100" smtClean="0">
                                      <a:solidFill>
                                        <a:schemeClr val="tx1"/>
                                      </a:solidFill>
                                      <a:effectLst/>
                                      <a:latin typeface="Cambria Math" panose="02040503050406030204" pitchFamily="18" charset="0"/>
                                      <a:ea typeface="SimSun" panose="02010600030101010101" pitchFamily="2" charset="-122"/>
                                      <a:cs typeface="Rubik Medium" pitchFamily="2" charset="-79"/>
                                    </a:rPr>
                                    <m:t>−</m:t>
                                  </m:r>
                                </m:sup>
                              </m:sSubSup>
                            </m:oMath>
                          </a14:m>
                          <a:r>
                            <a:rPr lang="en-US" sz="900" b="0" kern="100">
                              <a:solidFill>
                                <a:schemeClr val="tx1"/>
                              </a:solidFill>
                              <a:effectLst/>
                              <a:latin typeface="Rubik" pitchFamily="2" charset="-79"/>
                              <a:ea typeface="SimSun" panose="02010600030101010101" pitchFamily="2" charset="-122"/>
                              <a:cs typeface="Rubik" pitchFamily="2" charset="-79"/>
                            </a:rPr>
                            <a:t> (terjelek)</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Choice>
        <mc:Fallback xmlns="">
          <p:graphicFrame>
            <p:nvGraphicFramePr>
              <p:cNvPr id="18" name="Table 17">
                <a:extLst>
                  <a:ext uri="{FF2B5EF4-FFF2-40B4-BE49-F238E27FC236}">
                    <a16:creationId xmlns:a16="http://schemas.microsoft.com/office/drawing/2014/main" id="{ACE7BACD-3F7C-E4F1-0383-B4617237A653}"/>
                  </a:ext>
                </a:extLst>
              </p:cNvPr>
              <p:cNvGraphicFramePr>
                <a:graphicFrameLocks noGrp="1"/>
              </p:cNvGraphicFramePr>
              <p:nvPr>
                <p:extLst>
                  <p:ext uri="{D42A27DB-BD31-4B8C-83A1-F6EECF244321}">
                    <p14:modId xmlns:p14="http://schemas.microsoft.com/office/powerpoint/2010/main" val="4039179569"/>
                  </p:ext>
                </p:extLst>
              </p:nvPr>
            </p:nvGraphicFramePr>
            <p:xfrm>
              <a:off x="871538" y="5428945"/>
              <a:ext cx="5016510" cy="604800"/>
            </p:xfrm>
            <a:graphic>
              <a:graphicData uri="http://schemas.openxmlformats.org/drawingml/2006/table">
                <a:tbl>
                  <a:tblPr firstRow="1" firstCol="1" bandRow="1">
                    <a:tableStyleId>{5C22544A-7EE6-4342-B048-85BDC9FD1C3A}</a:tableStyleId>
                  </a:tblPr>
                  <a:tblGrid>
                    <a:gridCol w="1223962">
                      <a:extLst>
                        <a:ext uri="{9D8B030D-6E8A-4147-A177-3AD203B41FA5}">
                          <a16:colId xmlns:a16="http://schemas.microsoft.com/office/drawing/2014/main" val="1715370613"/>
                        </a:ext>
                      </a:extLst>
                    </a:gridCol>
                    <a:gridCol w="390525">
                      <a:extLst>
                        <a:ext uri="{9D8B030D-6E8A-4147-A177-3AD203B41FA5}">
                          <a16:colId xmlns:a16="http://schemas.microsoft.com/office/drawing/2014/main" val="1466269100"/>
                        </a:ext>
                      </a:extLst>
                    </a:gridCol>
                    <a:gridCol w="695325">
                      <a:extLst>
                        <a:ext uri="{9D8B030D-6E8A-4147-A177-3AD203B41FA5}">
                          <a16:colId xmlns:a16="http://schemas.microsoft.com/office/drawing/2014/main" val="1868784823"/>
                        </a:ext>
                      </a:extLst>
                    </a:gridCol>
                    <a:gridCol w="464344">
                      <a:extLst>
                        <a:ext uri="{9D8B030D-6E8A-4147-A177-3AD203B41FA5}">
                          <a16:colId xmlns:a16="http://schemas.microsoft.com/office/drawing/2014/main" val="3904180499"/>
                        </a:ext>
                      </a:extLst>
                    </a:gridCol>
                    <a:gridCol w="752475">
                      <a:extLst>
                        <a:ext uri="{9D8B030D-6E8A-4147-A177-3AD203B41FA5}">
                          <a16:colId xmlns:a16="http://schemas.microsoft.com/office/drawing/2014/main" val="308700256"/>
                        </a:ext>
                      </a:extLst>
                    </a:gridCol>
                    <a:gridCol w="354806">
                      <a:extLst>
                        <a:ext uri="{9D8B030D-6E8A-4147-A177-3AD203B41FA5}">
                          <a16:colId xmlns:a16="http://schemas.microsoft.com/office/drawing/2014/main" val="829785544"/>
                        </a:ext>
                      </a:extLst>
                    </a:gridCol>
                    <a:gridCol w="804863">
                      <a:extLst>
                        <a:ext uri="{9D8B030D-6E8A-4147-A177-3AD203B41FA5}">
                          <a16:colId xmlns:a16="http://schemas.microsoft.com/office/drawing/2014/main" val="932167878"/>
                        </a:ext>
                      </a:extLst>
                    </a:gridCol>
                    <a:gridCol w="330210">
                      <a:extLst>
                        <a:ext uri="{9D8B030D-6E8A-4147-A177-3AD203B41FA5}">
                          <a16:colId xmlns:a16="http://schemas.microsoft.com/office/drawing/2014/main" val="1261787432"/>
                        </a:ext>
                      </a:extLst>
                    </a:gridCol>
                  </a:tblGrid>
                  <a:tr h="20160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1294437"/>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100000" r="-310945" b="-120588"/>
                          </a:stretch>
                        </a:blip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280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172</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333,3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113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322,59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997487659"/>
                      </a:ext>
                    </a:extLst>
                  </a:tr>
                  <a:tr h="201600">
                    <a:tc>
                      <a:txBody>
                        <a:bodyPr/>
                        <a:lstStyle/>
                        <a:p>
                          <a:endParaRPr lang="id-ID"/>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98" t="-206061" r="-310945" b="-24242"/>
                          </a:stretch>
                        </a:blip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196</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390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750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858</a:t>
                          </a:r>
                          <a:r>
                            <a:rPr lang="en-US" sz="900" b="0" kern="100">
                              <a:solidFill>
                                <a:schemeClr val="tx1"/>
                              </a:solidFill>
                              <a:effectLst/>
                              <a:latin typeface="Rubik" pitchFamily="2" charset="-79"/>
                              <a:ea typeface="SimSun" panose="02010600030101010101" pitchFamily="2" charset="-122"/>
                              <a:cs typeface="Rubik" pitchFamily="2" charset="-79"/>
                            </a:rPr>
                            <a:t>,</a:t>
                          </a:r>
                          <a:r>
                            <a:rPr lang="id-ID" sz="900" b="0" kern="100">
                              <a:solidFill>
                                <a:schemeClr val="tx1"/>
                              </a:solidFill>
                              <a:effectLst/>
                              <a:latin typeface="Rubik" pitchFamily="2" charset="-79"/>
                              <a:ea typeface="SimSun" panose="02010600030101010101" pitchFamily="2" charset="-122"/>
                              <a:cs typeface="Rubik" pitchFamily="2" charset="-79"/>
                            </a:rPr>
                            <a:t>700,26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47878"/>
                        </a:solidFill>
                      </a:tcPr>
                    </a:tc>
                    <a:extLst>
                      <a:ext uri="{0D108BD9-81ED-4DB2-BD59-A6C34878D82A}">
                        <a16:rowId xmlns:a16="http://schemas.microsoft.com/office/drawing/2014/main" val="480232595"/>
                      </a:ext>
                    </a:extLst>
                  </a:tr>
                </a:tbl>
              </a:graphicData>
            </a:graphic>
          </p:graphicFrame>
        </mc:Fallback>
      </mc:AlternateContent>
      <p:grpSp>
        <p:nvGrpSpPr>
          <p:cNvPr id="30" name="Group 29">
            <a:extLst>
              <a:ext uri="{FF2B5EF4-FFF2-40B4-BE49-F238E27FC236}">
                <a16:creationId xmlns:a16="http://schemas.microsoft.com/office/drawing/2014/main" id="{EDE8FA18-B5B3-27B5-83E8-D978D632FA7D}"/>
              </a:ext>
            </a:extLst>
          </p:cNvPr>
          <p:cNvGrpSpPr/>
          <p:nvPr/>
        </p:nvGrpSpPr>
        <p:grpSpPr>
          <a:xfrm>
            <a:off x="460126" y="1678074"/>
            <a:ext cx="3321844" cy="750526"/>
            <a:chOff x="1345406" y="1665288"/>
            <a:chExt cx="3321844" cy="750526"/>
          </a:xfrm>
        </p:grpSpPr>
        <p:grpSp>
          <p:nvGrpSpPr>
            <p:cNvPr id="4" name="Group 3">
              <a:extLst>
                <a:ext uri="{FF2B5EF4-FFF2-40B4-BE49-F238E27FC236}">
                  <a16:creationId xmlns:a16="http://schemas.microsoft.com/office/drawing/2014/main" id="{794BB191-D7D3-3DBE-D9BA-9D356C392BD2}"/>
                </a:ext>
              </a:extLst>
            </p:cNvPr>
            <p:cNvGrpSpPr/>
            <p:nvPr/>
          </p:nvGrpSpPr>
          <p:grpSpPr>
            <a:xfrm>
              <a:off x="1345406" y="1665288"/>
              <a:ext cx="3321844" cy="750526"/>
              <a:chOff x="1345406" y="1421269"/>
              <a:chExt cx="3321844" cy="750526"/>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F11728D-4C78-8F13-50CF-2746799C4C1E}"/>
                      </a:ext>
                    </a:extLst>
                  </p:cNvPr>
                  <p:cNvSpPr txBox="1"/>
                  <p:nvPr/>
                </p:nvSpPr>
                <p:spPr>
                  <a:xfrm>
                    <a:off x="1400175" y="1421269"/>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max</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min</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28" name="TextBox 27">
                    <a:extLst>
                      <a:ext uri="{FF2B5EF4-FFF2-40B4-BE49-F238E27FC236}">
                        <a16:creationId xmlns:a16="http://schemas.microsoft.com/office/drawing/2014/main" id="{AF11728D-4C78-8F13-50CF-2746799C4C1E}"/>
                      </a:ext>
                    </a:extLst>
                  </p:cNvPr>
                  <p:cNvSpPr txBox="1">
                    <a:spLocks noRot="1" noChangeAspect="1" noMove="1" noResize="1" noEditPoints="1" noAdjustHandles="1" noChangeArrowheads="1" noChangeShapeType="1" noTextEdit="1"/>
                  </p:cNvSpPr>
                  <p:nvPr/>
                </p:nvSpPr>
                <p:spPr>
                  <a:xfrm>
                    <a:off x="1400175" y="1421269"/>
                    <a:ext cx="3267075" cy="750526"/>
                  </a:xfrm>
                  <a:prstGeom prst="rect">
                    <a:avLst/>
                  </a:prstGeom>
                  <a:blipFill>
                    <a:blip r:embed="rId5"/>
                    <a:stretch>
                      <a:fillRect/>
                    </a:stretch>
                  </a:blipFill>
                </p:spPr>
                <p:txBody>
                  <a:bodyPr/>
                  <a:lstStyle/>
                  <a:p>
                    <a:r>
                      <a:rPr lang="id-ID">
                        <a:noFill/>
                      </a:rPr>
                      <a:t> </a:t>
                    </a:r>
                  </a:p>
                </p:txBody>
              </p:sp>
            </mc:Fallback>
          </mc:AlternateContent>
          <p:sp>
            <p:nvSpPr>
              <p:cNvPr id="32" name="TextBox 31">
                <a:extLst>
                  <a:ext uri="{FF2B5EF4-FFF2-40B4-BE49-F238E27FC236}">
                    <a16:creationId xmlns:a16="http://schemas.microsoft.com/office/drawing/2014/main" id="{78B00D71-101C-8041-43E4-C3B262469CA6}"/>
                  </a:ext>
                </a:extLst>
              </p:cNvPr>
              <p:cNvSpPr txBox="1"/>
              <p:nvPr/>
            </p:nvSpPr>
            <p:spPr>
              <a:xfrm>
                <a:off x="1345406" y="1430707"/>
                <a:ext cx="1209675" cy="261610"/>
              </a:xfrm>
              <a:prstGeom prst="rect">
                <a:avLst/>
              </a:prstGeom>
              <a:noFill/>
            </p:spPr>
            <p:txBody>
              <a:bodyPr wrap="square">
                <a:spAutoFit/>
              </a:bodyPr>
              <a:lstStyle/>
              <a:p>
                <a:pPr defTabSz="539750"/>
                <a:r>
                  <a:rPr lang="en-US" sz="1100">
                    <a:latin typeface="Rubik Medium" pitchFamily="2" charset="-79"/>
                    <a:cs typeface="Rubik Medium" pitchFamily="2" charset="-79"/>
                  </a:rPr>
                  <a:t>B</a:t>
                </a:r>
                <a:r>
                  <a:rPr lang="id-ID" sz="1100">
                    <a:latin typeface="Rubik Medium" pitchFamily="2" charset="-79"/>
                    <a:cs typeface="Rubik Medium" pitchFamily="2" charset="-79"/>
                  </a:rPr>
                  <a:t>enefit</a:t>
                </a:r>
                <a:r>
                  <a:rPr lang="en-US" sz="1100">
                    <a:latin typeface="Rubik Medium" pitchFamily="2" charset="-79"/>
                    <a:cs typeface="Rubik Medium" pitchFamily="2" charset="-79"/>
                  </a:rPr>
                  <a:t>	:</a:t>
                </a:r>
                <a:endParaRPr lang="id-ID" sz="1100">
                  <a:latin typeface="Rubik Medium" pitchFamily="2" charset="-79"/>
                  <a:cs typeface="Rubik Medium" pitchFamily="2" charset="-79"/>
                </a:endParaRPr>
              </a:p>
            </p:txBody>
          </p:sp>
        </p:grpSp>
        <p:sp>
          <p:nvSpPr>
            <p:cNvPr id="20" name="Rectangle 19">
              <a:extLst>
                <a:ext uri="{FF2B5EF4-FFF2-40B4-BE49-F238E27FC236}">
                  <a16:creationId xmlns:a16="http://schemas.microsoft.com/office/drawing/2014/main" id="{D75B71EA-F72D-64DB-F358-E9A53855F8AC}"/>
                </a:ext>
              </a:extLst>
            </p:cNvPr>
            <p:cNvSpPr/>
            <p:nvPr/>
          </p:nvSpPr>
          <p:spPr>
            <a:xfrm>
              <a:off x="1445485" y="1889939"/>
              <a:ext cx="566671" cy="45719"/>
            </a:xfrm>
            <a:prstGeom prst="rect">
              <a:avLst/>
            </a:prstGeom>
            <a:solidFill>
              <a:srgbClr val="3AB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pSp>
        <p:nvGrpSpPr>
          <p:cNvPr id="29" name="Group 28">
            <a:extLst>
              <a:ext uri="{FF2B5EF4-FFF2-40B4-BE49-F238E27FC236}">
                <a16:creationId xmlns:a16="http://schemas.microsoft.com/office/drawing/2014/main" id="{830F5475-5C92-C76D-8969-C0B8DBBEDB13}"/>
              </a:ext>
            </a:extLst>
          </p:cNvPr>
          <p:cNvGrpSpPr/>
          <p:nvPr/>
        </p:nvGrpSpPr>
        <p:grpSpPr>
          <a:xfrm>
            <a:off x="2926077" y="1678074"/>
            <a:ext cx="3267075" cy="750526"/>
            <a:chOff x="3748226" y="1665288"/>
            <a:chExt cx="3267075" cy="750526"/>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21F09CC-8DD8-7BC9-4EA6-D194BE36ED85}"/>
                    </a:ext>
                  </a:extLst>
                </p:cNvPr>
                <p:cNvSpPr txBox="1"/>
                <p:nvPr/>
              </p:nvSpPr>
              <p:spPr>
                <a:xfrm>
                  <a:off x="3748226" y="1665288"/>
                  <a:ext cx="3267075" cy="750526"/>
                </a:xfrm>
                <a:prstGeom prst="rect">
                  <a:avLst/>
                </a:prstGeom>
                <a:noFill/>
              </p:spPr>
              <p:txBody>
                <a:bodyPr wrap="square">
                  <a:spAutoFit/>
                </a:bodyPr>
                <a:lstStyle/>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kern="100" smtClean="0">
                                <a:effectLst/>
                                <a:latin typeface="Cambria Math" panose="02040503050406030204" pitchFamily="18" charset="0"/>
                                <a:ea typeface="Times New Roman" panose="02020603050405020304" pitchFamily="18" charset="0"/>
                              </a:rPr>
                            </m:ctrlPr>
                          </m:sSubSup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𝑗</m:t>
                            </m:r>
                          </m:sub>
                          <m:sup>
                            <m:r>
                              <a:rPr lang="id-ID" sz="1100" i="1" kern="100">
                                <a:effectLst/>
                                <a:latin typeface="Cambria Math" panose="02040503050406030204" pitchFamily="18" charset="0"/>
                                <a:ea typeface="Times New Roman" panose="02020603050405020304" pitchFamily="18" charset="0"/>
                              </a:rPr>
                              <m:t>+</m:t>
                            </m:r>
                          </m:sup>
                        </m:sSubSup>
                        <m:r>
                          <a:rPr lang="id-ID" sz="1100" i="1" kern="100">
                            <a:effectLst/>
                            <a:latin typeface="Cambria Math" panose="02040503050406030204" pitchFamily="18" charset="0"/>
                            <a:ea typeface="Times New Roman" panose="02020603050405020304" pitchFamily="18" charset="0"/>
                          </a:rPr>
                          <m:t>=</m:t>
                        </m:r>
                        <m:func>
                          <m:funcPr>
                            <m:ctrlPr>
                              <a:rPr lang="id-ID" sz="1100" i="1" kern="100">
                                <a:effectLst/>
                                <a:latin typeface="Cambria Math" panose="02040503050406030204" pitchFamily="18" charset="0"/>
                                <a:ea typeface="Times New Roman" panose="02020603050405020304" pitchFamily="18" charset="0"/>
                              </a:rPr>
                            </m:ctrlPr>
                          </m:funcPr>
                          <m:fName>
                            <m:r>
                              <m:rPr>
                                <m:sty m:val="p"/>
                              </m:rPr>
                              <a:rPr lang="id-ID" sz="1100" kern="100">
                                <a:effectLst/>
                                <a:latin typeface="Cambria Math" panose="02040503050406030204" pitchFamily="18" charset="0"/>
                                <a:ea typeface="Times New Roman" panose="02020603050405020304" pitchFamily="18" charset="0"/>
                              </a:rPr>
                              <m:t>m</m:t>
                            </m:r>
                            <m:r>
                              <a:rPr lang="en-US" sz="1100" b="0" i="1" kern="100" smtClean="0">
                                <a:effectLst/>
                                <a:latin typeface="Cambria Math" panose="02040503050406030204" pitchFamily="18" charset="0"/>
                                <a:ea typeface="Times New Roman" panose="02020603050405020304" pitchFamily="18" charset="0"/>
                              </a:rPr>
                              <m:t>𝑖𝑛</m:t>
                            </m:r>
                          </m:fName>
                          <m:e>
                            <m:d>
                              <m:dPr>
                                <m:ctrlPr>
                                  <a:rPr lang="id-ID" sz="1100" i="1" kern="100">
                                    <a:effectLst/>
                                    <a:latin typeface="Cambria Math" panose="02040503050406030204" pitchFamily="18" charset="0"/>
                                    <a:ea typeface="Times New Roman" panose="02020603050405020304" pitchFamily="18" charset="0"/>
                                  </a:rPr>
                                </m:ctrlPr>
                              </m:dPr>
                              <m:e>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1</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2</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3</m:t>
                                    </m:r>
                                    <m:r>
                                      <a:rPr lang="id-ID" sz="1100" i="1" kern="100">
                                        <a:effectLst/>
                                        <a:latin typeface="Cambria Math" panose="02040503050406030204" pitchFamily="18" charset="0"/>
                                        <a:ea typeface="Times New Roman" panose="02020603050405020304" pitchFamily="18" charset="0"/>
                                      </a:rPr>
                                      <m:t>𝑗</m:t>
                                    </m:r>
                                  </m:sub>
                                </m:sSub>
                                <m:r>
                                  <a:rPr lang="id-ID" sz="1100" i="1" kern="100">
                                    <a:effectLst/>
                                    <a:latin typeface="Cambria Math" panose="02040503050406030204" pitchFamily="18" charset="0"/>
                                    <a:ea typeface="Times New Roman" panose="02020603050405020304" pitchFamily="18" charset="0"/>
                                  </a:rPr>
                                  <m:t>, </m:t>
                                </m:r>
                                <m:r>
                                  <a:rPr lang="id-ID" sz="1100" i="1" kern="100">
                                    <a:effectLst/>
                                    <a:latin typeface="Cambria Math" panose="02040503050406030204" pitchFamily="18" charset="0"/>
                                    <a:ea typeface="SimSun" panose="02010600030101010101" pitchFamily="2" charset="-122"/>
                                  </a:rPr>
                                  <m:t>…,</m:t>
                                </m:r>
                                <m:sSub>
                                  <m:sSubPr>
                                    <m:ctrlPr>
                                      <a:rPr lang="id-ID" sz="1100" i="1" kern="100">
                                        <a:effectLst/>
                                        <a:latin typeface="Cambria Math" panose="02040503050406030204" pitchFamily="18" charset="0"/>
                                        <a:ea typeface="Times New Roman" panose="02020603050405020304" pitchFamily="18" charset="0"/>
                                      </a:rPr>
                                    </m:ctrlPr>
                                  </m:sSubPr>
                                  <m:e>
                                    <m:r>
                                      <a:rPr lang="id-ID" sz="1100" i="1" kern="100">
                                        <a:effectLst/>
                                        <a:latin typeface="Cambria Math" panose="02040503050406030204" pitchFamily="18" charset="0"/>
                                        <a:ea typeface="Times New Roman" panose="02020603050405020304" pitchFamily="18" charset="0"/>
                                      </a:rPr>
                                      <m:t>𝑓</m:t>
                                    </m:r>
                                  </m:e>
                                  <m:sub>
                                    <m:r>
                                      <a:rPr lang="id-ID" sz="1100" i="1" kern="100">
                                        <a:effectLst/>
                                        <a:latin typeface="Cambria Math" panose="02040503050406030204" pitchFamily="18" charset="0"/>
                                        <a:ea typeface="Times New Roman" panose="02020603050405020304" pitchFamily="18" charset="0"/>
                                      </a:rPr>
                                      <m:t>𝑖𝑗</m:t>
                                    </m:r>
                                  </m:sub>
                                </m:sSub>
                              </m:e>
                            </m:d>
                          </m:e>
                        </m:func>
                        <m:r>
                          <a:rPr lang="id-ID" sz="1100" i="1" kern="100">
                            <a:effectLst/>
                            <a:latin typeface="Cambria Math" panose="02040503050406030204" pitchFamily="18" charset="0"/>
                            <a:ea typeface="Times New Roman" panose="02020603050405020304" pitchFamily="18" charset="0"/>
                          </a:rPr>
                          <m:t> </m:t>
                        </m:r>
                      </m:oMath>
                    </m:oMathPara>
                  </a14:m>
                  <a:endParaRPr lang="en-US" sz="1100" i="1" kern="100">
                    <a:effectLst/>
                    <a:latin typeface="Cambria Math" panose="02040503050406030204" pitchFamily="18" charset="0"/>
                    <a:ea typeface="Times New Roman" panose="02020603050405020304" pitchFamily="18" charset="0"/>
                  </a:endParaRPr>
                </a:p>
                <a:p>
                  <a:pPr>
                    <a:spcAft>
                      <a:spcPts val="1000"/>
                    </a:spcAft>
                  </a:pPr>
                  <a14:m>
                    <m:oMathPara xmlns:m="http://schemas.openxmlformats.org/officeDocument/2006/math">
                      <m:oMathParaPr>
                        <m:jc m:val="centerGroup"/>
                      </m:oMathParaPr>
                      <m:oMath xmlns:m="http://schemas.openxmlformats.org/officeDocument/2006/math">
                        <m:sSubSup>
                          <m:sSubSupPr>
                            <m:ctrlPr>
                              <a:rPr lang="id-ID" sz="1100" i="1">
                                <a:effectLst/>
                                <a:latin typeface="Cambria Math" panose="02040503050406030204" pitchFamily="18" charset="0"/>
                                <a:ea typeface="Times New Roman" panose="02020603050405020304" pitchFamily="18" charset="0"/>
                              </a:rPr>
                            </m:ctrlPr>
                          </m:sSubSup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id-ID" sz="1100" i="1" smtClean="0">
                                <a:effectLst/>
                                <a:latin typeface="Cambria Math" panose="02040503050406030204" pitchFamily="18" charset="0"/>
                                <a:ea typeface="Times New Roman" panose="02020603050405020304" pitchFamily="18" charset="0"/>
                              </a:rPr>
                            </m:ctrlPr>
                          </m:funcPr>
                          <m:fName>
                            <m:r>
                              <m:rPr>
                                <m:sty m:val="p"/>
                              </m:rPr>
                              <a:rPr lang="id-ID" sz="1100">
                                <a:effectLst/>
                                <a:latin typeface="Cambria Math" panose="02040503050406030204" pitchFamily="18" charset="0"/>
                                <a:ea typeface="Times New Roman" panose="02020603050405020304" pitchFamily="18" charset="0"/>
                                <a:cs typeface="Times New Roman" panose="02020603050405020304" pitchFamily="18" charset="0"/>
                              </a:rPr>
                              <m:t>m</m:t>
                            </m:r>
                            <m:r>
                              <a:rPr lang="en-US" sz="1100" b="0" i="1" smtClean="0">
                                <a:effectLst/>
                                <a:latin typeface="Cambria Math" panose="02040503050406030204" pitchFamily="18" charset="0"/>
                                <a:ea typeface="Times New Roman" panose="02020603050405020304" pitchFamily="18" charset="0"/>
                                <a:cs typeface="Times New Roman" panose="02020603050405020304" pitchFamily="18" charset="0"/>
                              </a:rPr>
                              <m:t>𝑎𝑥</m:t>
                            </m:r>
                          </m:fName>
                          <m:e>
                            <m:d>
                              <m:dPr>
                                <m:ctrlPr>
                                  <a:rPr lang="id-ID" sz="1100" i="1">
                                    <a:effectLst/>
                                    <a:latin typeface="Cambria Math" panose="02040503050406030204" pitchFamily="18" charset="0"/>
                                    <a:ea typeface="Times New Roman" panose="02020603050405020304" pitchFamily="18" charset="0"/>
                                  </a:rPr>
                                </m:ctrlPr>
                              </m:dPr>
                              <m:e>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1</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2</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3</m:t>
                                    </m:r>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r>
                                  <a:rPr lang="id-ID" sz="1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id-ID" sz="1100" i="1">
                                        <a:effectLst/>
                                        <a:latin typeface="Cambria Math" panose="02040503050406030204" pitchFamily="18" charset="0"/>
                                        <a:ea typeface="Times New Roman" panose="02020603050405020304" pitchFamily="18" charset="0"/>
                                      </a:rPr>
                                    </m:ctrlPr>
                                  </m:sSubPr>
                                  <m:e>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func>
                        <m:r>
                          <a:rPr lang="id-ID" sz="11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id-ID" sz="1100"/>
                </a:p>
              </p:txBody>
            </p:sp>
          </mc:Choice>
          <mc:Fallback xmlns="">
            <p:sp>
              <p:nvSpPr>
                <p:cNvPr id="33" name="TextBox 32">
                  <a:extLst>
                    <a:ext uri="{FF2B5EF4-FFF2-40B4-BE49-F238E27FC236}">
                      <a16:creationId xmlns:a16="http://schemas.microsoft.com/office/drawing/2014/main" id="{221F09CC-8DD8-7BC9-4EA6-D194BE36ED85}"/>
                    </a:ext>
                  </a:extLst>
                </p:cNvPr>
                <p:cNvSpPr txBox="1">
                  <a:spLocks noRot="1" noChangeAspect="1" noMove="1" noResize="1" noEditPoints="1" noAdjustHandles="1" noChangeArrowheads="1" noChangeShapeType="1" noTextEdit="1"/>
                </p:cNvSpPr>
                <p:nvPr/>
              </p:nvSpPr>
              <p:spPr>
                <a:xfrm>
                  <a:off x="3748226" y="1665288"/>
                  <a:ext cx="3267075" cy="750526"/>
                </a:xfrm>
                <a:prstGeom prst="rect">
                  <a:avLst/>
                </a:prstGeom>
                <a:blipFill>
                  <a:blip r:embed="rId6"/>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50D28261-6C29-04C0-5661-BA17C287C867}"/>
                </a:ext>
              </a:extLst>
            </p:cNvPr>
            <p:cNvSpPr txBox="1"/>
            <p:nvPr/>
          </p:nvSpPr>
          <p:spPr>
            <a:xfrm>
              <a:off x="3969205" y="1665288"/>
              <a:ext cx="578984" cy="261610"/>
            </a:xfrm>
            <a:prstGeom prst="rect">
              <a:avLst/>
            </a:prstGeom>
            <a:noFill/>
          </p:spPr>
          <p:txBody>
            <a:bodyPr wrap="square">
              <a:spAutoFit/>
            </a:bodyPr>
            <a:lstStyle/>
            <a:p>
              <a:pPr>
                <a:tabLst>
                  <a:tab pos="539750" algn="l"/>
                </a:tabLst>
              </a:pPr>
              <a:r>
                <a:rPr lang="en-US" sz="1100">
                  <a:latin typeface="Rubik Medium" pitchFamily="2" charset="-79"/>
                  <a:cs typeface="Rubik Medium" pitchFamily="2" charset="-79"/>
                </a:rPr>
                <a:t>Cost :</a:t>
              </a:r>
              <a:endParaRPr lang="id-ID" sz="1100">
                <a:latin typeface="Rubik Medium" pitchFamily="2" charset="-79"/>
                <a:cs typeface="Rubik Medium" pitchFamily="2" charset="-79"/>
              </a:endParaRPr>
            </a:p>
          </p:txBody>
        </p:sp>
        <p:sp>
          <p:nvSpPr>
            <p:cNvPr id="23" name="Rectangle 22">
              <a:extLst>
                <a:ext uri="{FF2B5EF4-FFF2-40B4-BE49-F238E27FC236}">
                  <a16:creationId xmlns:a16="http://schemas.microsoft.com/office/drawing/2014/main" id="{7DE2452B-A614-5236-87D3-7A55372F3CB8}"/>
                </a:ext>
              </a:extLst>
            </p:cNvPr>
            <p:cNvSpPr/>
            <p:nvPr/>
          </p:nvSpPr>
          <p:spPr>
            <a:xfrm>
              <a:off x="4074386" y="1889939"/>
              <a:ext cx="366645" cy="45719"/>
            </a:xfrm>
            <a:prstGeom prst="rect">
              <a:avLst/>
            </a:prstGeom>
            <a:solidFill>
              <a:srgbClr val="EF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graphicFrame>
        <p:nvGraphicFramePr>
          <p:cNvPr id="25" name="Table 24">
            <a:extLst>
              <a:ext uri="{FF2B5EF4-FFF2-40B4-BE49-F238E27FC236}">
                <a16:creationId xmlns:a16="http://schemas.microsoft.com/office/drawing/2014/main" id="{346CB8E2-44B9-1AAC-C549-0946FE01695D}"/>
              </a:ext>
            </a:extLst>
          </p:cNvPr>
          <p:cNvGraphicFramePr>
            <a:graphicFrameLocks noGrp="1"/>
          </p:cNvGraphicFramePr>
          <p:nvPr>
            <p:extLst>
              <p:ext uri="{D42A27DB-BD31-4B8C-83A1-F6EECF244321}">
                <p14:modId xmlns:p14="http://schemas.microsoft.com/office/powerpoint/2010/main" val="4187607629"/>
              </p:ext>
            </p:extLst>
          </p:nvPr>
        </p:nvGraphicFramePr>
        <p:xfrm>
          <a:off x="6218267" y="3785310"/>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588647840"/>
                    </a:ext>
                  </a:extLst>
                </a:gridCol>
                <a:gridCol w="1152000">
                  <a:extLst>
                    <a:ext uri="{9D8B030D-6E8A-4147-A177-3AD203B41FA5}">
                      <a16:colId xmlns:a16="http://schemas.microsoft.com/office/drawing/2014/main" val="277522682"/>
                    </a:ext>
                  </a:extLst>
                </a:gridCol>
                <a:gridCol w="540000">
                  <a:extLst>
                    <a:ext uri="{9D8B030D-6E8A-4147-A177-3AD203B41FA5}">
                      <a16:colId xmlns:a16="http://schemas.microsoft.com/office/drawing/2014/main" val="2911733129"/>
                    </a:ext>
                  </a:extLst>
                </a:gridCol>
                <a:gridCol w="540000">
                  <a:extLst>
                    <a:ext uri="{9D8B030D-6E8A-4147-A177-3AD203B41FA5}">
                      <a16:colId xmlns:a16="http://schemas.microsoft.com/office/drawing/2014/main" val="1045558955"/>
                    </a:ext>
                  </a:extLst>
                </a:gridCol>
                <a:gridCol w="540000">
                  <a:extLst>
                    <a:ext uri="{9D8B030D-6E8A-4147-A177-3AD203B41FA5}">
                      <a16:colId xmlns:a16="http://schemas.microsoft.com/office/drawing/2014/main" val="4015684981"/>
                    </a:ext>
                  </a:extLst>
                </a:gridCol>
                <a:gridCol w="540000">
                  <a:extLst>
                    <a:ext uri="{9D8B030D-6E8A-4147-A177-3AD203B41FA5}">
                      <a16:colId xmlns:a16="http://schemas.microsoft.com/office/drawing/2014/main" val="1907640475"/>
                    </a:ext>
                  </a:extLst>
                </a:gridCol>
                <a:gridCol w="540000">
                  <a:extLst>
                    <a:ext uri="{9D8B030D-6E8A-4147-A177-3AD203B41FA5}">
                      <a16:colId xmlns:a16="http://schemas.microsoft.com/office/drawing/2014/main" val="2102645165"/>
                    </a:ext>
                  </a:extLst>
                </a:gridCol>
                <a:gridCol w="540000">
                  <a:extLst>
                    <a:ext uri="{9D8B030D-6E8A-4147-A177-3AD203B41FA5}">
                      <a16:colId xmlns:a16="http://schemas.microsoft.com/office/drawing/2014/main" val="1035872782"/>
                    </a:ext>
                  </a:extLst>
                </a:gridCol>
                <a:gridCol w="540000">
                  <a:extLst>
                    <a:ext uri="{9D8B030D-6E8A-4147-A177-3AD203B41FA5}">
                      <a16:colId xmlns:a16="http://schemas.microsoft.com/office/drawing/2014/main" val="3988340275"/>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53521264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0,3922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0,8351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0,0259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0216593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647874496"/>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0,4857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0,0392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0,7573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997975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0,2353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0,5789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0,5045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57227571"/>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0,6078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0,9279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709979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0,4505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7439942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0,2069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0,9946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0,6362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0883619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0,6667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0,8198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307899758"/>
                  </a:ext>
                </a:extLst>
              </a:tr>
            </a:tbl>
          </a:graphicData>
        </a:graphic>
      </p:graphicFrame>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5B7DBE-843B-78C4-0DEE-15A7DA7FB4AA}"/>
                  </a:ext>
                </a:extLst>
              </p:cNvPr>
              <p:cNvSpPr txBox="1"/>
              <p:nvPr/>
            </p:nvSpPr>
            <p:spPr>
              <a:xfrm>
                <a:off x="469756" y="5088292"/>
                <a:ext cx="1985883" cy="252890"/>
              </a:xfrm>
              <a:prstGeom prst="rect">
                <a:avLst/>
              </a:prstGeom>
              <a:noFill/>
            </p:spPr>
            <p:txBody>
              <a:bodyPr wrap="square">
                <a:spAutoFit/>
              </a:bodyPr>
              <a:lstStyle/>
              <a:p>
                <a:r>
                  <a:rPr lang="en-US" sz="900">
                    <a:latin typeface="Rubik" pitchFamily="2" charset="-79"/>
                    <a:cs typeface="Rubik" pitchFamily="2" charset="-79"/>
                  </a:rPr>
                  <a:t>Tabel 5: Nilai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id-ID"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dan </a:t>
                </a:r>
                <a14:m>
                  <m:oMath xmlns:m="http://schemas.openxmlformats.org/officeDocument/2006/math">
                    <m:sSubSup>
                      <m:sSubSupPr>
                        <m:ctrlPr>
                          <a:rPr lang="id-ID" sz="900" i="1">
                            <a:latin typeface="Cambria Math" panose="02040503050406030204" pitchFamily="18" charset="0"/>
                            <a:cs typeface="Rubik" pitchFamily="2" charset="-79"/>
                          </a:rPr>
                        </m:ctrlPr>
                      </m:sSubSupPr>
                      <m:e>
                        <m:r>
                          <a:rPr lang="id-ID" sz="900">
                            <a:latin typeface="Cambria Math" panose="02040503050406030204" pitchFamily="18" charset="0"/>
                            <a:cs typeface="Rubik" pitchFamily="2" charset="-79"/>
                          </a:rPr>
                          <m:t>𝑓</m:t>
                        </m:r>
                      </m:e>
                      <m:sub>
                        <m:r>
                          <a:rPr lang="id-ID" sz="900">
                            <a:latin typeface="Cambria Math" panose="02040503050406030204" pitchFamily="18" charset="0"/>
                            <a:cs typeface="Rubik" pitchFamily="2" charset="-79"/>
                          </a:rPr>
                          <m:t>𝑗</m:t>
                        </m:r>
                      </m:sub>
                      <m:sup>
                        <m:r>
                          <a:rPr lang="en-US" sz="900">
                            <a:latin typeface="Cambria Math" panose="02040503050406030204" pitchFamily="18" charset="0"/>
                            <a:cs typeface="Rubik" pitchFamily="2" charset="-79"/>
                          </a:rPr>
                          <m:t>−</m:t>
                        </m:r>
                      </m:sup>
                    </m:sSubSup>
                  </m:oMath>
                </a14:m>
                <a:r>
                  <a:rPr lang="en-US" sz="900">
                    <a:latin typeface="Rubik" pitchFamily="2" charset="-79"/>
                    <a:cs typeface="Rubik" pitchFamily="2" charset="-79"/>
                  </a:rPr>
                  <a:t> </a:t>
                </a:r>
                <a:endParaRPr lang="id-ID" sz="900">
                  <a:latin typeface="Rubik" pitchFamily="2" charset="-79"/>
                  <a:cs typeface="Rubik" pitchFamily="2" charset="-79"/>
                </a:endParaRPr>
              </a:p>
            </p:txBody>
          </p:sp>
        </mc:Choice>
        <mc:Fallback xmlns="">
          <p:sp>
            <p:nvSpPr>
              <p:cNvPr id="40" name="TextBox 39">
                <a:extLst>
                  <a:ext uri="{FF2B5EF4-FFF2-40B4-BE49-F238E27FC236}">
                    <a16:creationId xmlns:a16="http://schemas.microsoft.com/office/drawing/2014/main" id="{565B7DBE-843B-78C4-0DEE-15A7DA7FB4AA}"/>
                  </a:ext>
                </a:extLst>
              </p:cNvPr>
              <p:cNvSpPr txBox="1">
                <a:spLocks noRot="1" noChangeAspect="1" noMove="1" noResize="1" noEditPoints="1" noAdjustHandles="1" noChangeArrowheads="1" noChangeShapeType="1" noTextEdit="1"/>
              </p:cNvSpPr>
              <p:nvPr/>
            </p:nvSpPr>
            <p:spPr>
              <a:xfrm>
                <a:off x="469756" y="5088292"/>
                <a:ext cx="1985883" cy="252890"/>
              </a:xfrm>
              <a:prstGeom prst="rect">
                <a:avLst/>
              </a:prstGeom>
              <a:blipFill>
                <a:blip r:embed="rId7"/>
                <a:stretch>
                  <a:fillRect b="-2439"/>
                </a:stretch>
              </a:blipFill>
            </p:spPr>
            <p:txBody>
              <a:bodyPr/>
              <a:lstStyle/>
              <a:p>
                <a:r>
                  <a:rPr lang="id-ID">
                    <a:noFill/>
                  </a:rPr>
                  <a:t> </a:t>
                </a:r>
              </a:p>
            </p:txBody>
          </p:sp>
        </mc:Fallback>
      </mc:AlternateContent>
      <p:sp>
        <p:nvSpPr>
          <p:cNvPr id="43" name="TextBox 42">
            <a:extLst>
              <a:ext uri="{FF2B5EF4-FFF2-40B4-BE49-F238E27FC236}">
                <a16:creationId xmlns:a16="http://schemas.microsoft.com/office/drawing/2014/main" id="{3FD0FBE1-1E75-E373-B849-CB9524D5A480}"/>
              </a:ext>
            </a:extLst>
          </p:cNvPr>
          <p:cNvSpPr txBox="1"/>
          <p:nvPr/>
        </p:nvSpPr>
        <p:spPr>
          <a:xfrm>
            <a:off x="474985" y="2519263"/>
            <a:ext cx="3874291" cy="230832"/>
          </a:xfrm>
          <a:prstGeom prst="rect">
            <a:avLst/>
          </a:prstGeom>
          <a:noFill/>
        </p:spPr>
        <p:txBody>
          <a:bodyPr wrap="square">
            <a:spAutoFit/>
          </a:bodyPr>
          <a:lstStyle/>
          <a:p>
            <a:r>
              <a:rPr lang="en-US" sz="900">
                <a:latin typeface="Rubik" pitchFamily="2" charset="-79"/>
                <a:cs typeface="Rubik" pitchFamily="2" charset="-79"/>
              </a:rPr>
              <a:t>Tabel 4: Matriks keputusan (F)</a:t>
            </a:r>
            <a:endParaRPr lang="id-ID" sz="900">
              <a:latin typeface="Rubik" pitchFamily="2" charset="-79"/>
              <a:cs typeface="Rubik" pitchFamily="2" charset="-79"/>
            </a:endParaRPr>
          </a:p>
        </p:txBody>
      </p:sp>
      <p:sp>
        <p:nvSpPr>
          <p:cNvPr id="44" name="TextBox 43">
            <a:extLst>
              <a:ext uri="{FF2B5EF4-FFF2-40B4-BE49-F238E27FC236}">
                <a16:creationId xmlns:a16="http://schemas.microsoft.com/office/drawing/2014/main" id="{547F5196-D59C-7215-008F-98054D63B5EB}"/>
              </a:ext>
            </a:extLst>
          </p:cNvPr>
          <p:cNvSpPr txBox="1"/>
          <p:nvPr/>
        </p:nvSpPr>
        <p:spPr>
          <a:xfrm>
            <a:off x="6135557" y="3540248"/>
            <a:ext cx="3874291" cy="230832"/>
          </a:xfrm>
          <a:prstGeom prst="rect">
            <a:avLst/>
          </a:prstGeom>
          <a:noFill/>
        </p:spPr>
        <p:txBody>
          <a:bodyPr wrap="square">
            <a:spAutoFit/>
          </a:bodyPr>
          <a:lstStyle/>
          <a:p>
            <a:r>
              <a:rPr lang="en-US" sz="900">
                <a:latin typeface="Rubik" pitchFamily="2" charset="-79"/>
                <a:cs typeface="Rubik" pitchFamily="2" charset="-79"/>
              </a:rPr>
              <a:t>Tabel 6: Matriks Normalisasi (N)</a:t>
            </a:r>
            <a:endParaRPr lang="id-ID" sz="9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CC79577-9805-AD3A-DEF4-6C06B01016BD}"/>
                  </a:ext>
                </a:extLst>
              </p:cNvPr>
              <p:cNvSpPr txBox="1"/>
              <p:nvPr/>
            </p:nvSpPr>
            <p:spPr>
              <a:xfrm>
                <a:off x="6399697" y="229865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1,1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3</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=1</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5CC79577-9805-AD3A-DEF4-6C06B01016BD}"/>
                  </a:ext>
                </a:extLst>
              </p:cNvPr>
              <p:cNvSpPr txBox="1">
                <a:spLocks noRot="1" noChangeAspect="1" noMove="1" noResize="1" noEditPoints="1" noAdjustHandles="1" noChangeArrowheads="1" noChangeShapeType="1" noTextEdit="1"/>
              </p:cNvSpPr>
              <p:nvPr/>
            </p:nvSpPr>
            <p:spPr>
              <a:xfrm>
                <a:off x="6399697" y="2298655"/>
                <a:ext cx="2146397" cy="412805"/>
              </a:xfrm>
              <a:prstGeom prst="rect">
                <a:avLst/>
              </a:prstGeom>
              <a:blipFill>
                <a:blip r:embed="rId8"/>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38A21B-44EA-75CD-BC49-60ED6C61704B}"/>
                  </a:ext>
                </a:extLst>
              </p:cNvPr>
              <p:cNvSpPr txBox="1"/>
              <p:nvPr/>
            </p:nvSpPr>
            <p:spPr>
              <a:xfrm>
                <a:off x="6399697" y="2990805"/>
                <a:ext cx="2146397" cy="41280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id-ID" sz="1000" i="1">
                              <a:latin typeface="Cambria Math" panose="02040503050406030204" pitchFamily="18" charset="0"/>
                              <a:ea typeface="Times New Roman" panose="02020603050405020304" pitchFamily="18" charset="0"/>
                            </a:rPr>
                          </m:ctrlPr>
                        </m:sSubPr>
                        <m:e>
                          <m:r>
                            <a:rPr lang="id-ID" sz="1000" i="1">
                              <a:latin typeface="Cambria Math" panose="02040503050406030204" pitchFamily="18" charset="0"/>
                              <a:ea typeface="Times New Roman" panose="02020603050405020304" pitchFamily="18" charset="0"/>
                            </a:rPr>
                            <m:t>𝑁</m:t>
                          </m:r>
                        </m:e>
                        <m:sub>
                          <m:r>
                            <a:rPr lang="en-US" sz="1000" i="1">
                              <a:latin typeface="Cambria Math" panose="02040503050406030204" pitchFamily="18" charset="0"/>
                              <a:ea typeface="Times New Roman" panose="02020603050405020304" pitchFamily="18" charset="0"/>
                            </a:rPr>
                            <m:t>8,1</m:t>
                          </m:r>
                        </m:sub>
                      </m:sSub>
                      <m:r>
                        <a:rPr lang="id-ID"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3</m:t>
                              </m:r>
                            </m:e>
                          </m:d>
                        </m:num>
                        <m:den>
                          <m:d>
                            <m:dPr>
                              <m:ctrlPr>
                                <a:rPr lang="id-ID" sz="1000" i="1">
                                  <a:latin typeface="Cambria Math" panose="02040503050406030204" pitchFamily="18" charset="0"/>
                                  <a:ea typeface="Times New Roman" panose="02020603050405020304" pitchFamily="18" charset="0"/>
                                </a:rPr>
                              </m:ctrlPr>
                            </m:dPr>
                            <m:e>
                              <m:r>
                                <a:rPr lang="en-US" sz="1000" i="1">
                                  <a:latin typeface="Cambria Math" panose="02040503050406030204" pitchFamily="18" charset="0"/>
                                  <a:ea typeface="Times New Roman" panose="02020603050405020304" pitchFamily="18" charset="0"/>
                                </a:rPr>
                                <m:t>5</m:t>
                              </m:r>
                              <m:r>
                                <a:rPr lang="id-ID" sz="1000" i="1">
                                  <a:latin typeface="Cambria Math" panose="02040503050406030204" pitchFamily="18" charset="0"/>
                                  <a:ea typeface="Times New Roman" panose="02020603050405020304" pitchFamily="18" charset="0"/>
                                </a:rPr>
                                <m:t>−</m:t>
                              </m:r>
                              <m:r>
                                <a:rPr lang="en-US" sz="1000" i="1">
                                  <a:latin typeface="Cambria Math" panose="02040503050406030204" pitchFamily="18" charset="0"/>
                                  <a:ea typeface="Times New Roman" panose="02020603050405020304" pitchFamily="18" charset="0"/>
                                </a:rPr>
                                <m:t>2</m:t>
                              </m:r>
                            </m:e>
                          </m:d>
                        </m:den>
                      </m:f>
                      <m:r>
                        <a:rPr lang="en-US" sz="1000" i="1">
                          <a:latin typeface="Cambria Math" panose="02040503050406030204" pitchFamily="18" charset="0"/>
                          <a:ea typeface="Times New Roman" panose="02020603050405020304" pitchFamily="18" charset="0"/>
                        </a:rPr>
                        <m:t>=</m:t>
                      </m:r>
                      <m:f>
                        <m:fPr>
                          <m:ctrlPr>
                            <a:rPr lang="id-ID" sz="1000" i="1">
                              <a:latin typeface="Cambria Math" panose="02040503050406030204" pitchFamily="18" charset="0"/>
                              <a:ea typeface="Times New Roman" panose="02020603050405020304" pitchFamily="18" charset="0"/>
                            </a:rPr>
                          </m:ctrlPr>
                        </m:fPr>
                        <m:num>
                          <m:r>
                            <a:rPr lang="en-US" sz="1000" i="1">
                              <a:latin typeface="Cambria Math" panose="02040503050406030204" pitchFamily="18" charset="0"/>
                              <a:ea typeface="Times New Roman" panose="02020603050405020304" pitchFamily="18" charset="0"/>
                            </a:rPr>
                            <m:t>2</m:t>
                          </m:r>
                        </m:num>
                        <m:den>
                          <m:r>
                            <a:rPr lang="en-US" sz="1000" i="1">
                              <a:latin typeface="Cambria Math" panose="02040503050406030204" pitchFamily="18" charset="0"/>
                              <a:ea typeface="Times New Roman" panose="02020603050405020304" pitchFamily="18" charset="0"/>
                            </a:rPr>
                            <m:t>3</m:t>
                          </m:r>
                        </m:den>
                      </m:f>
                      <m:r>
                        <a:rPr lang="en-US" sz="1000" i="1">
                          <a:latin typeface="Cambria Math" panose="02040503050406030204" pitchFamily="18" charset="0"/>
                          <a:ea typeface="Times New Roman" panose="02020603050405020304" pitchFamily="18" charset="0"/>
                        </a:rPr>
                        <m:t>=0,6667</m:t>
                      </m:r>
                    </m:oMath>
                  </m:oMathPara>
                </a14:m>
                <a:endParaRPr lang="id-ID" sz="1000" i="1">
                  <a:latin typeface="Cambria Math" panose="02040503050406030204" pitchFamily="18" charset="0"/>
                  <a:ea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2238A21B-44EA-75CD-BC49-60ED6C61704B}"/>
                  </a:ext>
                </a:extLst>
              </p:cNvPr>
              <p:cNvSpPr txBox="1">
                <a:spLocks noRot="1" noChangeAspect="1" noMove="1" noResize="1" noEditPoints="1" noAdjustHandles="1" noChangeArrowheads="1" noChangeShapeType="1" noTextEdit="1"/>
              </p:cNvSpPr>
              <p:nvPr/>
            </p:nvSpPr>
            <p:spPr>
              <a:xfrm>
                <a:off x="6399697" y="2990805"/>
                <a:ext cx="2146397" cy="412805"/>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C673AC-B786-2F47-8C2F-6515E4D70C94}"/>
                  </a:ext>
                </a:extLst>
              </p:cNvPr>
              <p:cNvSpPr txBox="1"/>
              <p:nvPr/>
            </p:nvSpPr>
            <p:spPr>
              <a:xfrm>
                <a:off x="6399697" y="2716640"/>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7" name="TextBox 6">
                <a:extLst>
                  <a:ext uri="{FF2B5EF4-FFF2-40B4-BE49-F238E27FC236}">
                    <a16:creationId xmlns:a16="http://schemas.microsoft.com/office/drawing/2014/main" id="{30C673AC-B786-2F47-8C2F-6515E4D70C94}"/>
                  </a:ext>
                </a:extLst>
              </p:cNvPr>
              <p:cNvSpPr txBox="1">
                <a:spLocks noRot="1" noChangeAspect="1" noMove="1" noResize="1" noEditPoints="1" noAdjustHandles="1" noChangeArrowheads="1" noChangeShapeType="1" noTextEdit="1"/>
              </p:cNvSpPr>
              <p:nvPr/>
            </p:nvSpPr>
            <p:spPr>
              <a:xfrm>
                <a:off x="6399697" y="2716640"/>
                <a:ext cx="2146397" cy="268984"/>
              </a:xfrm>
              <a:prstGeom prst="rect">
                <a:avLst/>
              </a:prstGeom>
              <a:blipFill>
                <a:blip r:embed="rId10"/>
                <a:stretch>
                  <a:fillRect/>
                </a:stretch>
              </a:blipFill>
            </p:spPr>
            <p:txBody>
              <a:bodyPr/>
              <a:lstStyle/>
              <a:p>
                <a:r>
                  <a:rPr lang="id-ID">
                    <a:noFill/>
                  </a:rPr>
                  <a:t> </a:t>
                </a:r>
              </a:p>
            </p:txBody>
          </p:sp>
        </mc:Fallback>
      </mc:AlternateContent>
      <p:sp>
        <p:nvSpPr>
          <p:cNvPr id="8" name="Slide Number Placeholder 7">
            <a:extLst>
              <a:ext uri="{FF2B5EF4-FFF2-40B4-BE49-F238E27FC236}">
                <a16:creationId xmlns:a16="http://schemas.microsoft.com/office/drawing/2014/main" id="{902BBAE8-72D8-93A8-B98E-48EE12374309}"/>
              </a:ext>
            </a:extLst>
          </p:cNvPr>
          <p:cNvSpPr>
            <a:spLocks noGrp="1"/>
          </p:cNvSpPr>
          <p:nvPr>
            <p:ph type="sldNum" sz="quarter" idx="4"/>
          </p:nvPr>
        </p:nvSpPr>
        <p:spPr/>
        <p:txBody>
          <a:bodyPr/>
          <a:lstStyle/>
          <a:p>
            <a:fld id="{48F63A3B-78C7-47BE-AE5E-E10140E04643}" type="slidenum">
              <a:rPr lang="en-US" smtClean="0">
                <a:solidFill>
                  <a:srgbClr val="7030A0"/>
                </a:solidFill>
              </a:rPr>
              <a:pPr/>
              <a:t>26</a:t>
            </a:fld>
            <a:r>
              <a:rPr lang="en-US">
                <a:solidFill>
                  <a:schemeClr val="bg2">
                    <a:lumMod val="90000"/>
                  </a:schemeClr>
                </a:solidFill>
              </a:rPr>
              <a:t>/36</a:t>
            </a:r>
          </a:p>
        </p:txBody>
      </p:sp>
    </p:spTree>
    <p:extLst>
      <p:ext uri="{BB962C8B-B14F-4D97-AF65-F5344CB8AC3E}">
        <p14:creationId xmlns:p14="http://schemas.microsoft.com/office/powerpoint/2010/main" val="2452255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48915" y="3784977"/>
            <a:ext cx="9467850" cy="369332"/>
          </a:xfrm>
          <a:prstGeom prst="rect">
            <a:avLst/>
          </a:prstGeom>
          <a:noFill/>
        </p:spPr>
        <p:txBody>
          <a:bodyPr wrap="square">
            <a:spAutoFit/>
          </a:bodyPr>
          <a:lstStyle/>
          <a:p>
            <a:pPr marL="171450" indent="-457200">
              <a:spcAft>
                <a:spcPts val="800"/>
              </a:spcAft>
              <a:buFont typeface="+mj-lt"/>
              <a:buAutoNum type="arabicPeriod" startAt="5"/>
            </a:pPr>
            <a:r>
              <a:rPr lang="en-US" sz="1800" err="1">
                <a:latin typeface="Rubik Medium" pitchFamily="2" charset="-79"/>
                <a:cs typeface="Rubik Medium" pitchFamily="2" charset="-79"/>
              </a:rPr>
              <a:t>Menghitung</a:t>
            </a:r>
            <a:r>
              <a:rPr lang="en-US" sz="1800">
                <a:latin typeface="Rubik Medium" pitchFamily="2" charset="-79"/>
                <a:cs typeface="Rubik Medium" pitchFamily="2" charset="-79"/>
              </a:rPr>
              <a:t> Nilai </a:t>
            </a:r>
            <a:r>
              <a:rPr lang="en-US" sz="1800" i="1">
                <a:latin typeface="Rubik Medium" pitchFamily="2" charset="-79"/>
                <a:cs typeface="Rubik Medium" pitchFamily="2" charset="-79"/>
              </a:rPr>
              <a:t>Utility Measure</a:t>
            </a:r>
            <a:r>
              <a:rPr lang="en-US" sz="1800">
                <a:latin typeface="Rubik Medium" pitchFamily="2" charset="-79"/>
                <a:cs typeface="Rubik Medium" pitchFamily="2" charset="-79"/>
              </a:rPr>
              <a:t> (S) dan </a:t>
            </a:r>
            <a:r>
              <a:rPr lang="en-US" sz="1800" i="1">
                <a:latin typeface="Rubik Medium" pitchFamily="2" charset="-79"/>
                <a:cs typeface="Rubik Medium" pitchFamily="2" charset="-79"/>
              </a:rPr>
              <a:t>Regret</a:t>
            </a:r>
            <a:r>
              <a:rPr lang="en-US" sz="1800">
                <a:latin typeface="Rubik Medium" pitchFamily="2" charset="-79"/>
                <a:cs typeface="Rubik Medium" pitchFamily="2" charset="-79"/>
              </a:rPr>
              <a:t> </a:t>
            </a:r>
            <a:r>
              <a:rPr lang="en-US" sz="1800" i="1">
                <a:latin typeface="Rubik Medium" pitchFamily="2" charset="-79"/>
                <a:cs typeface="Rubik Medium" pitchFamily="2" charset="-79"/>
              </a:rPr>
              <a:t>Measure</a:t>
            </a:r>
            <a:r>
              <a:rPr lang="en-US" sz="1800">
                <a:latin typeface="Rubik Medium" pitchFamily="2" charset="-79"/>
                <a:cs typeface="Rubik Medium" pitchFamily="2" charset="-79"/>
              </a:rPr>
              <a:t> (R)</a:t>
            </a:r>
          </a:p>
        </p:txBody>
      </p:sp>
      <p:grpSp>
        <p:nvGrpSpPr>
          <p:cNvPr id="5" name="Group 4">
            <a:extLst>
              <a:ext uri="{FF2B5EF4-FFF2-40B4-BE49-F238E27FC236}">
                <a16:creationId xmlns:a16="http://schemas.microsoft.com/office/drawing/2014/main" id="{6D77CFFC-0964-5F76-048E-BD8EEB7A46D4}"/>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741ABF03-41B2-8837-5AD3-F51B335CBC0E}"/>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3B45E9CB-EE1A-3B9F-C8EA-C8CC7BCD5F51}"/>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(4)</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0692F0D-3EDB-C3CF-DBA9-AC1D6F08DF41}"/>
              </a:ext>
            </a:extLst>
          </p:cNvPr>
          <p:cNvSpPr txBox="1"/>
          <p:nvPr/>
        </p:nvSpPr>
        <p:spPr>
          <a:xfrm>
            <a:off x="862013" y="984146"/>
            <a:ext cx="9467850" cy="369332"/>
          </a:xfrm>
          <a:prstGeom prst="rect">
            <a:avLst/>
          </a:prstGeom>
          <a:noFill/>
        </p:spPr>
        <p:txBody>
          <a:bodyPr wrap="square">
            <a:spAutoFit/>
          </a:bodyPr>
          <a:lstStyle/>
          <a:p>
            <a:pPr marL="171450" indent="-457200">
              <a:spcAft>
                <a:spcPts val="800"/>
              </a:spcAft>
              <a:buFont typeface="+mj-lt"/>
              <a:buAutoNum type="arabicPeriod" startAt="4"/>
            </a:pPr>
            <a:r>
              <a:rPr lang="en-US" err="1">
                <a:latin typeface="Rubik Medium" pitchFamily="2" charset="-79"/>
                <a:cs typeface="Rubik Medium" pitchFamily="2" charset="-79"/>
              </a:rPr>
              <a:t>Menghitung</a:t>
            </a:r>
            <a:r>
              <a:rPr lang="en-US">
                <a:latin typeface="Rubik Medium" pitchFamily="2" charset="-79"/>
                <a:cs typeface="Rubik Medium" pitchFamily="2" charset="-79"/>
              </a:rPr>
              <a:t> </a:t>
            </a:r>
            <a:r>
              <a:rPr lang="en-US" err="1">
                <a:latin typeface="Rubik Medium" pitchFamily="2" charset="-79"/>
                <a:cs typeface="Rubik Medium" pitchFamily="2" charset="-79"/>
              </a:rPr>
              <a:t>Normalisasi</a:t>
            </a:r>
            <a:r>
              <a:rPr lang="en-US">
                <a:latin typeface="Rubik Medium" pitchFamily="2" charset="-79"/>
                <a:cs typeface="Rubik Medium" pitchFamily="2" charset="-79"/>
              </a:rPr>
              <a:t> </a:t>
            </a:r>
            <a:r>
              <a:rPr lang="en-US" err="1">
                <a:latin typeface="Rubik Medium" pitchFamily="2" charset="-79"/>
                <a:cs typeface="Rubik Medium" pitchFamily="2" charset="-79"/>
              </a:rPr>
              <a:t>Bobot</a:t>
            </a:r>
            <a:r>
              <a:rPr lang="en-US">
                <a:latin typeface="Rubik Medium" pitchFamily="2" charset="-79"/>
                <a:cs typeface="Rubik Medium" pitchFamily="2" charset="-79"/>
              </a:rPr>
              <a:t> (F*)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D8FB95-88FD-3EDE-EFEA-36AD0CA79777}"/>
                  </a:ext>
                </a:extLst>
              </p:cNvPr>
              <p:cNvSpPr txBox="1"/>
              <p:nvPr/>
            </p:nvSpPr>
            <p:spPr>
              <a:xfrm>
                <a:off x="1219601" y="2238400"/>
                <a:ext cx="1506507" cy="366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id-ID" sz="1600" i="1" smtClean="0">
                              <a:solidFill>
                                <a:srgbClr val="836967"/>
                              </a:solidFill>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0">
                              <a:latin typeface="Cambria Math" panose="02040503050406030204" pitchFamily="18" charset="0"/>
                            </a:rPr>
                            <m:t>∗</m:t>
                          </m:r>
                        </m:sup>
                      </m:sSubSup>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𝑊</m:t>
                          </m:r>
                        </m:e>
                        <m:sub>
                          <m:r>
                            <a:rPr lang="id-ID" sz="1600" i="1">
                              <a:latin typeface="Cambria Math" panose="02040503050406030204" pitchFamily="18" charset="0"/>
                            </a:rPr>
                            <m:t>𝑗</m:t>
                          </m:r>
                        </m:sub>
                      </m:sSub>
                      <m:r>
                        <a:rPr lang="id-ID" sz="1600" i="0">
                          <a:latin typeface="Cambria Math" panose="02040503050406030204" pitchFamily="18" charset="0"/>
                        </a:rPr>
                        <m:t>.</m:t>
                      </m:r>
                      <m:sSub>
                        <m:sSubPr>
                          <m:ctrlPr>
                            <a:rPr lang="id-ID" sz="1600" i="1">
                              <a:solidFill>
                                <a:srgbClr val="836967"/>
                              </a:solidFill>
                              <a:latin typeface="Cambria Math" panose="02040503050406030204" pitchFamily="18" charset="0"/>
                            </a:rPr>
                          </m:ctrlPr>
                        </m:sSubPr>
                        <m:e>
                          <m:r>
                            <a:rPr lang="id-ID" sz="1600" i="1">
                              <a:latin typeface="Cambria Math" panose="02040503050406030204" pitchFamily="18" charset="0"/>
                            </a:rPr>
                            <m:t>𝑁</m:t>
                          </m:r>
                        </m:e>
                        <m:sub>
                          <m:r>
                            <a:rPr lang="id-ID" sz="1600" i="1">
                              <a:latin typeface="Cambria Math" panose="02040503050406030204" pitchFamily="18" charset="0"/>
                            </a:rPr>
                            <m:t>𝑖𝑗</m:t>
                          </m:r>
                        </m:sub>
                      </m:sSub>
                      <m:r>
                        <a:rPr lang="id-ID" sz="1600" i="0">
                          <a:latin typeface="Cambria Math" panose="02040503050406030204" pitchFamily="18" charset="0"/>
                        </a:rPr>
                        <m:t> </m:t>
                      </m:r>
                    </m:oMath>
                  </m:oMathPara>
                </a14:m>
                <a:endParaRPr lang="id-ID" sz="2800"/>
              </a:p>
            </p:txBody>
          </p:sp>
        </mc:Choice>
        <mc:Fallback xmlns="">
          <p:sp>
            <p:nvSpPr>
              <p:cNvPr id="3" name="TextBox 2">
                <a:extLst>
                  <a:ext uri="{FF2B5EF4-FFF2-40B4-BE49-F238E27FC236}">
                    <a16:creationId xmlns:a16="http://schemas.microsoft.com/office/drawing/2014/main" id="{2DD8FB95-88FD-3EDE-EFEA-36AD0CA79777}"/>
                  </a:ext>
                </a:extLst>
              </p:cNvPr>
              <p:cNvSpPr txBox="1">
                <a:spLocks noRot="1" noChangeAspect="1" noMove="1" noResize="1" noEditPoints="1" noAdjustHandles="1" noChangeArrowheads="1" noChangeShapeType="1" noTextEdit="1"/>
              </p:cNvSpPr>
              <p:nvPr/>
            </p:nvSpPr>
            <p:spPr>
              <a:xfrm>
                <a:off x="1219601" y="2238400"/>
                <a:ext cx="1506507" cy="366639"/>
              </a:xfrm>
              <a:prstGeom prst="rect">
                <a:avLst/>
              </a:prstGeom>
              <a:blipFill>
                <a:blip r:embed="rId2"/>
                <a:stretch>
                  <a:fillRect b="-8333"/>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5C71F55A-775E-7E26-B949-B0B36D807A0B}"/>
              </a:ext>
            </a:extLst>
          </p:cNvPr>
          <p:cNvGraphicFramePr>
            <a:graphicFrameLocks noGrp="1"/>
          </p:cNvGraphicFramePr>
          <p:nvPr>
            <p:extLst>
              <p:ext uri="{D42A27DB-BD31-4B8C-83A1-F6EECF244321}">
                <p14:modId xmlns:p14="http://schemas.microsoft.com/office/powerpoint/2010/main" val="3044646975"/>
              </p:ext>
            </p:extLst>
          </p:nvPr>
        </p:nvGraphicFramePr>
        <p:xfrm>
          <a:off x="3367319" y="1775132"/>
          <a:ext cx="54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3851575619"/>
                    </a:ext>
                  </a:extLst>
                </a:gridCol>
                <a:gridCol w="1152000">
                  <a:extLst>
                    <a:ext uri="{9D8B030D-6E8A-4147-A177-3AD203B41FA5}">
                      <a16:colId xmlns:a16="http://schemas.microsoft.com/office/drawing/2014/main" val="2655838974"/>
                    </a:ext>
                  </a:extLst>
                </a:gridCol>
                <a:gridCol w="540000">
                  <a:extLst>
                    <a:ext uri="{9D8B030D-6E8A-4147-A177-3AD203B41FA5}">
                      <a16:colId xmlns:a16="http://schemas.microsoft.com/office/drawing/2014/main" val="3065861664"/>
                    </a:ext>
                  </a:extLst>
                </a:gridCol>
                <a:gridCol w="540000">
                  <a:extLst>
                    <a:ext uri="{9D8B030D-6E8A-4147-A177-3AD203B41FA5}">
                      <a16:colId xmlns:a16="http://schemas.microsoft.com/office/drawing/2014/main" val="949403415"/>
                    </a:ext>
                  </a:extLst>
                </a:gridCol>
                <a:gridCol w="540000">
                  <a:extLst>
                    <a:ext uri="{9D8B030D-6E8A-4147-A177-3AD203B41FA5}">
                      <a16:colId xmlns:a16="http://schemas.microsoft.com/office/drawing/2014/main" val="1582290939"/>
                    </a:ext>
                  </a:extLst>
                </a:gridCol>
                <a:gridCol w="540000">
                  <a:extLst>
                    <a:ext uri="{9D8B030D-6E8A-4147-A177-3AD203B41FA5}">
                      <a16:colId xmlns:a16="http://schemas.microsoft.com/office/drawing/2014/main" val="181150389"/>
                    </a:ext>
                  </a:extLst>
                </a:gridCol>
                <a:gridCol w="540000">
                  <a:extLst>
                    <a:ext uri="{9D8B030D-6E8A-4147-A177-3AD203B41FA5}">
                      <a16:colId xmlns:a16="http://schemas.microsoft.com/office/drawing/2014/main" val="256664726"/>
                    </a:ext>
                  </a:extLst>
                </a:gridCol>
                <a:gridCol w="540000">
                  <a:extLst>
                    <a:ext uri="{9D8B030D-6E8A-4147-A177-3AD203B41FA5}">
                      <a16:colId xmlns:a16="http://schemas.microsoft.com/office/drawing/2014/main" val="494771591"/>
                    </a:ext>
                  </a:extLst>
                </a:gridCol>
                <a:gridCol w="540000">
                  <a:extLst>
                    <a:ext uri="{9D8B030D-6E8A-4147-A177-3AD203B41FA5}">
                      <a16:colId xmlns:a16="http://schemas.microsoft.com/office/drawing/2014/main" val="2675650693"/>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621866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0,0986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0,1116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25201796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79610522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0,0464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1082657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0,0774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0,0003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56632674"/>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0,1482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0,056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9772887"/>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0,0239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0,0719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9195084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0,0296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0811451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0,0108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0,1036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255674728"/>
                  </a:ext>
                </a:extLst>
              </a:tr>
            </a:tbl>
          </a:graphicData>
        </a:graphic>
      </p:graphicFrame>
      <p:graphicFrame>
        <p:nvGraphicFramePr>
          <p:cNvPr id="12" name="Table 11">
            <a:extLst>
              <a:ext uri="{FF2B5EF4-FFF2-40B4-BE49-F238E27FC236}">
                <a16:creationId xmlns:a16="http://schemas.microsoft.com/office/drawing/2014/main" id="{3CBA4DBF-7C95-4A58-47A4-119A35C0802B}"/>
              </a:ext>
            </a:extLst>
          </p:cNvPr>
          <p:cNvGraphicFramePr>
            <a:graphicFrameLocks noGrp="1"/>
          </p:cNvGraphicFramePr>
          <p:nvPr>
            <p:extLst>
              <p:ext uri="{D42A27DB-BD31-4B8C-83A1-F6EECF244321}">
                <p14:modId xmlns:p14="http://schemas.microsoft.com/office/powerpoint/2010/main" val="353479714"/>
              </p:ext>
            </p:extLst>
          </p:nvPr>
        </p:nvGraphicFramePr>
        <p:xfrm>
          <a:off x="4717319" y="4570039"/>
          <a:ext cx="2757362" cy="1824939"/>
        </p:xfrm>
        <a:graphic>
          <a:graphicData uri="http://schemas.openxmlformats.org/drawingml/2006/table">
            <a:tbl>
              <a:tblPr firstRow="1" firstCol="1" bandRow="1">
                <a:tableStyleId>{5C22544A-7EE6-4342-B048-85BDC9FD1C3A}</a:tableStyleId>
              </a:tblPr>
              <a:tblGrid>
                <a:gridCol w="525362">
                  <a:extLst>
                    <a:ext uri="{9D8B030D-6E8A-4147-A177-3AD203B41FA5}">
                      <a16:colId xmlns:a16="http://schemas.microsoft.com/office/drawing/2014/main" val="1187791456"/>
                    </a:ext>
                  </a:extLst>
                </a:gridCol>
                <a:gridCol w="1152000">
                  <a:extLst>
                    <a:ext uri="{9D8B030D-6E8A-4147-A177-3AD203B41FA5}">
                      <a16:colId xmlns:a16="http://schemas.microsoft.com/office/drawing/2014/main" val="769873129"/>
                    </a:ext>
                  </a:extLst>
                </a:gridCol>
                <a:gridCol w="540000">
                  <a:extLst>
                    <a:ext uri="{9D8B030D-6E8A-4147-A177-3AD203B41FA5}">
                      <a16:colId xmlns:a16="http://schemas.microsoft.com/office/drawing/2014/main" val="896044216"/>
                    </a:ext>
                  </a:extLst>
                </a:gridCol>
                <a:gridCol w="540000">
                  <a:extLst>
                    <a:ext uri="{9D8B030D-6E8A-4147-A177-3AD203B41FA5}">
                      <a16:colId xmlns:a16="http://schemas.microsoft.com/office/drawing/2014/main" val="1190101334"/>
                    </a:ext>
                  </a:extLst>
                </a:gridCol>
              </a:tblGrid>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baseline="-250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067812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0,5241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44037164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517248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9475508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0,4495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0,1275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8882020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0,6034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631322465"/>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0,5807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935962513"/>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0,1597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4141909348"/>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0,5937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0,1337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213164932"/>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6741DE-44D7-4B96-141B-1CD688DDDF41}"/>
                  </a:ext>
                </a:extLst>
              </p:cNvPr>
              <p:cNvSpPr txBox="1"/>
              <p:nvPr/>
            </p:nvSpPr>
            <p:spPr>
              <a:xfrm>
                <a:off x="1123955" y="4578919"/>
                <a:ext cx="1584960" cy="6039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smtClean="0">
                              <a:solidFill>
                                <a:schemeClr val="tx1"/>
                              </a:solidFill>
                              <a:latin typeface="Cambria Math" panose="02040503050406030204" pitchFamily="18" charset="0"/>
                            </a:rPr>
                          </m:ctrlPr>
                        </m:sSubPr>
                        <m:e>
                          <m:r>
                            <a:rPr lang="id-ID" sz="1600" i="1">
                              <a:solidFill>
                                <a:schemeClr val="tx1"/>
                              </a:solidFill>
                              <a:latin typeface="Cambria Math" panose="02040503050406030204" pitchFamily="18" charset="0"/>
                            </a:rPr>
                            <m:t>𝑆</m:t>
                          </m:r>
                        </m:e>
                        <m:sub>
                          <m:r>
                            <a:rPr lang="id-ID" sz="1600" i="1">
                              <a:solidFill>
                                <a:schemeClr val="tx1"/>
                              </a:solidFill>
                              <a:latin typeface="Cambria Math" panose="02040503050406030204" pitchFamily="18" charset="0"/>
                            </a:rPr>
                            <m:t>𝑖</m:t>
                          </m:r>
                        </m:sub>
                      </m:sSub>
                      <m:r>
                        <a:rPr lang="id-ID" sz="1600" i="1">
                          <a:solidFill>
                            <a:schemeClr val="tx1"/>
                          </a:solidFill>
                          <a:latin typeface="Cambria Math" panose="02040503050406030204" pitchFamily="18" charset="0"/>
                        </a:rPr>
                        <m:t>=</m:t>
                      </m:r>
                      <m:nary>
                        <m:naryPr>
                          <m:chr m:val="∑"/>
                          <m:limLoc m:val="subSup"/>
                          <m:grow m:val="on"/>
                          <m:ctrlPr>
                            <a:rPr lang="id-ID" sz="1600" i="1">
                              <a:solidFill>
                                <a:schemeClr val="tx1"/>
                              </a:solidFill>
                              <a:latin typeface="Cambria Math" panose="02040503050406030204" pitchFamily="18" charset="0"/>
                            </a:rPr>
                          </m:ctrlPr>
                        </m:naryPr>
                        <m:sub>
                          <m:r>
                            <a:rPr lang="id-ID" sz="1600" i="1">
                              <a:solidFill>
                                <a:schemeClr val="tx1"/>
                              </a:solidFill>
                              <a:latin typeface="Cambria Math" panose="02040503050406030204" pitchFamily="18" charset="0"/>
                            </a:rPr>
                            <m:t>𝑗</m:t>
                          </m:r>
                          <m:r>
                            <a:rPr lang="id-ID" sz="1600" i="1">
                              <a:solidFill>
                                <a:schemeClr val="tx1"/>
                              </a:solidFill>
                              <a:latin typeface="Cambria Math" panose="02040503050406030204" pitchFamily="18" charset="0"/>
                            </a:rPr>
                            <m:t>=1</m:t>
                          </m:r>
                        </m:sub>
                        <m:sup>
                          <m:r>
                            <a:rPr lang="id-ID" sz="1600" i="1">
                              <a:solidFill>
                                <a:schemeClr val="tx1"/>
                              </a:solidFill>
                              <a:latin typeface="Cambria Math" panose="02040503050406030204" pitchFamily="18" charset="0"/>
                            </a:rPr>
                            <m:t>𝑛</m:t>
                          </m:r>
                        </m:sup>
                        <m:e>
                          <m:sSubSup>
                            <m:sSubSupPr>
                              <m:ctrlPr>
                                <a:rPr lang="id-ID" sz="1600" i="1">
                                  <a:solidFill>
                                    <a:schemeClr val="tx1"/>
                                  </a:solidFill>
                                  <a:latin typeface="Cambria Math" panose="02040503050406030204" pitchFamily="18" charset="0"/>
                                </a:rPr>
                              </m:ctrlPr>
                            </m:sSubSupPr>
                            <m:e>
                              <m:r>
                                <a:rPr lang="id-ID" sz="1600" i="1">
                                  <a:solidFill>
                                    <a:schemeClr val="tx1"/>
                                  </a:solidFill>
                                  <a:latin typeface="Cambria Math" panose="02040503050406030204" pitchFamily="18" charset="0"/>
                                </a:rPr>
                                <m:t>𝐹</m:t>
                              </m:r>
                            </m:e>
                            <m:sub>
                              <m:r>
                                <a:rPr lang="id-ID" sz="1600" i="1">
                                  <a:solidFill>
                                    <a:schemeClr val="tx1"/>
                                  </a:solidFill>
                                  <a:latin typeface="Cambria Math" panose="02040503050406030204" pitchFamily="18" charset="0"/>
                                </a:rPr>
                                <m:t>𝑖𝑗</m:t>
                              </m:r>
                            </m:sub>
                            <m:sup>
                              <m:r>
                                <a:rPr lang="id-ID" sz="1600" i="1">
                                  <a:solidFill>
                                    <a:schemeClr val="tx1"/>
                                  </a:solidFill>
                                  <a:latin typeface="Cambria Math" panose="02040503050406030204" pitchFamily="18" charset="0"/>
                                </a:rPr>
                                <m:t>∗</m:t>
                              </m:r>
                            </m:sup>
                          </m:sSubSup>
                        </m:e>
                      </m:nary>
                    </m:oMath>
                  </m:oMathPara>
                </a14:m>
                <a:endParaRPr lang="id-ID" sz="1600" i="1">
                  <a:solidFill>
                    <a:schemeClr val="tx1"/>
                  </a:solidFill>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C66741DE-44D7-4B96-141B-1CD688DDDF41}"/>
                  </a:ext>
                </a:extLst>
              </p:cNvPr>
              <p:cNvSpPr txBox="1">
                <a:spLocks noRot="1" noChangeAspect="1" noMove="1" noResize="1" noEditPoints="1" noAdjustHandles="1" noChangeArrowheads="1" noChangeShapeType="1" noTextEdit="1"/>
              </p:cNvSpPr>
              <p:nvPr/>
            </p:nvSpPr>
            <p:spPr>
              <a:xfrm>
                <a:off x="1123955" y="4578919"/>
                <a:ext cx="1584960" cy="603948"/>
              </a:xfrm>
              <a:prstGeom prst="rect">
                <a:avLst/>
              </a:prstGeom>
              <a:blipFill>
                <a:blip r:embed="rId3"/>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23DBBF-8A08-91FF-7F01-40D676842102}"/>
                  </a:ext>
                </a:extLst>
              </p:cNvPr>
              <p:cNvSpPr txBox="1"/>
              <p:nvPr/>
            </p:nvSpPr>
            <p:spPr>
              <a:xfrm>
                <a:off x="1181100" y="5497571"/>
                <a:ext cx="1470671" cy="3842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d-ID" sz="1600" i="1">
                              <a:latin typeface="Cambria Math" panose="02040503050406030204" pitchFamily="18" charset="0"/>
                            </a:rPr>
                          </m:ctrlPr>
                        </m:sSubPr>
                        <m:e>
                          <m:r>
                            <a:rPr lang="id-ID" sz="1600" i="1">
                              <a:latin typeface="Cambria Math" panose="02040503050406030204" pitchFamily="18" charset="0"/>
                            </a:rPr>
                            <m:t>𝑅</m:t>
                          </m:r>
                        </m:e>
                        <m:sub>
                          <m:r>
                            <a:rPr lang="id-ID" sz="1600" i="1">
                              <a:latin typeface="Cambria Math" panose="02040503050406030204" pitchFamily="18" charset="0"/>
                            </a:rPr>
                            <m:t>𝑖</m:t>
                          </m:r>
                        </m:sub>
                      </m:sSub>
                      <m:r>
                        <a:rPr lang="id-ID" sz="1600" i="1">
                          <a:latin typeface="Cambria Math" panose="02040503050406030204" pitchFamily="18" charset="0"/>
                        </a:rPr>
                        <m:t>=</m:t>
                      </m:r>
                      <m:sSub>
                        <m:sSubPr>
                          <m:ctrlPr>
                            <a:rPr lang="id-ID" sz="1600" i="1">
                              <a:latin typeface="Cambria Math" panose="02040503050406030204" pitchFamily="18" charset="0"/>
                            </a:rPr>
                          </m:ctrlPr>
                        </m:sSubPr>
                        <m:e>
                          <m:r>
                            <m:rPr>
                              <m:sty m:val="p"/>
                            </m:rPr>
                            <a:rPr lang="id-ID" sz="1600" i="1">
                              <a:latin typeface="Cambria Math" panose="02040503050406030204" pitchFamily="18" charset="0"/>
                            </a:rPr>
                            <m:t>max</m:t>
                          </m:r>
                        </m:e>
                        <m:sub>
                          <m:r>
                            <a:rPr lang="id-ID" sz="1600" i="1">
                              <a:latin typeface="Cambria Math" panose="02040503050406030204" pitchFamily="18" charset="0"/>
                            </a:rPr>
                            <m:t>𝑗</m:t>
                          </m:r>
                        </m:sub>
                      </m:sSub>
                      <m:d>
                        <m:dPr>
                          <m:begChr m:val="["/>
                          <m:endChr m:val="]"/>
                          <m:ctrlPr>
                            <a:rPr lang="id-ID" sz="1600" i="1">
                              <a:latin typeface="Cambria Math" panose="02040503050406030204" pitchFamily="18" charset="0"/>
                            </a:rPr>
                          </m:ctrlPr>
                        </m:dPr>
                        <m:e>
                          <m:sSubSup>
                            <m:sSubSupPr>
                              <m:ctrlPr>
                                <a:rPr lang="id-ID" sz="1600" i="1">
                                  <a:latin typeface="Cambria Math" panose="02040503050406030204" pitchFamily="18" charset="0"/>
                                </a:rPr>
                              </m:ctrlPr>
                            </m:sSubSupPr>
                            <m:e>
                              <m:r>
                                <a:rPr lang="id-ID" sz="1600" i="1">
                                  <a:latin typeface="Cambria Math" panose="02040503050406030204" pitchFamily="18" charset="0"/>
                                </a:rPr>
                                <m:t>𝐹</m:t>
                              </m:r>
                            </m:e>
                            <m:sub>
                              <m:r>
                                <a:rPr lang="id-ID" sz="1600" i="1">
                                  <a:latin typeface="Cambria Math" panose="02040503050406030204" pitchFamily="18" charset="0"/>
                                </a:rPr>
                                <m:t>𝑖𝑗</m:t>
                              </m:r>
                            </m:sub>
                            <m:sup>
                              <m:r>
                                <a:rPr lang="id-ID" sz="1600" i="1">
                                  <a:latin typeface="Cambria Math" panose="02040503050406030204" pitchFamily="18" charset="0"/>
                                </a:rPr>
                                <m:t>∗</m:t>
                              </m:r>
                            </m:sup>
                          </m:sSubSup>
                        </m:e>
                      </m:d>
                    </m:oMath>
                  </m:oMathPara>
                </a14:m>
                <a:endParaRPr lang="id-ID" sz="16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1C23DBBF-8A08-91FF-7F01-40D676842102}"/>
                  </a:ext>
                </a:extLst>
              </p:cNvPr>
              <p:cNvSpPr txBox="1">
                <a:spLocks noRot="1" noChangeAspect="1" noMove="1" noResize="1" noEditPoints="1" noAdjustHandles="1" noChangeArrowheads="1" noChangeShapeType="1" noTextEdit="1"/>
              </p:cNvSpPr>
              <p:nvPr/>
            </p:nvSpPr>
            <p:spPr>
              <a:xfrm>
                <a:off x="1181100" y="5497571"/>
                <a:ext cx="1470671" cy="384272"/>
              </a:xfrm>
              <a:prstGeom prst="rect">
                <a:avLst/>
              </a:prstGeom>
              <a:blipFill>
                <a:blip r:embed="rId4"/>
                <a:stretch>
                  <a:fillRect b="-7937"/>
                </a:stretch>
              </a:blipFill>
            </p:spPr>
            <p:txBody>
              <a:bodyPr/>
              <a:lstStyle/>
              <a:p>
                <a:r>
                  <a:rPr lang="id-ID">
                    <a:noFill/>
                  </a:rPr>
                  <a:t> </a:t>
                </a:r>
              </a:p>
            </p:txBody>
          </p:sp>
        </mc:Fallback>
      </mc:AlternateContent>
      <p:sp>
        <p:nvSpPr>
          <p:cNvPr id="19" name="TextBox 18">
            <a:extLst>
              <a:ext uri="{FF2B5EF4-FFF2-40B4-BE49-F238E27FC236}">
                <a16:creationId xmlns:a16="http://schemas.microsoft.com/office/drawing/2014/main" id="{A60D0311-AE2B-3DB5-3BD0-7C47AA3C14E4}"/>
              </a:ext>
            </a:extLst>
          </p:cNvPr>
          <p:cNvSpPr txBox="1"/>
          <p:nvPr/>
        </p:nvSpPr>
        <p:spPr>
          <a:xfrm>
            <a:off x="3296578" y="1531043"/>
            <a:ext cx="2268199" cy="230832"/>
          </a:xfrm>
          <a:prstGeom prst="rect">
            <a:avLst/>
          </a:prstGeom>
          <a:noFill/>
        </p:spPr>
        <p:txBody>
          <a:bodyPr wrap="square">
            <a:spAutoFit/>
          </a:bodyPr>
          <a:lstStyle/>
          <a:p>
            <a:r>
              <a:rPr lang="en-US" sz="900">
                <a:latin typeface="Rubik" pitchFamily="2" charset="-79"/>
                <a:cs typeface="Rubik" pitchFamily="2" charset="-79"/>
              </a:rPr>
              <a:t>Tabel 7: Hasil normalisasi bobot (F*) </a:t>
            </a:r>
            <a:endParaRPr lang="id-ID" sz="900">
              <a:latin typeface="Rubik" pitchFamily="2" charset="-79"/>
              <a:cs typeface="Rubik" pitchFamily="2" charset="-79"/>
            </a:endParaRPr>
          </a:p>
        </p:txBody>
      </p:sp>
      <p:sp>
        <p:nvSpPr>
          <p:cNvPr id="20" name="TextBox 19">
            <a:extLst>
              <a:ext uri="{FF2B5EF4-FFF2-40B4-BE49-F238E27FC236}">
                <a16:creationId xmlns:a16="http://schemas.microsoft.com/office/drawing/2014/main" id="{7EFDFE32-A258-A1DC-81D6-EB7564C92C2D}"/>
              </a:ext>
            </a:extLst>
          </p:cNvPr>
          <p:cNvSpPr txBox="1"/>
          <p:nvPr/>
        </p:nvSpPr>
        <p:spPr>
          <a:xfrm>
            <a:off x="4642051" y="4339556"/>
            <a:ext cx="1671663" cy="230832"/>
          </a:xfrm>
          <a:prstGeom prst="rect">
            <a:avLst/>
          </a:prstGeom>
          <a:noFill/>
        </p:spPr>
        <p:txBody>
          <a:bodyPr wrap="square">
            <a:spAutoFit/>
          </a:bodyPr>
          <a:lstStyle/>
          <a:p>
            <a:r>
              <a:rPr lang="en-US" sz="900">
                <a:latin typeface="Rubik" pitchFamily="2" charset="-79"/>
                <a:cs typeface="Rubik" pitchFamily="2" charset="-79"/>
              </a:rPr>
              <a:t>Tabel 8: Nilai S dan R</a:t>
            </a:r>
            <a:endParaRPr lang="id-ID" sz="900">
              <a:latin typeface="Rubik" pitchFamily="2" charset="-79"/>
              <a:cs typeface="Rubik" pitchFamily="2" charset="-79"/>
            </a:endParaRPr>
          </a:p>
        </p:txBody>
      </p:sp>
      <p:sp>
        <p:nvSpPr>
          <p:cNvPr id="9" name="Slide Number Placeholder 8">
            <a:extLst>
              <a:ext uri="{FF2B5EF4-FFF2-40B4-BE49-F238E27FC236}">
                <a16:creationId xmlns:a16="http://schemas.microsoft.com/office/drawing/2014/main" id="{57771D8D-48B9-F566-F5AD-1DD27931005D}"/>
              </a:ext>
            </a:extLst>
          </p:cNvPr>
          <p:cNvSpPr>
            <a:spLocks noGrp="1"/>
          </p:cNvSpPr>
          <p:nvPr>
            <p:ph type="sldNum" sz="quarter" idx="4"/>
          </p:nvPr>
        </p:nvSpPr>
        <p:spPr/>
        <p:txBody>
          <a:bodyPr/>
          <a:lstStyle/>
          <a:p>
            <a:fld id="{48F63A3B-78C7-47BE-AE5E-E10140E04643}" type="slidenum">
              <a:rPr lang="en-US" smtClean="0">
                <a:solidFill>
                  <a:srgbClr val="7030A0"/>
                </a:solidFill>
              </a:rPr>
              <a:pPr/>
              <a:t>27</a:t>
            </a:fld>
            <a:r>
              <a:rPr lang="en-US">
                <a:solidFill>
                  <a:schemeClr val="bg2">
                    <a:lumMod val="90000"/>
                  </a:schemeClr>
                </a:solidFill>
              </a:rPr>
              <a:t>/36</a:t>
            </a:r>
          </a:p>
        </p:txBody>
      </p:sp>
    </p:spTree>
    <p:extLst>
      <p:ext uri="{BB962C8B-B14F-4D97-AF65-F5344CB8AC3E}">
        <p14:creationId xmlns:p14="http://schemas.microsoft.com/office/powerpoint/2010/main" val="1149898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(5)</a:t>
              </a:r>
              <a:endParaRPr lang="id-ID" sz="1400">
                <a:solidFill>
                  <a:schemeClr val="accent1"/>
                </a:solidFill>
                <a:latin typeface="Rubik Medium" pitchFamily="2" charset="-79"/>
                <a:cs typeface="Rubik Medium" pitchFamily="2" charset="-79"/>
              </a:endParaRPr>
            </a:p>
          </p:txBody>
        </p:sp>
      </p:grpSp>
      <p:sp>
        <p:nvSpPr>
          <p:cNvPr id="2" name="TextBox 1">
            <a:extLst>
              <a:ext uri="{FF2B5EF4-FFF2-40B4-BE49-F238E27FC236}">
                <a16:creationId xmlns:a16="http://schemas.microsoft.com/office/drawing/2014/main" id="{BAB9D4C0-D79F-C181-DA5D-0160B0602B19}"/>
              </a:ext>
            </a:extLst>
          </p:cNvPr>
          <p:cNvSpPr txBox="1"/>
          <p:nvPr/>
        </p:nvSpPr>
        <p:spPr>
          <a:xfrm>
            <a:off x="848915" y="1094322"/>
            <a:ext cx="4485085" cy="369332"/>
          </a:xfrm>
          <a:prstGeom prst="rect">
            <a:avLst/>
          </a:prstGeom>
          <a:noFill/>
        </p:spPr>
        <p:txBody>
          <a:bodyPr wrap="square">
            <a:spAutoFit/>
          </a:bodyPr>
          <a:lstStyle/>
          <a:p>
            <a:pPr marL="171450" indent="-457200">
              <a:spcAft>
                <a:spcPts val="800"/>
              </a:spcAft>
              <a:buFont typeface="+mj-lt"/>
              <a:buAutoNum type="arabicPeriod" startAt="6"/>
            </a:pPr>
            <a:r>
              <a:rPr lang="en-US" sz="1800">
                <a:latin typeface="Rubik Medium" pitchFamily="2" charset="-79"/>
                <a:cs typeface="Rubik Medium" pitchFamily="2" charset="-79"/>
              </a:rPr>
              <a:t>Menghitung Nilai </a:t>
            </a:r>
            <a:r>
              <a:rPr lang="en-US" sz="1800" err="1">
                <a:latin typeface="Rubik Medium" pitchFamily="2" charset="-79"/>
                <a:cs typeface="Rubik Medium" pitchFamily="2" charset="-79"/>
              </a:rPr>
              <a:t>Indeks</a:t>
            </a:r>
            <a:r>
              <a:rPr lang="en-US" sz="1800">
                <a:latin typeface="Rubik Medium" pitchFamily="2" charset="-79"/>
                <a:cs typeface="Rubik Medium" pitchFamily="2" charset="-79"/>
              </a:rPr>
              <a:t> VIKOR (Q)</a:t>
            </a:r>
          </a:p>
        </p:txBody>
      </p:sp>
      <p:graphicFrame>
        <p:nvGraphicFramePr>
          <p:cNvPr id="4" name="Table 3">
            <a:extLst>
              <a:ext uri="{FF2B5EF4-FFF2-40B4-BE49-F238E27FC236}">
                <a16:creationId xmlns:a16="http://schemas.microsoft.com/office/drawing/2014/main" id="{3BD0CB7D-5A58-9FEF-D572-C69392AFF399}"/>
              </a:ext>
            </a:extLst>
          </p:cNvPr>
          <p:cNvGraphicFramePr>
            <a:graphicFrameLocks noGrp="1"/>
          </p:cNvGraphicFramePr>
          <p:nvPr>
            <p:extLst>
              <p:ext uri="{D42A27DB-BD31-4B8C-83A1-F6EECF244321}">
                <p14:modId xmlns:p14="http://schemas.microsoft.com/office/powerpoint/2010/main" val="2303766783"/>
              </p:ext>
            </p:extLst>
          </p:nvPr>
        </p:nvGraphicFramePr>
        <p:xfrm>
          <a:off x="2266763" y="2484426"/>
          <a:ext cx="2232000" cy="608313"/>
        </p:xfrm>
        <a:graphic>
          <a:graphicData uri="http://schemas.openxmlformats.org/drawingml/2006/table">
            <a:tbl>
              <a:tblPr firstRow="1" firstCol="1" bandRow="1">
                <a:tableStyleId>{5C22544A-7EE6-4342-B048-85BDC9FD1C3A}</a:tableStyleId>
              </a:tblPr>
              <a:tblGrid>
                <a:gridCol w="1152000">
                  <a:extLst>
                    <a:ext uri="{9D8B030D-6E8A-4147-A177-3AD203B41FA5}">
                      <a16:colId xmlns:a16="http://schemas.microsoft.com/office/drawing/2014/main" val="2219041578"/>
                    </a:ext>
                  </a:extLst>
                </a:gridCol>
                <a:gridCol w="540000">
                  <a:extLst>
                    <a:ext uri="{9D8B030D-6E8A-4147-A177-3AD203B41FA5}">
                      <a16:colId xmlns:a16="http://schemas.microsoft.com/office/drawing/2014/main" val="677904658"/>
                    </a:ext>
                  </a:extLst>
                </a:gridCol>
                <a:gridCol w="540000">
                  <a:extLst>
                    <a:ext uri="{9D8B030D-6E8A-4147-A177-3AD203B41FA5}">
                      <a16:colId xmlns:a16="http://schemas.microsoft.com/office/drawing/2014/main" val="338950495"/>
                    </a:ext>
                  </a:extLst>
                </a:gridCol>
              </a:tblGrid>
              <a:tr h="202771">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S</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065850970"/>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Maksimal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0,6118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0,2515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737794852"/>
                  </a:ext>
                </a:extLst>
              </a:tr>
              <a:tr h="202771">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Nilai Minimal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0,0955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542446630"/>
                  </a:ext>
                </a:extLst>
              </a:tr>
            </a:tbl>
          </a:graphicData>
        </a:graphic>
      </p:graphicFrame>
      <p:grpSp>
        <p:nvGrpSpPr>
          <p:cNvPr id="35" name="Group 34">
            <a:extLst>
              <a:ext uri="{FF2B5EF4-FFF2-40B4-BE49-F238E27FC236}">
                <a16:creationId xmlns:a16="http://schemas.microsoft.com/office/drawing/2014/main" id="{D2577847-A8B4-81D0-B26E-F0922792C70B}"/>
              </a:ext>
            </a:extLst>
          </p:cNvPr>
          <p:cNvGrpSpPr/>
          <p:nvPr/>
        </p:nvGrpSpPr>
        <p:grpSpPr>
          <a:xfrm>
            <a:off x="2256893" y="1412776"/>
            <a:ext cx="2111489" cy="555507"/>
            <a:chOff x="848915" y="4290506"/>
            <a:chExt cx="2111489" cy="555507"/>
          </a:xfrm>
        </p:grpSpPr>
        <p:grpSp>
          <p:nvGrpSpPr>
            <p:cNvPr id="34" name="Group 33">
              <a:extLst>
                <a:ext uri="{FF2B5EF4-FFF2-40B4-BE49-F238E27FC236}">
                  <a16:creationId xmlns:a16="http://schemas.microsoft.com/office/drawing/2014/main" id="{2F93C088-E89B-D701-C8EA-8D2023E32BDB}"/>
                </a:ext>
              </a:extLst>
            </p:cNvPr>
            <p:cNvGrpSpPr/>
            <p:nvPr/>
          </p:nvGrpSpPr>
          <p:grpSpPr>
            <a:xfrm>
              <a:off x="848915" y="4290506"/>
              <a:ext cx="1024925" cy="555507"/>
              <a:chOff x="848915" y="4290506"/>
              <a:chExt cx="1024925" cy="555507"/>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F2469E-69A7-5F9F-A981-BA0F0E385136}"/>
                      </a:ext>
                    </a:extLst>
                  </p:cNvPr>
                  <p:cNvSpPr txBox="1"/>
                  <p:nvPr/>
                </p:nvSpPr>
                <p:spPr>
                  <a:xfrm>
                    <a:off x="848916" y="4290506"/>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AFF2469E-69A7-5F9F-A981-BA0F0E385136}"/>
                      </a:ext>
                    </a:extLst>
                  </p:cNvPr>
                  <p:cNvSpPr txBox="1">
                    <a:spLocks noRot="1" noChangeAspect="1" noMove="1" noResize="1" noEditPoints="1" noAdjustHandles="1" noChangeArrowheads="1" noChangeShapeType="1" noTextEdit="1"/>
                  </p:cNvSpPr>
                  <p:nvPr/>
                </p:nvSpPr>
                <p:spPr>
                  <a:xfrm>
                    <a:off x="848916" y="4290506"/>
                    <a:ext cx="1024924" cy="314894"/>
                  </a:xfrm>
                  <a:prstGeom prst="rect">
                    <a:avLst/>
                  </a:prstGeom>
                  <a:blipFill>
                    <a:blip r:embed="rId3"/>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B16FA4-1329-9EE7-39AF-91E1FECEE054}"/>
                      </a:ext>
                    </a:extLst>
                  </p:cNvPr>
                  <p:cNvSpPr txBox="1"/>
                  <p:nvPr/>
                </p:nvSpPr>
                <p:spPr>
                  <a:xfrm>
                    <a:off x="848915" y="4531119"/>
                    <a:ext cx="1024924"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𝑆</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𝑆</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D0B16FA4-1329-9EE7-39AF-91E1FECEE054}"/>
                      </a:ext>
                    </a:extLst>
                  </p:cNvPr>
                  <p:cNvSpPr txBox="1">
                    <a:spLocks noRot="1" noChangeAspect="1" noMove="1" noResize="1" noEditPoints="1" noAdjustHandles="1" noChangeArrowheads="1" noChangeShapeType="1" noTextEdit="1"/>
                  </p:cNvSpPr>
                  <p:nvPr/>
                </p:nvSpPr>
                <p:spPr>
                  <a:xfrm>
                    <a:off x="848915" y="4531119"/>
                    <a:ext cx="1024924" cy="314894"/>
                  </a:xfrm>
                  <a:prstGeom prst="rect">
                    <a:avLst/>
                  </a:prstGeom>
                  <a:blipFill>
                    <a:blip r:embed="rId4"/>
                    <a:stretch>
                      <a:fillRect b="-11538"/>
                    </a:stretch>
                  </a:blipFill>
                </p:spPr>
                <p:txBody>
                  <a:bodyPr/>
                  <a:lstStyle/>
                  <a:p>
                    <a:r>
                      <a:rPr lang="id-ID">
                        <a:noFill/>
                      </a:rPr>
                      <a:t> </a:t>
                    </a:r>
                  </a:p>
                </p:txBody>
              </p:sp>
            </mc:Fallback>
          </mc:AlternateContent>
        </p:grpSp>
        <p:grpSp>
          <p:nvGrpSpPr>
            <p:cNvPr id="33" name="Group 32">
              <a:extLst>
                <a:ext uri="{FF2B5EF4-FFF2-40B4-BE49-F238E27FC236}">
                  <a16:creationId xmlns:a16="http://schemas.microsoft.com/office/drawing/2014/main" id="{2347C719-5F93-A07A-1A53-B968FFD0ACDB}"/>
                </a:ext>
              </a:extLst>
            </p:cNvPr>
            <p:cNvGrpSpPr/>
            <p:nvPr/>
          </p:nvGrpSpPr>
          <p:grpSpPr>
            <a:xfrm>
              <a:off x="1848395" y="4290506"/>
              <a:ext cx="1112009" cy="555507"/>
              <a:chOff x="848915" y="4771732"/>
              <a:chExt cx="1112009" cy="55550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204B87-77A1-49E4-8E77-CD4DDA589081}"/>
                      </a:ext>
                    </a:extLst>
                  </p:cNvPr>
                  <p:cNvSpPr txBox="1"/>
                  <p:nvPr/>
                </p:nvSpPr>
                <p:spPr>
                  <a:xfrm>
                    <a:off x="848915" y="4771732"/>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max</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B1204B87-77A1-49E4-8E77-CD4DDA589081}"/>
                      </a:ext>
                    </a:extLst>
                  </p:cNvPr>
                  <p:cNvSpPr txBox="1">
                    <a:spLocks noRot="1" noChangeAspect="1" noMove="1" noResize="1" noEditPoints="1" noAdjustHandles="1" noChangeArrowheads="1" noChangeShapeType="1" noTextEdit="1"/>
                  </p:cNvSpPr>
                  <p:nvPr/>
                </p:nvSpPr>
                <p:spPr>
                  <a:xfrm>
                    <a:off x="848915" y="4771732"/>
                    <a:ext cx="1112009" cy="314894"/>
                  </a:xfrm>
                  <a:prstGeom prst="rect">
                    <a:avLst/>
                  </a:prstGeom>
                  <a:blipFill>
                    <a:blip r:embed="rId5"/>
                    <a:stretch>
                      <a:fillRect b="-13725"/>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E99C18-ED93-3BD3-16ED-F85D80CA97ED}"/>
                      </a:ext>
                    </a:extLst>
                  </p:cNvPr>
                  <p:cNvSpPr txBox="1"/>
                  <p:nvPr/>
                </p:nvSpPr>
                <p:spPr>
                  <a:xfrm>
                    <a:off x="848915" y="5012345"/>
                    <a:ext cx="1112009" cy="314894"/>
                  </a:xfrm>
                  <a:prstGeom prst="rect">
                    <a:avLst/>
                  </a:prstGeom>
                </p:spPr>
                <p:txBody>
                  <a:bodyPr wrap="square">
                    <a:spAutoFit/>
                  </a:bodyPr>
                  <a:lstStyle/>
                  <a:p>
                    <a:pPr indent="-90170">
                      <a:lnSpc>
                        <a:spcPct val="150000"/>
                      </a:lnSpc>
                      <a:spcAft>
                        <a:spcPts val="1000"/>
                      </a:spcAft>
                    </a:pPr>
                    <a14:m>
                      <m:oMath xmlns:m="http://schemas.openxmlformats.org/officeDocument/2006/math">
                        <m:sSup>
                          <m:sSupPr>
                            <m:ctrlPr>
                              <a:rPr lang="id-ID" sz="1100" i="1">
                                <a:latin typeface="Cambria Math" panose="02040503050406030204" pitchFamily="18" charset="0"/>
                              </a:rPr>
                            </m:ctrlPr>
                          </m:sSupPr>
                          <m:e>
                            <m:r>
                              <a:rPr lang="id-ID" sz="1100" i="1">
                                <a:latin typeface="Cambria Math" panose="02040503050406030204" pitchFamily="18" charset="0"/>
                              </a:rPr>
                              <m:t>𝑅</m:t>
                            </m:r>
                          </m:e>
                          <m:sup>
                            <m:r>
                              <a:rPr lang="id-ID" sz="1100" i="1">
                                <a:latin typeface="Cambria Math" panose="02040503050406030204" pitchFamily="18" charset="0"/>
                              </a:rPr>
                              <m:t>−</m:t>
                            </m:r>
                          </m:sup>
                        </m:sSup>
                      </m:oMath>
                    </a14:m>
                    <a:r>
                      <a:rPr lang="id-ID" sz="1100" i="1">
                        <a:latin typeface="Cambria Math" panose="02040503050406030204" pitchFamily="18" charset="0"/>
                      </a:rPr>
                      <a:t>= </a:t>
                    </a:r>
                    <a14:m>
                      <m:oMath xmlns:m="http://schemas.openxmlformats.org/officeDocument/2006/math">
                        <m:sSub>
                          <m:sSubPr>
                            <m:ctrlPr>
                              <a:rPr lang="id-ID" sz="1100" i="1">
                                <a:latin typeface="Cambria Math" panose="02040503050406030204" pitchFamily="18" charset="0"/>
                              </a:rPr>
                            </m:ctrlPr>
                          </m:sSubPr>
                          <m:e>
                            <m:r>
                              <m:rPr>
                                <m:sty m:val="p"/>
                              </m:rPr>
                              <a:rPr lang="id-ID" sz="1100" i="1">
                                <a:latin typeface="Cambria Math" panose="02040503050406030204" pitchFamily="18" charset="0"/>
                              </a:rPr>
                              <m:t>min</m:t>
                            </m:r>
                          </m:e>
                          <m:sub>
                            <m:r>
                              <a:rPr lang="id-ID" sz="1100" i="1">
                                <a:latin typeface="Cambria Math" panose="02040503050406030204" pitchFamily="18" charset="0"/>
                              </a:rPr>
                              <m:t>𝑖</m:t>
                            </m:r>
                          </m:sub>
                        </m:sSub>
                        <m:d>
                          <m:dPr>
                            <m:ctrlPr>
                              <a:rPr lang="id-ID" sz="1100" i="1">
                                <a:latin typeface="Cambria Math" panose="02040503050406030204" pitchFamily="18" charset="0"/>
                              </a:rPr>
                            </m:ctrlPr>
                          </m:dPr>
                          <m:e>
                            <m:sSub>
                              <m:sSubPr>
                                <m:ctrlPr>
                                  <a:rPr lang="id-ID" sz="1100" i="1">
                                    <a:latin typeface="Cambria Math" panose="02040503050406030204" pitchFamily="18" charset="0"/>
                                  </a:rPr>
                                </m:ctrlPr>
                              </m:sSubPr>
                              <m:e>
                                <m:r>
                                  <a:rPr lang="id-ID" sz="1100" i="1">
                                    <a:latin typeface="Cambria Math" panose="02040503050406030204" pitchFamily="18" charset="0"/>
                                  </a:rPr>
                                  <m:t>𝑅</m:t>
                                </m:r>
                              </m:e>
                              <m:sub>
                                <m:r>
                                  <a:rPr lang="id-ID" sz="1100" i="1">
                                    <a:latin typeface="Cambria Math" panose="02040503050406030204" pitchFamily="18" charset="0"/>
                                  </a:rPr>
                                  <m:t>𝑖</m:t>
                                </m:r>
                              </m:sub>
                            </m:sSub>
                          </m:e>
                        </m:d>
                      </m:oMath>
                    </a14:m>
                    <a:endParaRPr lang="id-ID" sz="1100" i="1">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CFE99C18-ED93-3BD3-16ED-F85D80CA97ED}"/>
                      </a:ext>
                    </a:extLst>
                  </p:cNvPr>
                  <p:cNvSpPr txBox="1">
                    <a:spLocks noRot="1" noChangeAspect="1" noMove="1" noResize="1" noEditPoints="1" noAdjustHandles="1" noChangeArrowheads="1" noChangeShapeType="1" noTextEdit="1"/>
                  </p:cNvSpPr>
                  <p:nvPr/>
                </p:nvSpPr>
                <p:spPr>
                  <a:xfrm>
                    <a:off x="848915" y="5012345"/>
                    <a:ext cx="1112009" cy="314894"/>
                  </a:xfrm>
                  <a:prstGeom prst="rect">
                    <a:avLst/>
                  </a:prstGeom>
                  <a:blipFill>
                    <a:blip r:embed="rId6"/>
                    <a:stretch>
                      <a:fillRect b="-11538"/>
                    </a:stretch>
                  </a:blipFill>
                </p:spPr>
                <p:txBody>
                  <a:bodyPr/>
                  <a:lstStyle/>
                  <a:p>
                    <a:r>
                      <a:rPr lang="id-ID">
                        <a:noFill/>
                      </a:rPr>
                      <a:t> </a:t>
                    </a:r>
                  </a:p>
                </p:txBody>
              </p:sp>
            </mc:Fallback>
          </mc:AlternateContent>
        </p:grpSp>
      </p:grpSp>
      <p:graphicFrame>
        <p:nvGraphicFramePr>
          <p:cNvPr id="25" name="Table 24">
            <a:extLst>
              <a:ext uri="{FF2B5EF4-FFF2-40B4-BE49-F238E27FC236}">
                <a16:creationId xmlns:a16="http://schemas.microsoft.com/office/drawing/2014/main" id="{6976061F-7817-9599-3F3E-0538446A457B}"/>
              </a:ext>
            </a:extLst>
          </p:cNvPr>
          <p:cNvGraphicFramePr>
            <a:graphicFrameLocks noGrp="1"/>
          </p:cNvGraphicFramePr>
          <p:nvPr>
            <p:extLst>
              <p:ext uri="{D42A27DB-BD31-4B8C-83A1-F6EECF244321}">
                <p14:modId xmlns:p14="http://schemas.microsoft.com/office/powerpoint/2010/main" val="1072305699"/>
              </p:ext>
            </p:extLst>
          </p:nvPr>
        </p:nvGraphicFramePr>
        <p:xfrm>
          <a:off x="6784224" y="1427499"/>
          <a:ext cx="4533064" cy="2001501"/>
        </p:xfrm>
        <a:graphic>
          <a:graphicData uri="http://schemas.openxmlformats.org/drawingml/2006/table">
            <a:tbl>
              <a:tblPr firstRow="1" firstCol="1" bandRow="1">
                <a:tableStyleId>{5C22544A-7EE6-4342-B048-85BDC9FD1C3A}</a:tableStyleId>
              </a:tblPr>
              <a:tblGrid>
                <a:gridCol w="978687">
                  <a:extLst>
                    <a:ext uri="{9D8B030D-6E8A-4147-A177-3AD203B41FA5}">
                      <a16:colId xmlns:a16="http://schemas.microsoft.com/office/drawing/2014/main" val="1194848841"/>
                    </a:ext>
                  </a:extLst>
                </a:gridCol>
                <a:gridCol w="2146039">
                  <a:extLst>
                    <a:ext uri="{9D8B030D-6E8A-4147-A177-3AD203B41FA5}">
                      <a16:colId xmlns:a16="http://schemas.microsoft.com/office/drawing/2014/main" val="2768725042"/>
                    </a:ext>
                  </a:extLst>
                </a:gridCol>
                <a:gridCol w="1408338">
                  <a:extLst>
                    <a:ext uri="{9D8B030D-6E8A-4147-A177-3AD203B41FA5}">
                      <a16:colId xmlns:a16="http://schemas.microsoft.com/office/drawing/2014/main" val="2553798468"/>
                    </a:ext>
                  </a:extLst>
                </a:gridCol>
              </a:tblGrid>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0E30FC8-F800-995B-9DDC-D78BE739247C}"/>
                  </a:ext>
                </a:extLst>
              </p:cNvPr>
              <p:cNvSpPr txBox="1"/>
              <p:nvPr/>
            </p:nvSpPr>
            <p:spPr>
              <a:xfrm>
                <a:off x="1298961" y="3473865"/>
                <a:ext cx="4315625" cy="640303"/>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𝑄</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m:t>
                      </m:r>
                      <m:r>
                        <m:rPr>
                          <m:sty m:val="p"/>
                        </m:rPr>
                        <a:rPr lang="id-ID" sz="1600" kern="100">
                          <a:latin typeface="Cambria Math" panose="02040503050406030204" pitchFamily="18" charset="0"/>
                          <a:ea typeface="SimSun" panose="02010600030101010101" pitchFamily="2" charset="-122"/>
                          <a:cs typeface="Rubik Medium" pitchFamily="2" charset="-79"/>
                        </a:rPr>
                        <m:t>V</m:t>
                      </m:r>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𝑆</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𝑆</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r>
                        <a:rPr lang="id-ID" sz="1600" kern="100">
                          <a:latin typeface="Cambria Math" panose="02040503050406030204" pitchFamily="18" charset="0"/>
                          <a:ea typeface="SimSun" panose="02010600030101010101" pitchFamily="2" charset="-122"/>
                          <a:cs typeface="Rubik Medium" pitchFamily="2" charset="-79"/>
                        </a:rPr>
                        <m:t>+</m:t>
                      </m:r>
                      <m:d>
                        <m:dPr>
                          <m:ctrlPr>
                            <a:rPr lang="id-ID" sz="1600" i="1" kern="100">
                              <a:latin typeface="Cambria Math" panose="02040503050406030204" pitchFamily="18" charset="0"/>
                              <a:ea typeface="SimSun" panose="02010600030101010101" pitchFamily="2" charset="-122"/>
                              <a:cs typeface="Rubik Medium" pitchFamily="2" charset="-79"/>
                            </a:rPr>
                          </m:ctrlPr>
                        </m:dPr>
                        <m:e>
                          <m:r>
                            <a:rPr lang="id-ID" sz="1600" kern="100">
                              <a:latin typeface="Cambria Math" panose="02040503050406030204" pitchFamily="18" charset="0"/>
                              <a:ea typeface="SimSun" panose="02010600030101010101" pitchFamily="2" charset="-122"/>
                              <a:cs typeface="Rubik Medium" pitchFamily="2" charset="-79"/>
                            </a:rPr>
                            <m:t>1−</m:t>
                          </m:r>
                          <m:r>
                            <m:rPr>
                              <m:sty m:val="p"/>
                            </m:rPr>
                            <a:rPr lang="id-ID" sz="1600" kern="100">
                              <a:latin typeface="Cambria Math" panose="02040503050406030204" pitchFamily="18" charset="0"/>
                              <a:ea typeface="SimSun" panose="02010600030101010101" pitchFamily="2" charset="-122"/>
                              <a:cs typeface="Rubik Medium" pitchFamily="2" charset="-79"/>
                            </a:rPr>
                            <m:t>V</m:t>
                          </m:r>
                        </m:e>
                      </m:d>
                      <m:d>
                        <m:dPr>
                          <m:begChr m:val="["/>
                          <m:endChr m:val="]"/>
                          <m:ctrlPr>
                            <a:rPr lang="id-ID" sz="1600" i="1" kern="100">
                              <a:latin typeface="Cambria Math" panose="02040503050406030204" pitchFamily="18" charset="0"/>
                              <a:ea typeface="SimSun" panose="02010600030101010101" pitchFamily="2" charset="-122"/>
                              <a:cs typeface="Rubik Medium" pitchFamily="2" charset="-79"/>
                            </a:rPr>
                          </m:ctrlPr>
                        </m:dPr>
                        <m:e>
                          <m:f>
                            <m:fPr>
                              <m:ctrlPr>
                                <a:rPr lang="id-ID" sz="1600" i="1" kern="100">
                                  <a:latin typeface="Cambria Math" panose="02040503050406030204" pitchFamily="18" charset="0"/>
                                  <a:ea typeface="SimSun" panose="02010600030101010101" pitchFamily="2" charset="-122"/>
                                  <a:cs typeface="Rubik Medium" pitchFamily="2" charset="-79"/>
                                </a:rPr>
                              </m:ctrlPr>
                            </m:fPr>
                            <m:num>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kern="100">
                                          <a:latin typeface="Cambria Math" panose="02040503050406030204" pitchFamily="18" charset="0"/>
                                          <a:ea typeface="SimSun" panose="02010600030101010101" pitchFamily="2" charset="-122"/>
                                          <a:cs typeface="Rubik Medium" pitchFamily="2" charset="-79"/>
                                        </a:rPr>
                                        <m:t>𝑅</m:t>
                                      </m:r>
                                    </m:e>
                                    <m:sub>
                                      <m:r>
                                        <a:rPr lang="id-ID" sz="1600" kern="100">
                                          <a:latin typeface="Cambria Math" panose="02040503050406030204" pitchFamily="18" charset="0"/>
                                          <a:ea typeface="SimSun" panose="02010600030101010101" pitchFamily="2" charset="-122"/>
                                          <a:cs typeface="Rubik Medium" pitchFamily="2" charset="-79"/>
                                        </a:rPr>
                                        <m:t>𝑖</m:t>
                                      </m:r>
                                    </m:sub>
                                  </m:sSub>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num>
                            <m:den>
                              <m:d>
                                <m:dPr>
                                  <m:ctrlPr>
                                    <a:rPr lang="id-ID" sz="1600" i="1" kern="100">
                                      <a:latin typeface="Cambria Math" panose="02040503050406030204" pitchFamily="18" charset="0"/>
                                      <a:ea typeface="SimSun" panose="02010600030101010101" pitchFamily="2" charset="-122"/>
                                      <a:cs typeface="Rubik Medium" pitchFamily="2" charset="-79"/>
                                    </a:rPr>
                                  </m:ctrlPr>
                                </m:dPr>
                                <m:e>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r>
                                    <a:rPr lang="id-ID" sz="1600" kern="100">
                                      <a:latin typeface="Cambria Math" panose="02040503050406030204" pitchFamily="18" charset="0"/>
                                      <a:ea typeface="SimSun" panose="02010600030101010101" pitchFamily="2" charset="-122"/>
                                      <a:cs typeface="Rubik Medium" pitchFamily="2" charset="-79"/>
                                    </a:rPr>
                                    <m:t>− </m:t>
                                  </m:r>
                                  <m:sSup>
                                    <m:sSupPr>
                                      <m:ctrlPr>
                                        <a:rPr lang="id-ID" sz="1600" i="1" kern="100">
                                          <a:latin typeface="Cambria Math" panose="02040503050406030204" pitchFamily="18" charset="0"/>
                                          <a:ea typeface="SimSun" panose="02010600030101010101" pitchFamily="2" charset="-122"/>
                                          <a:cs typeface="Rubik Medium" pitchFamily="2" charset="-79"/>
                                        </a:rPr>
                                      </m:ctrlPr>
                                    </m:sSupPr>
                                    <m:e>
                                      <m:r>
                                        <a:rPr lang="id-ID" sz="1600" kern="100">
                                          <a:latin typeface="Cambria Math" panose="02040503050406030204" pitchFamily="18" charset="0"/>
                                          <a:ea typeface="SimSun" panose="02010600030101010101" pitchFamily="2" charset="-122"/>
                                          <a:cs typeface="Rubik Medium" pitchFamily="2" charset="-79"/>
                                        </a:rPr>
                                        <m:t>𝑅</m:t>
                                      </m:r>
                                    </m:e>
                                    <m:sup>
                                      <m:r>
                                        <a:rPr lang="id-ID" sz="1600" kern="100">
                                          <a:latin typeface="Cambria Math" panose="02040503050406030204" pitchFamily="18" charset="0"/>
                                          <a:ea typeface="SimSun" panose="02010600030101010101" pitchFamily="2" charset="-122"/>
                                          <a:cs typeface="Rubik Medium" pitchFamily="2" charset="-79"/>
                                        </a:rPr>
                                        <m:t>−</m:t>
                                      </m:r>
                                    </m:sup>
                                  </m:sSup>
                                </m:e>
                              </m:d>
                            </m:den>
                          </m:f>
                        </m:e>
                      </m:d>
                    </m:oMath>
                  </m:oMathPara>
                </a14:m>
                <a:endParaRPr lang="id-ID" sz="1400" kern="100">
                  <a:latin typeface="Rubik Medium" pitchFamily="2" charset="-79"/>
                  <a:ea typeface="SimSun" panose="02010600030101010101" pitchFamily="2" charset="-122"/>
                  <a:cs typeface="Rubik Medium" pitchFamily="2" charset="-79"/>
                </a:endParaRPr>
              </a:p>
            </p:txBody>
          </p:sp>
        </mc:Choice>
        <mc:Fallback xmlns="">
          <p:sp>
            <p:nvSpPr>
              <p:cNvPr id="27" name="TextBox 26">
                <a:extLst>
                  <a:ext uri="{FF2B5EF4-FFF2-40B4-BE49-F238E27FC236}">
                    <a16:creationId xmlns:a16="http://schemas.microsoft.com/office/drawing/2014/main" id="{B0E30FC8-F800-995B-9DDC-D78BE739247C}"/>
                  </a:ext>
                </a:extLst>
              </p:cNvPr>
              <p:cNvSpPr txBox="1">
                <a:spLocks noRot="1" noChangeAspect="1" noMove="1" noResize="1" noEditPoints="1" noAdjustHandles="1" noChangeArrowheads="1" noChangeShapeType="1" noTextEdit="1"/>
              </p:cNvSpPr>
              <p:nvPr/>
            </p:nvSpPr>
            <p:spPr>
              <a:xfrm>
                <a:off x="1298961" y="3473865"/>
                <a:ext cx="4315625" cy="640303"/>
              </a:xfrm>
              <a:prstGeom prst="rect">
                <a:avLst/>
              </a:prstGeom>
              <a:blipFill>
                <a:blip r:embed="rId7"/>
                <a:stretch>
                  <a:fillRect/>
                </a:stretch>
              </a:blipFill>
            </p:spPr>
            <p:txBody>
              <a:bodyPr/>
              <a:lstStyle/>
              <a:p>
                <a:r>
                  <a:rPr lang="id-ID">
                    <a:noFill/>
                  </a:rPr>
                  <a:t> </a:t>
                </a:r>
              </a:p>
            </p:txBody>
          </p:sp>
        </mc:Fallback>
      </mc:AlternateContent>
      <p:sp>
        <p:nvSpPr>
          <p:cNvPr id="31" name="TextBox 30">
            <a:extLst>
              <a:ext uri="{FF2B5EF4-FFF2-40B4-BE49-F238E27FC236}">
                <a16:creationId xmlns:a16="http://schemas.microsoft.com/office/drawing/2014/main" id="{58C72CEE-22AC-8A12-51BB-3474CB3E8A90}"/>
              </a:ext>
            </a:extLst>
          </p:cNvPr>
          <p:cNvSpPr txBox="1"/>
          <p:nvPr/>
        </p:nvSpPr>
        <p:spPr>
          <a:xfrm>
            <a:off x="6714552" y="1181205"/>
            <a:ext cx="3874291" cy="246221"/>
          </a:xfrm>
          <a:prstGeom prst="rect">
            <a:avLst/>
          </a:prstGeom>
        </p:spPr>
        <p:txBody>
          <a:bodyPr wrap="square">
            <a:spAutoFit/>
          </a:bodyPr>
          <a:lstStyle/>
          <a:p>
            <a:r>
              <a:rPr lang="en-US" sz="1000">
                <a:latin typeface="Rubik" pitchFamily="2" charset="-79"/>
                <a:cs typeface="Rubik" pitchFamily="2" charset="-79"/>
              </a:rPr>
              <a:t>Tabel 9: Hasil perhitungan nilai indeks VIKOR (Q):</a:t>
            </a:r>
            <a:endParaRPr lang="id-ID" sz="1000">
              <a:latin typeface="Rubik" pitchFamily="2" charset="-79"/>
              <a:cs typeface="Rubik" pitchFamily="2" charset="-79"/>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91423D-4EEC-5985-FFFA-548C06A68585}"/>
                  </a:ext>
                </a:extLst>
              </p:cNvPr>
              <p:cNvSpPr txBox="1"/>
              <p:nvPr/>
            </p:nvSpPr>
            <p:spPr>
              <a:xfrm>
                <a:off x="1334459" y="2102793"/>
                <a:ext cx="2760234" cy="230832"/>
              </a:xfrm>
              <a:prstGeom prst="rect">
                <a:avLst/>
              </a:prstGeom>
              <a:noFill/>
            </p:spPr>
            <p:txBody>
              <a:bodyPr wrap="square">
                <a:spAutoFit/>
              </a:bodyPr>
              <a:lstStyle/>
              <a:p>
                <a:r>
                  <a:rPr lang="en-US" sz="900">
                    <a:latin typeface="Rubik" pitchFamily="2" charset="-79"/>
                    <a:cs typeface="Rubik" pitchFamily="2" charset="-79"/>
                  </a:rPr>
                  <a:t>Tabel 8: Nilai </a:t>
                </a:r>
                <a14:m>
                  <m:oMath xmlns:m="http://schemas.openxmlformats.org/officeDocument/2006/math">
                    <m:sSup>
                      <m:sSupPr>
                        <m:ctrlPr>
                          <a:rPr lang="id-ID" sz="900" i="1" smtClean="0">
                            <a:latin typeface="Cambria Math" panose="02040503050406030204" pitchFamily="18" charset="0"/>
                          </a:rPr>
                        </m:ctrlPr>
                      </m:sSupPr>
                      <m:e>
                        <m:r>
                          <a:rPr lang="id-ID" sz="900" i="1">
                            <a:latin typeface="Cambria Math" panose="02040503050406030204" pitchFamily="18" charset="0"/>
                          </a:rPr>
                          <m:t>𝑆</m:t>
                        </m:r>
                      </m:e>
                      <m:sup>
                        <m:r>
                          <a:rPr lang="id-ID" sz="900" i="1">
                            <a:latin typeface="Cambria Math" panose="02040503050406030204" pitchFamily="18" charset="0"/>
                          </a:rPr>
                          <m:t>+</m:t>
                        </m:r>
                      </m:sup>
                    </m:sSup>
                  </m:oMath>
                </a14:m>
                <a:r>
                  <a:rPr lang="en-US" sz="900"/>
                  <a:t>,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𝑆</m:t>
                        </m:r>
                      </m:e>
                      <m:sup>
                        <m:r>
                          <a:rPr lang="en-US" sz="900" b="0" i="1" smtClean="0">
                            <a:latin typeface="Cambria Math" panose="02040503050406030204" pitchFamily="18" charset="0"/>
                          </a:rPr>
                          <m:t>−</m:t>
                        </m:r>
                      </m:sup>
                    </m:sSup>
                    <m:r>
                      <a:rPr lang="en-US" sz="900" b="0" i="1" smtClean="0">
                        <a:latin typeface="Cambria Math" panose="02040503050406030204" pitchFamily="18" charset="0"/>
                      </a:rPr>
                      <m:t>,</m:t>
                    </m:r>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dan </a:t>
                </a:r>
                <a14:m>
                  <m:oMath xmlns:m="http://schemas.openxmlformats.org/officeDocument/2006/math">
                    <m:sSup>
                      <m:sSupPr>
                        <m:ctrlPr>
                          <a:rPr lang="id-ID" sz="900" i="1">
                            <a:latin typeface="Cambria Math" panose="02040503050406030204" pitchFamily="18" charset="0"/>
                          </a:rPr>
                        </m:ctrlPr>
                      </m:sSupPr>
                      <m:e>
                        <m:r>
                          <a:rPr lang="id-ID" sz="900" i="1">
                            <a:latin typeface="Cambria Math" panose="02040503050406030204" pitchFamily="18" charset="0"/>
                          </a:rPr>
                          <m:t>𝑅</m:t>
                        </m:r>
                      </m:e>
                      <m:sup>
                        <m:r>
                          <a:rPr lang="id-ID" sz="900" i="1">
                            <a:latin typeface="Cambria Math" panose="02040503050406030204" pitchFamily="18" charset="0"/>
                          </a:rPr>
                          <m:t>−</m:t>
                        </m:r>
                      </m:sup>
                    </m:sSup>
                  </m:oMath>
                </a14:m>
                <a:r>
                  <a:rPr lang="en-US" sz="900"/>
                  <a:t> </a:t>
                </a:r>
                <a:endParaRPr lang="id-ID" sz="900"/>
              </a:p>
            </p:txBody>
          </p:sp>
        </mc:Choice>
        <mc:Fallback xmlns="">
          <p:sp>
            <p:nvSpPr>
              <p:cNvPr id="38" name="TextBox 37">
                <a:extLst>
                  <a:ext uri="{FF2B5EF4-FFF2-40B4-BE49-F238E27FC236}">
                    <a16:creationId xmlns:a16="http://schemas.microsoft.com/office/drawing/2014/main" id="{B991423D-4EEC-5985-FFFA-548C06A68585}"/>
                  </a:ext>
                </a:extLst>
              </p:cNvPr>
              <p:cNvSpPr txBox="1">
                <a:spLocks noRot="1" noChangeAspect="1" noMove="1" noResize="1" noEditPoints="1" noAdjustHandles="1" noChangeArrowheads="1" noChangeShapeType="1" noTextEdit="1"/>
              </p:cNvSpPr>
              <p:nvPr/>
            </p:nvSpPr>
            <p:spPr>
              <a:xfrm>
                <a:off x="1334459" y="2102793"/>
                <a:ext cx="2760234" cy="230832"/>
              </a:xfrm>
              <a:prstGeom prst="rect">
                <a:avLst/>
              </a:prstGeom>
              <a:blipFill>
                <a:blip r:embed="rId8"/>
                <a:stretch>
                  <a:fillRect b="-10526"/>
                </a:stretch>
              </a:blipFill>
            </p:spPr>
            <p:txBody>
              <a:bodyPr/>
              <a:lstStyle/>
              <a:p>
                <a:r>
                  <a:rPr lang="id-ID">
                    <a:noFill/>
                  </a:rPr>
                  <a:t> </a:t>
                </a:r>
              </a:p>
            </p:txBody>
          </p:sp>
        </mc:Fallback>
      </mc:AlternateContent>
      <p:sp>
        <p:nvSpPr>
          <p:cNvPr id="40" name="TextBox 39">
            <a:extLst>
              <a:ext uri="{FF2B5EF4-FFF2-40B4-BE49-F238E27FC236}">
                <a16:creationId xmlns:a16="http://schemas.microsoft.com/office/drawing/2014/main" id="{5AE4588F-7172-37DE-CEF0-EFB4884CF7D2}"/>
              </a:ext>
            </a:extLst>
          </p:cNvPr>
          <p:cNvSpPr txBox="1"/>
          <p:nvPr/>
        </p:nvSpPr>
        <p:spPr>
          <a:xfrm>
            <a:off x="6264638" y="3565138"/>
            <a:ext cx="3634363" cy="369332"/>
          </a:xfrm>
          <a:prstGeom prst="rect">
            <a:avLst/>
          </a:prstGeom>
          <a:noFill/>
        </p:spPr>
        <p:txBody>
          <a:bodyPr wrap="square">
            <a:spAutoFit/>
          </a:bodyPr>
          <a:lstStyle/>
          <a:p>
            <a:pPr marL="171450" indent="-457200">
              <a:spcAft>
                <a:spcPts val="800"/>
              </a:spcAft>
              <a:buFont typeface="+mj-lt"/>
              <a:buAutoNum type="arabicPeriod" startAt="7"/>
            </a:pPr>
            <a:r>
              <a:rPr lang="en-US" sz="1800">
                <a:latin typeface="Rubik Medium" pitchFamily="2" charset="-79"/>
                <a:cs typeface="Rubik Medium" pitchFamily="2" charset="-79"/>
              </a:rPr>
              <a:t>Perangkingan Alternatif</a:t>
            </a:r>
          </a:p>
        </p:txBody>
      </p:sp>
      <p:graphicFrame>
        <p:nvGraphicFramePr>
          <p:cNvPr id="41" name="Table 40">
            <a:extLst>
              <a:ext uri="{FF2B5EF4-FFF2-40B4-BE49-F238E27FC236}">
                <a16:creationId xmlns:a16="http://schemas.microsoft.com/office/drawing/2014/main" id="{5AF9B31B-844C-76CF-F985-EDCD2CECC612}"/>
              </a:ext>
            </a:extLst>
          </p:cNvPr>
          <p:cNvGraphicFramePr>
            <a:graphicFrameLocks noGrp="1"/>
          </p:cNvGraphicFramePr>
          <p:nvPr>
            <p:extLst>
              <p:ext uri="{D42A27DB-BD31-4B8C-83A1-F6EECF244321}">
                <p14:modId xmlns:p14="http://schemas.microsoft.com/office/powerpoint/2010/main" val="1846924178"/>
              </p:ext>
            </p:extLst>
          </p:nvPr>
        </p:nvGraphicFramePr>
        <p:xfrm>
          <a:off x="6806879" y="4199117"/>
          <a:ext cx="4510409" cy="2008800"/>
        </p:xfrm>
        <a:graphic>
          <a:graphicData uri="http://schemas.openxmlformats.org/drawingml/2006/table">
            <a:tbl>
              <a:tblPr firstRow="1" firstCol="1" bandRow="1">
                <a:tableStyleId>{5C22544A-7EE6-4342-B048-85BDC9FD1C3A}</a:tableStyleId>
              </a:tblPr>
              <a:tblGrid>
                <a:gridCol w="690752">
                  <a:extLst>
                    <a:ext uri="{9D8B030D-6E8A-4147-A177-3AD203B41FA5}">
                      <a16:colId xmlns:a16="http://schemas.microsoft.com/office/drawing/2014/main" val="1981404074"/>
                    </a:ext>
                  </a:extLst>
                </a:gridCol>
                <a:gridCol w="911018">
                  <a:extLst>
                    <a:ext uri="{9D8B030D-6E8A-4147-A177-3AD203B41FA5}">
                      <a16:colId xmlns:a16="http://schemas.microsoft.com/office/drawing/2014/main" val="1194848841"/>
                    </a:ext>
                  </a:extLst>
                </a:gridCol>
                <a:gridCol w="1756159">
                  <a:extLst>
                    <a:ext uri="{9D8B030D-6E8A-4147-A177-3AD203B41FA5}">
                      <a16:colId xmlns:a16="http://schemas.microsoft.com/office/drawing/2014/main" val="2768725042"/>
                    </a:ext>
                  </a:extLst>
                </a:gridCol>
                <a:gridCol w="1152480">
                  <a:extLst>
                    <a:ext uri="{9D8B030D-6E8A-4147-A177-3AD203B41FA5}">
                      <a16:colId xmlns:a16="http://schemas.microsoft.com/office/drawing/2014/main" val="2553798468"/>
                    </a:ext>
                  </a:extLst>
                </a:gridCol>
              </a:tblGrid>
              <a:tr h="223200">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Kode</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Nama</a:t>
                      </a:r>
                      <a:r>
                        <a:rPr lang="en-US" sz="900" b="0" kern="100">
                          <a:solidFill>
                            <a:schemeClr val="tx1"/>
                          </a:solidFill>
                          <a:effectLst/>
                          <a:latin typeface="Rubik Medium" pitchFamily="2" charset="-79"/>
                          <a:ea typeface="SimSun" panose="02010600030101010101" pitchFamily="2" charset="-122"/>
                          <a:cs typeface="Rubik Medium" pitchFamily="2" charset="-79"/>
                        </a:rPr>
                        <a:t> </a:t>
                      </a:r>
                      <a:r>
                        <a:rPr lang="id-ID" sz="900" b="0" kern="100">
                          <a:solidFill>
                            <a:schemeClr val="tx1"/>
                          </a:solidFill>
                          <a:effectLst/>
                          <a:latin typeface="Rubik Medium" pitchFamily="2" charset="-79"/>
                          <a:ea typeface="SimSun" panose="02010600030101010101" pitchFamily="2" charset="-122"/>
                          <a:cs typeface="Rubik Medium" pitchFamily="2" charset="-79"/>
                        </a:rPr>
                        <a:t>Alternatif</a:t>
                      </a: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r>
                        <a:rPr lang="en-US" sz="900" b="0" kern="100">
                          <a:solidFill>
                            <a:schemeClr val="tx1"/>
                          </a:solidFill>
                          <a:effectLst/>
                          <a:latin typeface="Rubik Medium" pitchFamily="2" charset="-79"/>
                          <a:ea typeface="SimSun" panose="02010600030101010101" pitchFamily="2" charset="-122"/>
                          <a:cs typeface="Rubik Medium" pitchFamily="2" charset="-79"/>
                        </a:rPr>
                        <a:t> (v=0.5)</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76043" marR="760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528129555"/>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Mluweh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049229957"/>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Pakis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96745712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Lebak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2195463"/>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Dadapayam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7691518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Ngrawan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50824220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Jatikurung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76992357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Kandangan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67085098"/>
                  </a:ext>
                </a:extLst>
              </a:tr>
              <a:tr h="2232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b"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Gogodalem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637224955"/>
                  </a:ext>
                </a:extLst>
              </a:tr>
            </a:tbl>
          </a:graphicData>
        </a:graphic>
      </p:graphicFrame>
      <p:sp>
        <p:nvSpPr>
          <p:cNvPr id="42" name="TextBox 41">
            <a:extLst>
              <a:ext uri="{FF2B5EF4-FFF2-40B4-BE49-F238E27FC236}">
                <a16:creationId xmlns:a16="http://schemas.microsoft.com/office/drawing/2014/main" id="{331CB4C9-7381-5BB0-6825-6C7E6ECEB007}"/>
              </a:ext>
            </a:extLst>
          </p:cNvPr>
          <p:cNvSpPr txBox="1"/>
          <p:nvPr/>
        </p:nvSpPr>
        <p:spPr>
          <a:xfrm>
            <a:off x="6764762" y="3935775"/>
            <a:ext cx="3874291" cy="246221"/>
          </a:xfrm>
          <a:prstGeom prst="rect">
            <a:avLst/>
          </a:prstGeom>
        </p:spPr>
        <p:txBody>
          <a:bodyPr wrap="square">
            <a:spAutoFit/>
          </a:bodyPr>
          <a:lstStyle/>
          <a:p>
            <a:r>
              <a:rPr lang="en-US" sz="1000">
                <a:latin typeface="Rubik" pitchFamily="2" charset="-79"/>
                <a:cs typeface="Rubik" pitchFamily="2" charset="-79"/>
              </a:rPr>
              <a:t>Tabel 10: Hasil perangkingan alternatif</a:t>
            </a:r>
            <a:endParaRPr lang="id-ID" sz="1000">
              <a:latin typeface="Rubik" pitchFamily="2" charset="-79"/>
              <a:cs typeface="Rubik" pitchFamily="2" charset="-79"/>
            </a:endParaRPr>
          </a:p>
        </p:txBody>
      </p:sp>
      <p:grpSp>
        <p:nvGrpSpPr>
          <p:cNvPr id="46" name="Group 45">
            <a:extLst>
              <a:ext uri="{FF2B5EF4-FFF2-40B4-BE49-F238E27FC236}">
                <a16:creationId xmlns:a16="http://schemas.microsoft.com/office/drawing/2014/main" id="{AE995196-3C86-C769-CD9D-92CD85375B18}"/>
              </a:ext>
            </a:extLst>
          </p:cNvPr>
          <p:cNvGrpSpPr/>
          <p:nvPr/>
        </p:nvGrpSpPr>
        <p:grpSpPr>
          <a:xfrm>
            <a:off x="5764194" y="3666146"/>
            <a:ext cx="355600" cy="2787041"/>
            <a:chOff x="5517594" y="1438275"/>
            <a:chExt cx="355600" cy="3524794"/>
          </a:xfrm>
        </p:grpSpPr>
        <p:cxnSp>
          <p:nvCxnSpPr>
            <p:cNvPr id="44" name="Straight Connector 43">
              <a:extLst>
                <a:ext uri="{FF2B5EF4-FFF2-40B4-BE49-F238E27FC236}">
                  <a16:creationId xmlns:a16="http://schemas.microsoft.com/office/drawing/2014/main" id="{5A886A8B-3A80-D717-57B8-E9470597C845}"/>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45" name="Straight Connector 44">
              <a:extLst>
                <a:ext uri="{FF2B5EF4-FFF2-40B4-BE49-F238E27FC236}">
                  <a16:creationId xmlns:a16="http://schemas.microsoft.com/office/drawing/2014/main" id="{31B66DE9-ACD7-0642-2C7E-1E0FFA93CDE6}"/>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9B340B-EBEA-BDBC-889F-C98DC41A405D}"/>
                  </a:ext>
                </a:extLst>
              </p:cNvPr>
              <p:cNvSpPr txBox="1"/>
              <p:nvPr/>
            </p:nvSpPr>
            <p:spPr>
              <a:xfrm>
                <a:off x="1365099" y="4526450"/>
                <a:ext cx="3940325" cy="451919"/>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smtClean="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en-US" sz="1050" b="0" i="1" kern="100" smtClean="0">
                              <a:latin typeface="Cambria Math" panose="02040503050406030204" pitchFamily="18" charset="0"/>
                              <a:ea typeface="SimSun" panose="02010600030101010101" pitchFamily="2" charset="-122"/>
                              <a:cs typeface="Rubik Medium" pitchFamily="2" charset="-79"/>
                            </a:rPr>
                            <m:t>1</m:t>
                          </m:r>
                        </m:sub>
                      </m:sSub>
                      <m:r>
                        <a:rPr lang="id-ID" sz="1050" kern="100">
                          <a:latin typeface="Cambria Math" panose="02040503050406030204" pitchFamily="18" charset="0"/>
                          <a:ea typeface="SimSun" panose="02010600030101010101" pitchFamily="2" charset="-122"/>
                          <a:cs typeface="Rubik Medium" pitchFamily="2" charset="-79"/>
                        </a:rPr>
                        <m:t>=</m:t>
                      </m:r>
                      <m:r>
                        <a:rPr lang="en-US" sz="1050" b="0" i="1" kern="100" smtClean="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0,5241 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0,6118 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m:t>
                                  </m:r>
                                </m:e>
                              </m:d>
                            </m:den>
                          </m:f>
                        </m:e>
                      </m:d>
                      <m:r>
                        <a:rPr lang="id-ID" sz="1050"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kern="100">
                              <a:latin typeface="Cambria Math" panose="02040503050406030204" pitchFamily="18" charset="0"/>
                              <a:ea typeface="SimSun" panose="02010600030101010101" pitchFamily="2" charset="-122"/>
                              <a:cs typeface="Rubik Medium" pitchFamily="2" charset="-79"/>
                            </a:rPr>
                            <m:t>1−</m:t>
                          </m:r>
                          <m:r>
                            <a:rPr lang="en-US" sz="1050" b="0" i="1" kern="100" smtClean="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f>
                            <m:fPr>
                              <m:ctrlPr>
                                <a:rPr lang="id-ID" sz="1050" i="1" kern="100">
                                  <a:latin typeface="Cambria Math" panose="02040503050406030204" pitchFamily="18" charset="0"/>
                                  <a:ea typeface="SimSun" panose="02010600030101010101" pitchFamily="2" charset="-122"/>
                                  <a:cs typeface="Rubik Medium" pitchFamily="2" charset="-79"/>
                                </a:rPr>
                              </m:ctrlPr>
                            </m:fPr>
                            <m:num>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0,1275 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num>
                            <m:den>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0,2515 </m:t>
                                  </m:r>
                                  <m:r>
                                    <a:rPr lang="id-ID" sz="1050" kern="100">
                                      <a:latin typeface="Cambria Math" panose="02040503050406030204" pitchFamily="18" charset="0"/>
                                      <a:ea typeface="SimSun" panose="02010600030101010101" pitchFamily="2" charset="-122"/>
                                      <a:cs typeface="Rubik Medium" pitchFamily="2" charset="-79"/>
                                    </a:rPr>
                                    <m:t>−</m:t>
                                  </m:r>
                                  <m:r>
                                    <a:rPr lang="id-ID" sz="1050" i="1" kern="100">
                                      <a:latin typeface="Cambria Math" panose="02040503050406030204" pitchFamily="18" charset="0"/>
                                      <a:ea typeface="SimSun" panose="02010600030101010101" pitchFamily="2" charset="-122"/>
                                      <a:cs typeface="Rubik Medium" pitchFamily="2" charset="-79"/>
                                    </a:rPr>
                                    <m:t>0,0955 </m:t>
                                  </m:r>
                                </m:e>
                              </m:d>
                            </m:den>
                          </m:f>
                        </m:e>
                      </m:d>
                    </m:oMath>
                  </m:oMathPara>
                </a14:m>
                <a:endParaRPr lang="id-ID" sz="1000" kern="100">
                  <a:latin typeface="Rubik Medium" pitchFamily="2" charset="-79"/>
                  <a:ea typeface="SimSun" panose="02010600030101010101" pitchFamily="2" charset="-122"/>
                  <a:cs typeface="Rubik Medium" pitchFamily="2" charset="-79"/>
                </a:endParaRPr>
              </a:p>
            </p:txBody>
          </p:sp>
        </mc:Choice>
        <mc:Fallback xmlns="">
          <p:sp>
            <p:nvSpPr>
              <p:cNvPr id="7" name="TextBox 6">
                <a:extLst>
                  <a:ext uri="{FF2B5EF4-FFF2-40B4-BE49-F238E27FC236}">
                    <a16:creationId xmlns:a16="http://schemas.microsoft.com/office/drawing/2014/main" id="{B29B340B-EBEA-BDBC-889F-C98DC41A405D}"/>
                  </a:ext>
                </a:extLst>
              </p:cNvPr>
              <p:cNvSpPr txBox="1">
                <a:spLocks noRot="1" noChangeAspect="1" noMove="1" noResize="1" noEditPoints="1" noAdjustHandles="1" noChangeArrowheads="1" noChangeShapeType="1" noTextEdit="1"/>
              </p:cNvSpPr>
              <p:nvPr/>
            </p:nvSpPr>
            <p:spPr>
              <a:xfrm>
                <a:off x="1365099" y="4526450"/>
                <a:ext cx="3940325" cy="451919"/>
              </a:xfrm>
              <a:prstGeom prst="rect">
                <a:avLst/>
              </a:prstGeom>
              <a:blipFill>
                <a:blip r:embed="rId9"/>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A3A7C8-96C6-FCCF-DFD9-38FA416EA0B5}"/>
                  </a:ext>
                </a:extLst>
              </p:cNvPr>
              <p:cNvSpPr txBox="1"/>
              <p:nvPr/>
            </p:nvSpPr>
            <p:spPr>
              <a:xfrm>
                <a:off x="1357479" y="5013929"/>
                <a:ext cx="3940325" cy="253916"/>
              </a:xfrm>
              <a:prstGeom prst="rect">
                <a:avLst/>
              </a:prstGeom>
              <a:noFill/>
            </p:spPr>
            <p:txBody>
              <a:bodyPr wrap="square">
                <a:spAutoFit/>
              </a:bodyPr>
              <a:lstStyle/>
              <a:p>
                <a:pPr algn="ctr" defTabSz="914400"/>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m:t>
                      </m:r>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0,8301</m:t>
                          </m:r>
                        </m:e>
                      </m:d>
                      <m:r>
                        <a:rPr lang="id-ID" sz="1050" i="1" kern="100">
                          <a:latin typeface="Cambria Math" panose="02040503050406030204" pitchFamily="18" charset="0"/>
                          <a:ea typeface="SimSun" panose="02010600030101010101" pitchFamily="2" charset="-122"/>
                          <a:cs typeface="Rubik Medium" pitchFamily="2" charset="-79"/>
                        </a:rPr>
                        <m:t>+</m:t>
                      </m:r>
                      <m:d>
                        <m:dPr>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0,5</m:t>
                          </m:r>
                        </m:e>
                      </m:d>
                      <m:d>
                        <m:dPr>
                          <m:begChr m:val="["/>
                          <m:endChr m:val="]"/>
                          <m:ctrlPr>
                            <a:rPr lang="id-ID" sz="1050" i="1" kern="100">
                              <a:latin typeface="Cambria Math" panose="02040503050406030204" pitchFamily="18" charset="0"/>
                              <a:ea typeface="SimSun" panose="02010600030101010101" pitchFamily="2" charset="-122"/>
                              <a:cs typeface="Rubik Medium" pitchFamily="2" charset="-79"/>
                            </a:rPr>
                          </m:ctrlPr>
                        </m:dPr>
                        <m:e>
                          <m:r>
                            <a:rPr lang="id-ID" sz="1050" i="1" kern="100">
                              <a:latin typeface="Cambria Math" panose="02040503050406030204" pitchFamily="18" charset="0"/>
                              <a:ea typeface="SimSun" panose="02010600030101010101" pitchFamily="2" charset="-122"/>
                              <a:cs typeface="Rubik Medium" pitchFamily="2" charset="-79"/>
                            </a:rPr>
                            <m:t>0,2051</m:t>
                          </m:r>
                        </m:e>
                      </m:d>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9" name="TextBox 8">
                <a:extLst>
                  <a:ext uri="{FF2B5EF4-FFF2-40B4-BE49-F238E27FC236}">
                    <a16:creationId xmlns:a16="http://schemas.microsoft.com/office/drawing/2014/main" id="{38A3A7C8-96C6-FCCF-DFD9-38FA416EA0B5}"/>
                  </a:ext>
                </a:extLst>
              </p:cNvPr>
              <p:cNvSpPr txBox="1">
                <a:spLocks noRot="1" noChangeAspect="1" noMove="1" noResize="1" noEditPoints="1" noAdjustHandles="1" noChangeArrowheads="1" noChangeShapeType="1" noTextEdit="1"/>
              </p:cNvSpPr>
              <p:nvPr/>
            </p:nvSpPr>
            <p:spPr>
              <a:xfrm>
                <a:off x="1357479" y="5013929"/>
                <a:ext cx="3940325" cy="253916"/>
              </a:xfrm>
              <a:prstGeom prst="rect">
                <a:avLst/>
              </a:prstGeom>
              <a:blipFill>
                <a:blip r:embed="rId10"/>
                <a:stretch>
                  <a:fillRect b="-2381"/>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75CB6DC-762D-1D59-50EE-E1BEA25317E2}"/>
                  </a:ext>
                </a:extLst>
              </p:cNvPr>
              <p:cNvSpPr txBox="1"/>
              <p:nvPr/>
            </p:nvSpPr>
            <p:spPr>
              <a:xfrm>
                <a:off x="731838" y="5673672"/>
                <a:ext cx="2034540" cy="437299"/>
              </a:xfrm>
              <a:prstGeom prst="rect">
                <a:avLst/>
              </a:prstGeom>
              <a:noFill/>
            </p:spPr>
            <p:txBody>
              <a:bodyPr wrap="square">
                <a:spAutoFit/>
              </a:bodyPr>
              <a:lstStyle/>
              <a:p>
                <a:pPr marL="457200" indent="180340">
                  <a:lnSpc>
                    <a:spcPct val="150000"/>
                  </a:lnSpc>
                  <a:spcAft>
                    <a:spcPts val="800"/>
                  </a:spcAft>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=0,5176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1" name="TextBox 10">
                <a:extLst>
                  <a:ext uri="{FF2B5EF4-FFF2-40B4-BE49-F238E27FC236}">
                    <a16:creationId xmlns:a16="http://schemas.microsoft.com/office/drawing/2014/main" id="{E75CB6DC-762D-1D59-50EE-E1BEA25317E2}"/>
                  </a:ext>
                </a:extLst>
              </p:cNvPr>
              <p:cNvSpPr txBox="1">
                <a:spLocks noRot="1" noChangeAspect="1" noMove="1" noResize="1" noEditPoints="1" noAdjustHandles="1" noChangeArrowheads="1" noChangeShapeType="1" noTextEdit="1"/>
              </p:cNvSpPr>
              <p:nvPr/>
            </p:nvSpPr>
            <p:spPr>
              <a:xfrm>
                <a:off x="731838" y="5673672"/>
                <a:ext cx="2034540" cy="437299"/>
              </a:xfrm>
              <a:prstGeom prst="rect">
                <a:avLst/>
              </a:prstGeom>
              <a:blipFill>
                <a:blip r:embed="rId11"/>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B2369F-F782-DA06-8AC4-79F9F7D4122C}"/>
                  </a:ext>
                </a:extLst>
              </p:cNvPr>
              <p:cNvSpPr txBox="1"/>
              <p:nvPr/>
            </p:nvSpPr>
            <p:spPr>
              <a:xfrm>
                <a:off x="731838" y="5303405"/>
                <a:ext cx="3940325" cy="334707"/>
              </a:xfrm>
              <a:prstGeom prst="rect">
                <a:avLst/>
              </a:prstGeom>
              <a:noFill/>
            </p:spPr>
            <p:txBody>
              <a:bodyPr wrap="square">
                <a:spAutoFit/>
              </a:bodyPr>
              <a:lstStyle/>
              <a:p>
                <a:pPr marL="457200" indent="180340">
                  <a:lnSpc>
                    <a:spcPct val="150000"/>
                  </a:lnSpc>
                </a:pPr>
                <a14:m>
                  <m:oMathPara xmlns:m="http://schemas.openxmlformats.org/officeDocument/2006/math">
                    <m:oMathParaPr>
                      <m:jc m:val="left"/>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i="1" kern="100">
                              <a:latin typeface="Cambria Math" panose="02040503050406030204" pitchFamily="18" charset="0"/>
                              <a:ea typeface="SimSun" panose="02010600030101010101" pitchFamily="2" charset="-122"/>
                              <a:cs typeface="Rubik Medium" pitchFamily="2" charset="-79"/>
                            </a:rPr>
                            <m:t>𝑄</m:t>
                          </m:r>
                        </m:e>
                        <m:sub>
                          <m:r>
                            <a:rPr lang="id-ID" sz="1050" i="1" kern="100">
                              <a:latin typeface="Cambria Math" panose="02040503050406030204" pitchFamily="18" charset="0"/>
                              <a:ea typeface="SimSun" panose="02010600030101010101" pitchFamily="2" charset="-122"/>
                              <a:cs typeface="Rubik Medium" pitchFamily="2" charset="-79"/>
                            </a:rPr>
                            <m:t>1</m:t>
                          </m:r>
                        </m:sub>
                      </m:sSub>
                      <m:r>
                        <a:rPr lang="id-ID" sz="1050" i="1" kern="100">
                          <a:latin typeface="Cambria Math" panose="02040503050406030204" pitchFamily="18" charset="0"/>
                          <a:ea typeface="SimSun" panose="02010600030101010101" pitchFamily="2" charset="-122"/>
                          <a:cs typeface="Rubik Medium" pitchFamily="2" charset="-79"/>
                        </a:rPr>
                        <m:t>=0,415+0,1026</m:t>
                      </m:r>
                    </m:oMath>
                  </m:oMathPara>
                </a14:m>
                <a:endParaRPr lang="id-ID" sz="1050" i="1" kern="100">
                  <a:latin typeface="Cambria Math" panose="02040503050406030204" pitchFamily="18" charset="0"/>
                  <a:ea typeface="SimSun" panose="02010600030101010101" pitchFamily="2" charset="-122"/>
                  <a:cs typeface="Rubik Medium" pitchFamily="2" charset="-79"/>
                </a:endParaRPr>
              </a:p>
            </p:txBody>
          </p:sp>
        </mc:Choice>
        <mc:Fallback xmlns="">
          <p:sp>
            <p:nvSpPr>
              <p:cNvPr id="13" name="TextBox 12">
                <a:extLst>
                  <a:ext uri="{FF2B5EF4-FFF2-40B4-BE49-F238E27FC236}">
                    <a16:creationId xmlns:a16="http://schemas.microsoft.com/office/drawing/2014/main" id="{37B2369F-F782-DA06-8AC4-79F9F7D4122C}"/>
                  </a:ext>
                </a:extLst>
              </p:cNvPr>
              <p:cNvSpPr txBox="1">
                <a:spLocks noRot="1" noChangeAspect="1" noMove="1" noResize="1" noEditPoints="1" noAdjustHandles="1" noChangeArrowheads="1" noChangeShapeType="1" noTextEdit="1"/>
              </p:cNvSpPr>
              <p:nvPr/>
            </p:nvSpPr>
            <p:spPr>
              <a:xfrm>
                <a:off x="731838" y="5303405"/>
                <a:ext cx="3940325" cy="334707"/>
              </a:xfrm>
              <a:prstGeom prst="rect">
                <a:avLst/>
              </a:prstGeom>
              <a:blipFill>
                <a:blip r:embed="rId12"/>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86F0692-C304-9502-C83E-A6FE7B79781C}"/>
                  </a:ext>
                </a:extLst>
              </p:cNvPr>
              <p:cNvSpPr txBox="1"/>
              <p:nvPr/>
            </p:nvSpPr>
            <p:spPr>
              <a:xfrm>
                <a:off x="1383313" y="6032412"/>
                <a:ext cx="2146397" cy="26898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id-ID" sz="1100" i="1" smtClean="0">
                          <a:solidFill>
                            <a:schemeClr val="tx1"/>
                          </a:solidFill>
                          <a:latin typeface="Cambria Math" panose="02040503050406030204" pitchFamily="18" charset="0"/>
                          <a:ea typeface="Cambria Math" panose="02040503050406030204" pitchFamily="18" charset="0"/>
                        </a:rPr>
                        <m:t>⋯</m:t>
                      </m:r>
                    </m:oMath>
                  </m:oMathPara>
                </a14:m>
                <a:endParaRPr lang="id-ID" sz="1100">
                  <a:solidFill>
                    <a:schemeClr val="tx1"/>
                  </a:solidFill>
                </a:endParaRPr>
              </a:p>
            </p:txBody>
          </p:sp>
        </mc:Choice>
        <mc:Fallback xmlns="">
          <p:sp>
            <p:nvSpPr>
              <p:cNvPr id="14" name="TextBox 13">
                <a:extLst>
                  <a:ext uri="{FF2B5EF4-FFF2-40B4-BE49-F238E27FC236}">
                    <a16:creationId xmlns:a16="http://schemas.microsoft.com/office/drawing/2014/main" id="{C86F0692-C304-9502-C83E-A6FE7B79781C}"/>
                  </a:ext>
                </a:extLst>
              </p:cNvPr>
              <p:cNvSpPr txBox="1">
                <a:spLocks noRot="1" noChangeAspect="1" noMove="1" noResize="1" noEditPoints="1" noAdjustHandles="1" noChangeArrowheads="1" noChangeShapeType="1" noTextEdit="1"/>
              </p:cNvSpPr>
              <p:nvPr/>
            </p:nvSpPr>
            <p:spPr>
              <a:xfrm>
                <a:off x="1383313" y="6032412"/>
                <a:ext cx="2146397" cy="268984"/>
              </a:xfrm>
              <a:prstGeom prst="rect">
                <a:avLst/>
              </a:prstGeom>
              <a:blipFill>
                <a:blip r:embed="rId13"/>
                <a:stretch>
                  <a:fillRect/>
                </a:stretch>
              </a:blipFill>
            </p:spPr>
            <p:txBody>
              <a:bodyPr/>
              <a:lstStyle/>
              <a:p>
                <a:r>
                  <a:rPr lang="id-ID">
                    <a:noFill/>
                  </a:rPr>
                  <a:t> </a:t>
                </a:r>
              </a:p>
            </p:txBody>
          </p:sp>
        </mc:Fallback>
      </mc:AlternateContent>
      <p:sp>
        <p:nvSpPr>
          <p:cNvPr id="10" name="Slide Number Placeholder 9">
            <a:extLst>
              <a:ext uri="{FF2B5EF4-FFF2-40B4-BE49-F238E27FC236}">
                <a16:creationId xmlns:a16="http://schemas.microsoft.com/office/drawing/2014/main" id="{BC99A10E-8932-C5E4-2751-E1360EA68406}"/>
              </a:ext>
            </a:extLst>
          </p:cNvPr>
          <p:cNvSpPr>
            <a:spLocks noGrp="1"/>
          </p:cNvSpPr>
          <p:nvPr>
            <p:ph type="sldNum" sz="quarter" idx="4"/>
          </p:nvPr>
        </p:nvSpPr>
        <p:spPr/>
        <p:txBody>
          <a:bodyPr/>
          <a:lstStyle/>
          <a:p>
            <a:fld id="{48F63A3B-78C7-47BE-AE5E-E10140E04643}" type="slidenum">
              <a:rPr lang="en-US" smtClean="0">
                <a:solidFill>
                  <a:srgbClr val="7030A0"/>
                </a:solidFill>
              </a:rPr>
              <a:pPr/>
              <a:t>28</a:t>
            </a:fld>
            <a:r>
              <a:rPr lang="en-US">
                <a:solidFill>
                  <a:schemeClr val="bg2">
                    <a:lumMod val="90000"/>
                  </a:schemeClr>
                </a:solidFill>
              </a:rPr>
              <a:t>/36</a:t>
            </a:r>
          </a:p>
        </p:txBody>
      </p:sp>
    </p:spTree>
    <p:extLst>
      <p:ext uri="{BB962C8B-B14F-4D97-AF65-F5344CB8AC3E}">
        <p14:creationId xmlns:p14="http://schemas.microsoft.com/office/powerpoint/2010/main" val="1650954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C0459BBB-80F4-2262-E0B7-B50350CF273F}"/>
              </a:ext>
            </a:extLst>
          </p:cNvPr>
          <p:cNvSpPr txBox="1"/>
          <p:nvPr/>
        </p:nvSpPr>
        <p:spPr>
          <a:xfrm>
            <a:off x="857250" y="990623"/>
            <a:ext cx="9467850" cy="369332"/>
          </a:xfrm>
          <a:prstGeom prst="rect">
            <a:avLst/>
          </a:prstGeom>
          <a:noFill/>
        </p:spPr>
        <p:txBody>
          <a:bodyPr wrap="square">
            <a:spAutoFit/>
          </a:bodyPr>
          <a:lstStyle/>
          <a:p>
            <a:pPr marL="171450" indent="-457200">
              <a:spcAft>
                <a:spcPts val="800"/>
              </a:spcAft>
              <a:buFont typeface="+mj-lt"/>
              <a:buAutoNum type="arabicPeriod" startAt="8"/>
            </a:pPr>
            <a:r>
              <a:rPr lang="en-US" sz="1800">
                <a:latin typeface="Rubik Medium" pitchFamily="2" charset="-79"/>
                <a:cs typeface="Rubik Medium" pitchFamily="2" charset="-79"/>
              </a:rPr>
              <a:t>Mengajukan Solusi Kompromi</a:t>
            </a:r>
          </a:p>
        </p:txBody>
      </p:sp>
      <p:grpSp>
        <p:nvGrpSpPr>
          <p:cNvPr id="5" name="Group 4">
            <a:extLst>
              <a:ext uri="{FF2B5EF4-FFF2-40B4-BE49-F238E27FC236}">
                <a16:creationId xmlns:a16="http://schemas.microsoft.com/office/drawing/2014/main" id="{E14B2ACD-3B99-6BB6-58BF-24D99C6B7A7F}"/>
              </a:ext>
            </a:extLst>
          </p:cNvPr>
          <p:cNvGrpSpPr/>
          <p:nvPr/>
        </p:nvGrpSpPr>
        <p:grpSpPr>
          <a:xfrm>
            <a:off x="0" y="246228"/>
            <a:ext cx="2609849" cy="377660"/>
            <a:chOff x="0" y="246228"/>
            <a:chExt cx="2609849" cy="377660"/>
          </a:xfrm>
        </p:grpSpPr>
        <p:sp>
          <p:nvSpPr>
            <p:cNvPr id="6" name="Rectangle 5">
              <a:extLst>
                <a:ext uri="{FF2B5EF4-FFF2-40B4-BE49-F238E27FC236}">
                  <a16:creationId xmlns:a16="http://schemas.microsoft.com/office/drawing/2014/main" id="{48138F91-3478-3914-BBE9-0A38D672C984}"/>
                </a:ext>
              </a:extLst>
            </p:cNvPr>
            <p:cNvSpPr/>
            <p:nvPr/>
          </p:nvSpPr>
          <p:spPr>
            <a:xfrm>
              <a:off x="0" y="246228"/>
              <a:ext cx="2362200" cy="377660"/>
            </a:xfrm>
            <a:prstGeom prst="rect">
              <a:avLst/>
            </a:prstGeom>
            <a:solidFill>
              <a:srgbClr val="6B15B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d-ID"/>
            </a:p>
          </p:txBody>
        </p:sp>
        <p:sp>
          <p:nvSpPr>
            <p:cNvPr id="8" name="TextBox 7">
              <a:extLst>
                <a:ext uri="{FF2B5EF4-FFF2-40B4-BE49-F238E27FC236}">
                  <a16:creationId xmlns:a16="http://schemas.microsoft.com/office/drawing/2014/main" id="{0CDBB9DB-9821-49E7-A7B9-8F3544BC8822}"/>
                </a:ext>
              </a:extLst>
            </p:cNvPr>
            <p:cNvSpPr txBox="1"/>
            <p:nvPr/>
          </p:nvSpPr>
          <p:spPr>
            <a:xfrm>
              <a:off x="26592" y="296559"/>
              <a:ext cx="2583257" cy="276999"/>
            </a:xfrm>
            <a:prstGeom prst="rect">
              <a:avLst/>
            </a:prstGeom>
            <a:noFill/>
          </p:spPr>
          <p:txBody>
            <a:bodyPr wrap="square" rtlCol="0">
              <a:spAutoFit/>
            </a:bodyPr>
            <a:lstStyle/>
            <a:p>
              <a:r>
                <a:rPr lang="en-US" sz="1200">
                  <a:solidFill>
                    <a:schemeClr val="accent1"/>
                  </a:solidFill>
                  <a:latin typeface="Rubik Medium" pitchFamily="2" charset="-79"/>
                  <a:cs typeface="Rubik Medium" pitchFamily="2" charset="-79"/>
                </a:rPr>
                <a:t>/</a:t>
              </a:r>
              <a:r>
                <a:rPr lang="en-US" sz="1200" err="1">
                  <a:solidFill>
                    <a:schemeClr val="accent1"/>
                  </a:solidFill>
                  <a:latin typeface="Rubik Medium" pitchFamily="2" charset="-79"/>
                  <a:cs typeface="Rubik Medium" pitchFamily="2" charset="-79"/>
                </a:rPr>
                <a:t>Pengujian</a:t>
              </a:r>
              <a:r>
                <a:rPr lang="en-US" sz="1200">
                  <a:solidFill>
                    <a:schemeClr val="accent1"/>
                  </a:solidFill>
                  <a:latin typeface="Rubik Medium" pitchFamily="2" charset="-79"/>
                  <a:cs typeface="Rubik Medium" pitchFamily="2" charset="-79"/>
                </a:rPr>
                <a:t> </a:t>
              </a:r>
              <a:r>
                <a:rPr lang="en-US" sz="1200" err="1">
                  <a:solidFill>
                    <a:schemeClr val="accent1"/>
                  </a:solidFill>
                  <a:latin typeface="Rubik Medium" pitchFamily="2" charset="-79"/>
                  <a:cs typeface="Rubik Medium" pitchFamily="2" charset="-79"/>
                </a:rPr>
                <a:t>Metode</a:t>
              </a:r>
              <a:r>
                <a:rPr lang="en-US" sz="1200">
                  <a:solidFill>
                    <a:schemeClr val="accent1"/>
                  </a:solidFill>
                  <a:latin typeface="Rubik Medium" pitchFamily="2" charset="-79"/>
                  <a:cs typeface="Rubik Medium" pitchFamily="2" charset="-79"/>
                </a:rPr>
                <a:t> VIKOR (6)</a:t>
              </a:r>
              <a:endParaRPr lang="id-ID" sz="1400">
                <a:solidFill>
                  <a:schemeClr val="accent1"/>
                </a:solidFill>
                <a:latin typeface="Rubik Medium" pitchFamily="2" charset="-79"/>
                <a:cs typeface="Rubik Medium" pitchFamily="2" charset="-79"/>
              </a:endParaRPr>
            </a:p>
          </p:txBody>
        </p:sp>
      </p:grpSp>
      <p:graphicFrame>
        <p:nvGraphicFramePr>
          <p:cNvPr id="11" name="Table 10">
            <a:extLst>
              <a:ext uri="{FF2B5EF4-FFF2-40B4-BE49-F238E27FC236}">
                <a16:creationId xmlns:a16="http://schemas.microsoft.com/office/drawing/2014/main" id="{CF3D7D9F-8E7F-C734-579D-E53FC2B41C66}"/>
              </a:ext>
            </a:extLst>
          </p:cNvPr>
          <p:cNvGraphicFramePr>
            <a:graphicFrameLocks noGrp="1"/>
          </p:cNvGraphicFramePr>
          <p:nvPr>
            <p:extLst>
              <p:ext uri="{D42A27DB-BD31-4B8C-83A1-F6EECF244321}">
                <p14:modId xmlns:p14="http://schemas.microsoft.com/office/powerpoint/2010/main" val="2207107371"/>
              </p:ext>
            </p:extLst>
          </p:nvPr>
        </p:nvGraphicFramePr>
        <p:xfrm>
          <a:off x="5995838" y="2075105"/>
          <a:ext cx="5477696" cy="2223890"/>
        </p:xfrm>
        <a:graphic>
          <a:graphicData uri="http://schemas.openxmlformats.org/drawingml/2006/table">
            <a:tbl>
              <a:tblPr firstRow="1" firstCol="1" bandRow="1">
                <a:tableStyleId>{5C22544A-7EE6-4342-B048-85BDC9FD1C3A}</a:tableStyleId>
              </a:tblPr>
              <a:tblGrid>
                <a:gridCol w="782528">
                  <a:extLst>
                    <a:ext uri="{9D8B030D-6E8A-4147-A177-3AD203B41FA5}">
                      <a16:colId xmlns:a16="http://schemas.microsoft.com/office/drawing/2014/main" val="1194848841"/>
                    </a:ext>
                  </a:extLst>
                </a:gridCol>
                <a:gridCol w="782528">
                  <a:extLst>
                    <a:ext uri="{9D8B030D-6E8A-4147-A177-3AD203B41FA5}">
                      <a16:colId xmlns:a16="http://schemas.microsoft.com/office/drawing/2014/main" val="2768725042"/>
                    </a:ext>
                  </a:extLst>
                </a:gridCol>
                <a:gridCol w="782528">
                  <a:extLst>
                    <a:ext uri="{9D8B030D-6E8A-4147-A177-3AD203B41FA5}">
                      <a16:colId xmlns:a16="http://schemas.microsoft.com/office/drawing/2014/main" val="2553798468"/>
                    </a:ext>
                  </a:extLst>
                </a:gridCol>
                <a:gridCol w="782528">
                  <a:extLst>
                    <a:ext uri="{9D8B030D-6E8A-4147-A177-3AD203B41FA5}">
                      <a16:colId xmlns:a16="http://schemas.microsoft.com/office/drawing/2014/main" val="2814544208"/>
                    </a:ext>
                  </a:extLst>
                </a:gridCol>
                <a:gridCol w="782528">
                  <a:extLst>
                    <a:ext uri="{9D8B030D-6E8A-4147-A177-3AD203B41FA5}">
                      <a16:colId xmlns:a16="http://schemas.microsoft.com/office/drawing/2014/main" val="1905193710"/>
                    </a:ext>
                  </a:extLst>
                </a:gridCol>
                <a:gridCol w="782528">
                  <a:extLst>
                    <a:ext uri="{9D8B030D-6E8A-4147-A177-3AD203B41FA5}">
                      <a16:colId xmlns:a16="http://schemas.microsoft.com/office/drawing/2014/main" val="1249400994"/>
                    </a:ext>
                  </a:extLst>
                </a:gridCol>
                <a:gridCol w="782528">
                  <a:extLst>
                    <a:ext uri="{9D8B030D-6E8A-4147-A177-3AD203B41FA5}">
                      <a16:colId xmlns:a16="http://schemas.microsoft.com/office/drawing/2014/main" val="4197435544"/>
                    </a:ext>
                  </a:extLst>
                </a:gridCol>
              </a:tblGrid>
              <a:tr h="222389">
                <a:tc rowSpan="2">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RANK</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(V=0,45)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gridSpan="2">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(V=0,55)</a:t>
                      </a: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h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8129555"/>
                  </a:ext>
                </a:extLst>
              </a:tr>
              <a:tr h="222389">
                <a:tc vMerge="1">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4380" marR="643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00">
                          <a:solidFill>
                            <a:schemeClr val="tx1"/>
                          </a:solidFill>
                          <a:effectLst/>
                          <a:latin typeface="Rubik Medium" pitchFamily="2" charset="-79"/>
                          <a:ea typeface="SimSun" panose="02010600030101010101" pitchFamily="2" charset="-122"/>
                          <a:cs typeface="Rubik Medium" pitchFamily="2" charset="-79"/>
                        </a:rPr>
                        <a:t>Kode Alt</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Medium" pitchFamily="2" charset="-79"/>
                          <a:ea typeface="SimSun" panose="02010600030101010101" pitchFamily="2" charset="-122"/>
                          <a:cs typeface="Rubik Medium" pitchFamily="2" charset="-79"/>
                        </a:rPr>
                        <a:t>Q</a:t>
                      </a:r>
                      <a:r>
                        <a:rPr lang="en-US" sz="900" b="0" kern="100" baseline="-25000">
                          <a:solidFill>
                            <a:schemeClr val="tx1"/>
                          </a:solidFill>
                          <a:effectLst/>
                          <a:latin typeface="Rubik Medium" pitchFamily="2" charset="-79"/>
                          <a:ea typeface="SimSun" panose="02010600030101010101" pitchFamily="2" charset="-122"/>
                          <a:cs typeface="Rubik Medium" pitchFamily="2" charset="-79"/>
                        </a:rPr>
                        <a:t>i</a:t>
                      </a:r>
                      <a:endParaRPr lang="id-ID" sz="900" b="0" kern="100">
                        <a:solidFill>
                          <a:schemeClr val="tx1"/>
                        </a:solidFill>
                        <a:effectLst/>
                        <a:latin typeface="Rubik Medium" pitchFamily="2" charset="-79"/>
                        <a:ea typeface="SimSun" panose="02010600030101010101" pitchFamily="2" charset="-122"/>
                        <a:cs typeface="Rubik Medium"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049229957"/>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A02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tc>
                  <a:txBody>
                    <a:bodyPr/>
                    <a:lstStyle/>
                    <a:p>
                      <a:pPr algn="ctr" fontAlgn="ctr"/>
                      <a:r>
                        <a:rPr lang="id-ID"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CC5ED"/>
                    </a:solidFill>
                  </a:tcPr>
                </a:tc>
                <a:extLst>
                  <a:ext uri="{0D108BD9-81ED-4DB2-BD59-A6C34878D82A}">
                    <a16:rowId xmlns:a16="http://schemas.microsoft.com/office/drawing/2014/main" val="96745712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0,4214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0,4454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0,4694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2195463"/>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0,4375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0,4633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0,4891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7691518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0,4864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0,5176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0,5489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50824220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0,5689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0,6049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0,6409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6992357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0,6451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0,7066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67085098"/>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0,6763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0,7058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0,7352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37224955"/>
                  </a:ext>
                </a:extLst>
              </a:tr>
              <a:tr h="222389">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0,9729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algn="ctr" defTabSz="914400" rtl="0" eaLnBrk="1" fontAlgn="ctr"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0,9699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A06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ctr"/>
                      <a:r>
                        <a:rPr lang="id-ID" sz="1100" b="0" i="0" u="none" strike="noStrike">
                          <a:solidFill>
                            <a:srgbClr val="000000"/>
                          </a:solidFill>
                          <a:effectLst/>
                          <a:latin typeface="Calibri" panose="020F0502020204030204" pitchFamily="34" charset="0"/>
                        </a:rPr>
                        <a:t>0,9669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45230354"/>
                  </a:ext>
                </a:extLst>
              </a:tr>
            </a:tbl>
          </a:graphicData>
        </a:graphic>
      </p:graphicFrame>
      <p:sp>
        <p:nvSpPr>
          <p:cNvPr id="14" name="TextBox 13">
            <a:extLst>
              <a:ext uri="{FF2B5EF4-FFF2-40B4-BE49-F238E27FC236}">
                <a16:creationId xmlns:a16="http://schemas.microsoft.com/office/drawing/2014/main" id="{98C5AB56-1F9F-FCB2-642E-19130E954FD7}"/>
              </a:ext>
            </a:extLst>
          </p:cNvPr>
          <p:cNvSpPr txBox="1"/>
          <p:nvPr/>
        </p:nvSpPr>
        <p:spPr>
          <a:xfrm>
            <a:off x="5895369" y="1820103"/>
            <a:ext cx="4868414" cy="369332"/>
          </a:xfrm>
          <a:prstGeom prst="rect">
            <a:avLst/>
          </a:prstGeom>
        </p:spPr>
        <p:txBody>
          <a:bodyPr wrap="square">
            <a:spAutoFit/>
          </a:bodyPr>
          <a:lstStyle/>
          <a:p>
            <a:r>
              <a:rPr lang="en-US" sz="900">
                <a:latin typeface="Rubik" pitchFamily="2" charset="-79"/>
                <a:cs typeface="Rubik" pitchFamily="2" charset="-79"/>
              </a:rPr>
              <a:t>Tabel 11: Hasil pengujian kondisi 2: </a:t>
            </a:r>
            <a:r>
              <a:rPr lang="en-US" sz="900" i="1">
                <a:latin typeface="Rubik" pitchFamily="2" charset="-79"/>
                <a:cs typeface="Rubik" pitchFamily="2" charset="-79"/>
              </a:rPr>
              <a:t>Acceptable stability in decision making</a:t>
            </a:r>
          </a:p>
          <a:p>
            <a:r>
              <a:rPr lang="en-US" sz="900">
                <a:latin typeface="Rubik" pitchFamily="2" charset="-79"/>
                <a:cs typeface="Rubik" pitchFamily="2" charset="-79"/>
              </a:rPr>
              <a:t>  </a:t>
            </a:r>
            <a:endParaRPr lang="id-ID" sz="900">
              <a:latin typeface="Rubik" pitchFamily="2" charset="-79"/>
              <a:cs typeface="Rubik" pitchFamily="2" charset="-79"/>
            </a:endParaRPr>
          </a:p>
        </p:txBody>
      </p:sp>
      <p:sp>
        <p:nvSpPr>
          <p:cNvPr id="3" name="TextBox 2">
            <a:extLst>
              <a:ext uri="{FF2B5EF4-FFF2-40B4-BE49-F238E27FC236}">
                <a16:creationId xmlns:a16="http://schemas.microsoft.com/office/drawing/2014/main" id="{43F31767-73AA-D50E-BBC9-8E97868BD4B0}"/>
              </a:ext>
            </a:extLst>
          </p:cNvPr>
          <p:cNvSpPr txBox="1"/>
          <p:nvPr/>
        </p:nvSpPr>
        <p:spPr>
          <a:xfrm>
            <a:off x="5617019" y="1436927"/>
            <a:ext cx="6113416"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2: </a:t>
            </a:r>
            <a:r>
              <a:rPr lang="en-US" sz="1200" i="1">
                <a:latin typeface="Rubik Medium" pitchFamily="2" charset="-79"/>
                <a:cs typeface="Rubik Medium" pitchFamily="2" charset="-79"/>
              </a:rPr>
              <a:t>Acceptable Stability in Decision Making</a:t>
            </a:r>
            <a:endParaRPr lang="id-ID" sz="1200" i="1">
              <a:latin typeface="Rubik Medium" pitchFamily="2" charset="-79"/>
              <a:cs typeface="Rubik Medium" pitchFamily="2" charset="-79"/>
            </a:endParaRPr>
          </a:p>
        </p:txBody>
      </p:sp>
      <p:sp>
        <p:nvSpPr>
          <p:cNvPr id="15" name="TextBox 14">
            <a:extLst>
              <a:ext uri="{FF2B5EF4-FFF2-40B4-BE49-F238E27FC236}">
                <a16:creationId xmlns:a16="http://schemas.microsoft.com/office/drawing/2014/main" id="{A84032B7-A8B4-81AA-7F4F-D9472D7EF47E}"/>
              </a:ext>
            </a:extLst>
          </p:cNvPr>
          <p:cNvSpPr txBox="1"/>
          <p:nvPr/>
        </p:nvSpPr>
        <p:spPr>
          <a:xfrm>
            <a:off x="657500" y="1436927"/>
            <a:ext cx="5194660" cy="276999"/>
          </a:xfrm>
          <a:prstGeom prst="rect">
            <a:avLst/>
          </a:prstGeom>
        </p:spPr>
        <p:txBody>
          <a:bodyPr wrap="square">
            <a:spAutoFit/>
          </a:bodyPr>
          <a:lstStyle/>
          <a:p>
            <a:pPr marL="438150" indent="-171450">
              <a:spcAft>
                <a:spcPts val="800"/>
              </a:spcAft>
              <a:buFont typeface="Arial" panose="020B0604020202020204" pitchFamily="34" charset="0"/>
              <a:buChar char="•"/>
            </a:pPr>
            <a:r>
              <a:rPr lang="en-US" sz="1200">
                <a:latin typeface="Rubik Medium" pitchFamily="2" charset="-79"/>
                <a:cs typeface="Rubik Medium" pitchFamily="2" charset="-79"/>
              </a:rPr>
              <a:t>Pengujian Kondisi 1: </a:t>
            </a:r>
            <a:r>
              <a:rPr lang="en-US" sz="1200" i="1">
                <a:latin typeface="Rubik Medium" pitchFamily="2" charset="-79"/>
                <a:cs typeface="Rubik Medium" pitchFamily="2" charset="-79"/>
              </a:rPr>
              <a:t>Acceptable Advantage</a:t>
            </a:r>
            <a:endParaRPr lang="id-ID" sz="1200" i="1">
              <a:latin typeface="Rubik Medium" pitchFamily="2" charset="-79"/>
              <a:cs typeface="Rubik Medium" pitchFamily="2" charset="-79"/>
            </a:endParaRPr>
          </a:p>
        </p:txBody>
      </p:sp>
      <p:grpSp>
        <p:nvGrpSpPr>
          <p:cNvPr id="35" name="Group 34">
            <a:extLst>
              <a:ext uri="{FF2B5EF4-FFF2-40B4-BE49-F238E27FC236}">
                <a16:creationId xmlns:a16="http://schemas.microsoft.com/office/drawing/2014/main" id="{2DC5D9EA-6B06-5814-0B7B-81A2536D5444}"/>
              </a:ext>
            </a:extLst>
          </p:cNvPr>
          <p:cNvGrpSpPr/>
          <p:nvPr/>
        </p:nvGrpSpPr>
        <p:grpSpPr>
          <a:xfrm>
            <a:off x="5363770" y="1438274"/>
            <a:ext cx="355600" cy="3762375"/>
            <a:chOff x="5517594" y="1438275"/>
            <a:chExt cx="355600" cy="3524794"/>
          </a:xfrm>
        </p:grpSpPr>
        <p:cxnSp>
          <p:nvCxnSpPr>
            <p:cNvPr id="2" name="Straight Connector 1">
              <a:extLst>
                <a:ext uri="{FF2B5EF4-FFF2-40B4-BE49-F238E27FC236}">
                  <a16:creationId xmlns:a16="http://schemas.microsoft.com/office/drawing/2014/main" id="{060FC262-4510-FBA9-4983-67A5C60BF1F8}"/>
                </a:ext>
              </a:extLst>
            </p:cNvPr>
            <p:cNvCxnSpPr>
              <a:cxnSpLocks/>
            </p:cNvCxnSpPr>
            <p:nvPr/>
          </p:nvCxnSpPr>
          <p:spPr>
            <a:xfrm flipV="1">
              <a:off x="5695394" y="1438275"/>
              <a:ext cx="0" cy="351790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60334420-F06D-7A4F-DC7A-8AB849A55932}"/>
                </a:ext>
              </a:extLst>
            </p:cNvPr>
            <p:cNvCxnSpPr>
              <a:cxnSpLocks/>
            </p:cNvCxnSpPr>
            <p:nvPr/>
          </p:nvCxnSpPr>
          <p:spPr>
            <a:xfrm>
              <a:off x="5517594" y="4963069"/>
              <a:ext cx="355600" cy="0"/>
            </a:xfrm>
            <a:prstGeom prst="line">
              <a:avLst/>
            </a:prstGeom>
            <a:ln cap="rnd">
              <a:solidFill>
                <a:schemeClr val="accent6">
                  <a:lumMod val="40000"/>
                  <a:lumOff val="60000"/>
                </a:schemeClr>
              </a:solidFill>
            </a:ln>
          </p:spPr>
          <p:style>
            <a:lnRef idx="3">
              <a:schemeClr val="accent6"/>
            </a:lnRef>
            <a:fillRef idx="0">
              <a:schemeClr val="accent6"/>
            </a:fillRef>
            <a:effectRef idx="2">
              <a:schemeClr val="accent6"/>
            </a:effectRef>
            <a:fontRef idx="minor">
              <a:schemeClr val="tx1"/>
            </a:fontRef>
          </p:style>
        </p:cxnSp>
      </p:grpSp>
      <p:sp>
        <p:nvSpPr>
          <p:cNvPr id="27" name="TextBox 26">
            <a:extLst>
              <a:ext uri="{FF2B5EF4-FFF2-40B4-BE49-F238E27FC236}">
                <a16:creationId xmlns:a16="http://schemas.microsoft.com/office/drawing/2014/main" id="{2D1E79CE-6703-BBC7-1970-9919266590BB}"/>
              </a:ext>
            </a:extLst>
          </p:cNvPr>
          <p:cNvSpPr txBox="1"/>
          <p:nvPr/>
        </p:nvSpPr>
        <p:spPr>
          <a:xfrm>
            <a:off x="5619194" y="4541616"/>
            <a:ext cx="5979247" cy="430887"/>
          </a:xfrm>
          <a:prstGeom prst="rect">
            <a:avLst/>
          </a:prstGeom>
          <a:noFill/>
        </p:spPr>
        <p:txBody>
          <a:bodyPr wrap="square" rtlCol="0">
            <a:spAutoFit/>
          </a:bodyPr>
          <a:lstStyle/>
          <a:p>
            <a:pPr marL="266700" algn="just">
              <a:spcAft>
                <a:spcPts val="800"/>
              </a:spcAft>
            </a:pPr>
            <a:r>
              <a:rPr lang="en-US" sz="1100">
                <a:latin typeface="Rubik" pitchFamily="2" charset="-79"/>
                <a:cs typeface="Rubik" pitchFamily="2" charset="-79"/>
              </a:rPr>
              <a:t>Alternatif A02 konsisten berada di peringkat pertama, sehingga dapat disimpulkan bahwa kondisi </a:t>
            </a:r>
            <a:r>
              <a:rPr lang="en-US" sz="1100" i="1">
                <a:latin typeface="Rubik" pitchFamily="2" charset="-79"/>
                <a:cs typeface="Rubik" pitchFamily="2" charset="-79"/>
              </a:rPr>
              <a:t>acceptable stability in decision making </a:t>
            </a:r>
            <a:r>
              <a:rPr lang="en-US" sz="1100" b="1">
                <a:latin typeface="Rubik" pitchFamily="2" charset="-79"/>
                <a:cs typeface="Rubik" pitchFamily="2" charset="-79"/>
              </a:rPr>
              <a:t>terpenuhi</a:t>
            </a:r>
            <a:r>
              <a:rPr lang="en-US" sz="1100">
                <a:latin typeface="Rubik" pitchFamily="2" charset="-79"/>
                <a:cs typeface="Rubik" pitchFamily="2" charset="-79"/>
              </a:rPr>
              <a:t>.</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251344-7E82-BCF2-A0D8-F1C85D402DFF}"/>
                  </a:ext>
                </a:extLst>
              </p:cNvPr>
              <p:cNvSpPr txBox="1"/>
              <p:nvPr/>
            </p:nvSpPr>
            <p:spPr>
              <a:xfrm>
                <a:off x="947738" y="2020069"/>
                <a:ext cx="4741862" cy="1081386"/>
              </a:xfrm>
              <a:prstGeom prst="rect">
                <a:avLst/>
              </a:prstGeom>
              <a:noFill/>
            </p:spPr>
            <p:txBody>
              <a:bodyPr wrap="square">
                <a:spAutoFit/>
              </a:bodyPr>
              <a:lstStyle/>
              <a:p>
                <a:pPr marL="180340" indent="-180340">
                  <a:spcAft>
                    <a:spcPts val="1000"/>
                  </a:spcAft>
                </a:pPr>
                <a14:m>
                  <m:oMathPara xmlns:m="http://schemas.openxmlformats.org/officeDocument/2006/math">
                    <m:oMathParaPr>
                      <m:jc m:val="centerGroup"/>
                    </m:oMathParaPr>
                    <m:oMath xmlns:m="http://schemas.openxmlformats.org/officeDocument/2006/math">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2</m:t>
                              </m:r>
                            </m:sub>
                          </m:sSub>
                          <m:r>
                            <a:rPr lang="id-ID" sz="1600" b="0" i="1" kern="100">
                              <a:latin typeface="Cambria Math" panose="02040503050406030204" pitchFamily="18" charset="0"/>
                              <a:ea typeface="SimSun" panose="02010600030101010101" pitchFamily="2" charset="-122"/>
                              <a:cs typeface="Rubik Medium" pitchFamily="2" charset="-79"/>
                            </a:rPr>
                            <m:t>)</m:t>
                          </m:r>
                        </m:sub>
                      </m:sSub>
                      <m:r>
                        <a:rPr lang="id-ID" sz="1600" b="0" i="1" kern="100">
                          <a:latin typeface="Cambria Math" panose="02040503050406030204" pitchFamily="18" charset="0"/>
                          <a:ea typeface="SimSun" panose="02010600030101010101" pitchFamily="2" charset="-122"/>
                          <a:cs typeface="Rubik Medium" pitchFamily="2" charset="-79"/>
                        </a:rPr>
                        <m:t>−</m:t>
                      </m:r>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𝑄</m:t>
                          </m:r>
                        </m:e>
                        <m:sub>
                          <m:d>
                            <m:dPr>
                              <m:ctrlPr>
                                <a:rPr lang="id-ID" sz="1600" i="1" kern="100">
                                  <a:latin typeface="Cambria Math" panose="02040503050406030204" pitchFamily="18" charset="0"/>
                                  <a:ea typeface="SimSun" panose="02010600030101010101" pitchFamily="2" charset="-122"/>
                                  <a:cs typeface="Rubik Medium" pitchFamily="2" charset="-79"/>
                                </a:rPr>
                              </m:ctrlPr>
                            </m:dPr>
                            <m:e>
                              <m:sSub>
                                <m:sSubPr>
                                  <m:ctrlPr>
                                    <a:rPr lang="id-ID" sz="1600" i="1" kern="100">
                                      <a:latin typeface="Cambria Math" panose="02040503050406030204" pitchFamily="18" charset="0"/>
                                      <a:ea typeface="SimSun" panose="02010600030101010101" pitchFamily="2" charset="-122"/>
                                      <a:cs typeface="Rubik Medium" pitchFamily="2" charset="-79"/>
                                    </a:rPr>
                                  </m:ctrlPr>
                                </m:sSubPr>
                                <m:e>
                                  <m:r>
                                    <a:rPr lang="id-ID" sz="1600" b="0" i="1" kern="100">
                                      <a:latin typeface="Cambria Math" panose="02040503050406030204" pitchFamily="18" charset="0"/>
                                      <a:ea typeface="SimSun" panose="02010600030101010101" pitchFamily="2" charset="-122"/>
                                      <a:cs typeface="Rubik Medium" pitchFamily="2" charset="-79"/>
                                    </a:rPr>
                                    <m:t>𝑎</m:t>
                                  </m:r>
                                </m:e>
                                <m:sub>
                                  <m:r>
                                    <a:rPr lang="id-ID" sz="1600" b="0" i="1" kern="100">
                                      <a:latin typeface="Cambria Math" panose="02040503050406030204" pitchFamily="18" charset="0"/>
                                      <a:ea typeface="SimSun" panose="02010600030101010101" pitchFamily="2" charset="-122"/>
                                      <a:cs typeface="Rubik Medium" pitchFamily="2" charset="-79"/>
                                    </a:rPr>
                                    <m:t>1</m:t>
                                  </m:r>
                                </m:sub>
                              </m:sSub>
                            </m:e>
                          </m:d>
                        </m:sub>
                      </m:sSub>
                      <m:r>
                        <a:rPr lang="id-ID" sz="1600" b="0" i="1" kern="100">
                          <a:latin typeface="Cambria Math" panose="02040503050406030204" pitchFamily="18" charset="0"/>
                          <a:ea typeface="SimSun" panose="02010600030101010101" pitchFamily="2" charset="-122"/>
                          <a:cs typeface="Rubik Medium" pitchFamily="2" charset="-79"/>
                        </a:rPr>
                        <m:t> ≥</m:t>
                      </m:r>
                      <m:r>
                        <a:rPr lang="id-ID" sz="1600" b="0" i="1" kern="100">
                          <a:latin typeface="Cambria Math" panose="02040503050406030204" pitchFamily="18" charset="0"/>
                          <a:ea typeface="SimSun" panose="02010600030101010101" pitchFamily="2" charset="-122"/>
                          <a:cs typeface="Rubik Medium" pitchFamily="2" charset="-79"/>
                        </a:rPr>
                        <m:t>𝐷𝑄</m:t>
                      </m:r>
                    </m:oMath>
                  </m:oMathPara>
                </a14:m>
                <a:endParaRPr lang="id-ID" sz="1600" i="1" kern="100">
                  <a:latin typeface="Rubik Medium" pitchFamily="2" charset="-79"/>
                  <a:ea typeface="SimSun" panose="02010600030101010101" pitchFamily="2" charset="-122"/>
                  <a:cs typeface="Rubik Medium" pitchFamily="2" charset="-79"/>
                </a:endParaRPr>
              </a:p>
              <a:p>
                <a:pPr marL="180340" indent="-180340">
                  <a:spcAft>
                    <a:spcPts val="1000"/>
                  </a:spcAft>
                </a:pPr>
                <a14:m>
                  <m:oMathPara xmlns:m="http://schemas.openxmlformats.org/officeDocument/2006/math">
                    <m:oMathParaPr>
                      <m:jc m:val="centerGroup"/>
                    </m:oMathParaPr>
                    <m:oMath xmlns:m="http://schemas.openxmlformats.org/officeDocument/2006/math">
                      <m:r>
                        <a:rPr lang="id-ID" sz="1600" b="0" i="1" kern="100">
                          <a:latin typeface="Cambria Math" panose="02040503050406030204" pitchFamily="18" charset="0"/>
                          <a:ea typeface="SimSun" panose="02010600030101010101" pitchFamily="2" charset="-122"/>
                          <a:cs typeface="Rubik Medium" pitchFamily="2" charset="-79"/>
                        </a:rPr>
                        <m:t>𝐷𝑄</m:t>
                      </m:r>
                      <m:r>
                        <a:rPr lang="id-ID" sz="1600" b="0" kern="100">
                          <a:latin typeface="Cambria Math" panose="02040503050406030204" pitchFamily="18" charset="0"/>
                          <a:ea typeface="SimSun" panose="02010600030101010101" pitchFamily="2" charset="-122"/>
                          <a:cs typeface="Rubik Medium" pitchFamily="2" charset="-79"/>
                        </a:rPr>
                        <m:t>=</m:t>
                      </m:r>
                      <m:f>
                        <m:fPr>
                          <m:ctrlPr>
                            <a:rPr lang="id-ID" sz="1600" i="1" kern="100">
                              <a:latin typeface="Cambria Math" panose="02040503050406030204" pitchFamily="18" charset="0"/>
                              <a:ea typeface="SimSun" panose="02010600030101010101" pitchFamily="2" charset="-122"/>
                              <a:cs typeface="Rubik Medium" pitchFamily="2" charset="-79"/>
                            </a:rPr>
                          </m:ctrlPr>
                        </m:fPr>
                        <m:num>
                          <m:r>
                            <a:rPr lang="id-ID" sz="1600" b="0" i="1" kern="100">
                              <a:latin typeface="Cambria Math" panose="02040503050406030204" pitchFamily="18" charset="0"/>
                              <a:ea typeface="SimSun" panose="02010600030101010101" pitchFamily="2" charset="-122"/>
                              <a:cs typeface="Rubik Medium" pitchFamily="2" charset="-79"/>
                            </a:rPr>
                            <m:t>1</m:t>
                          </m:r>
                        </m:num>
                        <m:den>
                          <m:r>
                            <a:rPr lang="id-ID" sz="1600" b="0" i="1" kern="100">
                              <a:latin typeface="Cambria Math" panose="02040503050406030204" pitchFamily="18" charset="0"/>
                              <a:ea typeface="SimSun" panose="02010600030101010101" pitchFamily="2" charset="-122"/>
                              <a:cs typeface="Rubik Medium" pitchFamily="2" charset="-79"/>
                            </a:rPr>
                            <m:t>𝑚</m:t>
                          </m:r>
                          <m:r>
                            <a:rPr lang="id-ID" sz="1600" b="0" kern="100">
                              <a:latin typeface="Cambria Math" panose="02040503050406030204" pitchFamily="18" charset="0"/>
                              <a:ea typeface="SimSun" panose="02010600030101010101" pitchFamily="2" charset="-122"/>
                              <a:cs typeface="Rubik Medium" pitchFamily="2" charset="-79"/>
                            </a:rPr>
                            <m:t>−</m:t>
                          </m:r>
                          <m:r>
                            <a:rPr lang="id-ID" sz="1600" b="0" i="1" kern="100">
                              <a:latin typeface="Cambria Math" panose="02040503050406030204" pitchFamily="18" charset="0"/>
                              <a:ea typeface="SimSun" panose="02010600030101010101" pitchFamily="2" charset="-122"/>
                              <a:cs typeface="Rubik Medium" pitchFamily="2" charset="-79"/>
                            </a:rPr>
                            <m:t>1</m:t>
                          </m:r>
                        </m:den>
                      </m:f>
                      <m:r>
                        <a:rPr lang="id-ID" sz="1600" b="0" kern="100">
                          <a:latin typeface="Cambria Math" panose="02040503050406030204" pitchFamily="18" charset="0"/>
                          <a:ea typeface="SimSun" panose="02010600030101010101" pitchFamily="2" charset="-122"/>
                          <a:cs typeface="Rubik Medium" pitchFamily="2" charset="-79"/>
                        </a:rPr>
                        <m:t> </m:t>
                      </m:r>
                    </m:oMath>
                  </m:oMathPara>
                </a14:m>
                <a:endParaRPr lang="id-ID" sz="1600" kern="100">
                  <a:latin typeface="Rubik Medium" pitchFamily="2" charset="-79"/>
                  <a:ea typeface="SimSun" panose="02010600030101010101" pitchFamily="2" charset="-122"/>
                  <a:cs typeface="Rubik Medium" pitchFamily="2" charset="-79"/>
                </a:endParaRPr>
              </a:p>
            </p:txBody>
          </p:sp>
        </mc:Choice>
        <mc:Fallback xmlns="">
          <p:sp>
            <p:nvSpPr>
              <p:cNvPr id="32" name="TextBox 31">
                <a:extLst>
                  <a:ext uri="{FF2B5EF4-FFF2-40B4-BE49-F238E27FC236}">
                    <a16:creationId xmlns:a16="http://schemas.microsoft.com/office/drawing/2014/main" id="{A4251344-7E82-BCF2-A0D8-F1C85D402DFF}"/>
                  </a:ext>
                </a:extLst>
              </p:cNvPr>
              <p:cNvSpPr txBox="1">
                <a:spLocks noRot="1" noChangeAspect="1" noMove="1" noResize="1" noEditPoints="1" noAdjustHandles="1" noChangeArrowheads="1" noChangeShapeType="1" noTextEdit="1"/>
              </p:cNvSpPr>
              <p:nvPr/>
            </p:nvSpPr>
            <p:spPr>
              <a:xfrm>
                <a:off x="947738" y="2020069"/>
                <a:ext cx="4741862" cy="1081386"/>
              </a:xfrm>
              <a:prstGeom prst="rect">
                <a:avLst/>
              </a:prstGeom>
              <a:blipFill>
                <a:blip r:embed="rId3"/>
                <a:stretch>
                  <a:fillRect/>
                </a:stretch>
              </a:blipFill>
            </p:spPr>
            <p:txBody>
              <a:bodyPr/>
              <a:lstStyle/>
              <a:p>
                <a:r>
                  <a:rPr lang="id-ID">
                    <a:noFill/>
                  </a:rPr>
                  <a:t> </a:t>
                </a:r>
              </a:p>
            </p:txBody>
          </p:sp>
        </mc:Fallback>
      </mc:AlternateContent>
      <p:sp>
        <p:nvSpPr>
          <p:cNvPr id="34" name="TextBox 33">
            <a:extLst>
              <a:ext uri="{FF2B5EF4-FFF2-40B4-BE49-F238E27FC236}">
                <a16:creationId xmlns:a16="http://schemas.microsoft.com/office/drawing/2014/main" id="{75769A50-389B-7504-5623-7235B149255E}"/>
              </a:ext>
            </a:extLst>
          </p:cNvPr>
          <p:cNvSpPr txBox="1"/>
          <p:nvPr/>
        </p:nvSpPr>
        <p:spPr>
          <a:xfrm>
            <a:off x="947739" y="5635673"/>
            <a:ext cx="10564076" cy="461665"/>
          </a:xfrm>
          <a:prstGeom prst="rect">
            <a:avLst/>
          </a:prstGeom>
          <a:noFill/>
        </p:spPr>
        <p:txBody>
          <a:bodyPr wrap="square" rtlCol="0">
            <a:spAutoFit/>
          </a:bodyPr>
          <a:lstStyle>
            <a:defPPr>
              <a:defRPr lang="en-US"/>
            </a:defPPr>
            <a:lvl1pPr marL="285750" indent="-285750">
              <a:spcAft>
                <a:spcPts val="800"/>
              </a:spcAft>
              <a:buFont typeface="Arial" panose="020B0604020202020204" pitchFamily="34" charset="0"/>
              <a:buChar char="•"/>
              <a:defRPr sz="1600">
                <a:latin typeface="Rubik" pitchFamily="2" charset="-79"/>
                <a:cs typeface="Rubik" pitchFamily="2" charset="-79"/>
              </a:defRPr>
            </a:lvl1pPr>
          </a:lstStyle>
          <a:p>
            <a:pPr marL="804863" indent="-804863" algn="just">
              <a:buNone/>
              <a:tabLst>
                <a:tab pos="719138" algn="l"/>
              </a:tabLst>
            </a:pPr>
            <a:r>
              <a:rPr lang="en-US" sz="1200">
                <a:latin typeface="Rubik Medium" pitchFamily="2" charset="-79"/>
                <a:cs typeface="Rubik Medium" pitchFamily="2" charset="-79"/>
              </a:rPr>
              <a:t>Konklusi</a:t>
            </a:r>
            <a:r>
              <a:rPr lang="en-US" sz="1200"/>
              <a:t>	: </a:t>
            </a:r>
            <a:r>
              <a:rPr lang="id-ID" sz="1200"/>
              <a:t>Berdasarkan hasil </a:t>
            </a:r>
            <a:r>
              <a:rPr lang="en-US" sz="1200"/>
              <a:t>pengujian</a:t>
            </a:r>
            <a:r>
              <a:rPr lang="id-ID" sz="1200"/>
              <a:t> kedua kondisi di atas dapat diketahui bahwa </a:t>
            </a:r>
            <a:r>
              <a:rPr lang="id-ID" sz="1200" b="1"/>
              <a:t>kedua kondisi terpenuhi</a:t>
            </a:r>
            <a:r>
              <a:rPr lang="id-ID" sz="1200"/>
              <a:t>,</a:t>
            </a:r>
            <a:r>
              <a:rPr lang="en-US" sz="1200"/>
              <a:t> </a:t>
            </a:r>
            <a:r>
              <a:rPr lang="id-ID" sz="1200"/>
              <a:t>sehingga alternatif A02 atau Mluweh dapat diusulkan menjadi solusi kompromi dan merupakan peringkat terbaik dari perangkingan embung dengan metode VIKOR.</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244F3EC-C869-811C-6FD0-6814D856EF02}"/>
                  </a:ext>
                </a:extLst>
              </p:cNvPr>
              <p:cNvSpPr txBox="1"/>
              <p:nvPr/>
            </p:nvSpPr>
            <p:spPr>
              <a:xfrm>
                <a:off x="682818" y="4541616"/>
                <a:ext cx="4863164" cy="447174"/>
              </a:xfrm>
              <a:prstGeom prst="rect">
                <a:avLst/>
              </a:prstGeom>
              <a:noFill/>
            </p:spPr>
            <p:txBody>
              <a:bodyPr wrap="square" rtlCol="0">
                <a:spAutoFit/>
              </a:bodyPr>
              <a:lstStyle>
                <a:defPPr>
                  <a:defRPr lang="en-US"/>
                </a:defPPr>
                <a:lvl1pPr marL="266700">
                  <a:spcAft>
                    <a:spcPts val="800"/>
                  </a:spcAft>
                  <a:defRPr sz="1100">
                    <a:latin typeface="Rubik" pitchFamily="2" charset="-79"/>
                    <a:cs typeface="Rubik" pitchFamily="2" charset="-79"/>
                  </a:defRPr>
                </a:lvl1pPr>
              </a:lstStyle>
              <a:p>
                <a:r>
                  <a:rPr lang="id-ID"/>
                  <a:t>Dikarenakan nilai </a:t>
                </a:r>
                <a14:m>
                  <m:oMath xmlns:m="http://schemas.openxmlformats.org/officeDocument/2006/math">
                    <m:sSub>
                      <m:sSubPr>
                        <m:ctrlPr>
                          <a:rPr lang="id-ID" i="1">
                            <a:latin typeface="Cambria Math" panose="02040503050406030204" pitchFamily="18" charset="0"/>
                          </a:rPr>
                        </m:ctrlPr>
                      </m:sSubPr>
                      <m:e>
                        <m:r>
                          <a:rPr lang="id-ID">
                            <a:latin typeface="Cambria Math" panose="02040503050406030204" pitchFamily="18" charset="0"/>
                          </a:rPr>
                          <m:t>𝑄</m:t>
                        </m:r>
                      </m:e>
                      <m: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2</m:t>
                            </m:r>
                          </m:sub>
                        </m:sSub>
                        <m:r>
                          <a:rPr lang="id-ID">
                            <a:latin typeface="Cambria Math" panose="02040503050406030204" pitchFamily="18" charset="0"/>
                          </a:rPr>
                          <m:t>)</m:t>
                        </m:r>
                      </m:sub>
                    </m:sSub>
                    <m:r>
                      <a:rPr lang="id-ID">
                        <a:latin typeface="Cambria Math" panose="02040503050406030204" pitchFamily="18" charset="0"/>
                      </a:rPr>
                      <m:t>−</m:t>
                    </m:r>
                    <m:sSub>
                      <m:sSubPr>
                        <m:ctrlPr>
                          <a:rPr lang="id-ID" i="1">
                            <a:latin typeface="Cambria Math" panose="02040503050406030204" pitchFamily="18" charset="0"/>
                          </a:rPr>
                        </m:ctrlPr>
                      </m:sSubPr>
                      <m:e>
                        <m:r>
                          <a:rPr lang="id-ID">
                            <a:latin typeface="Cambria Math" panose="02040503050406030204" pitchFamily="18" charset="0"/>
                          </a:rPr>
                          <m:t>𝑄</m:t>
                        </m:r>
                      </m:e>
                      <m:sub>
                        <m:d>
                          <m:dPr>
                            <m:ctrlPr>
                              <a:rPr lang="id-ID" i="1">
                                <a:latin typeface="Cambria Math" panose="02040503050406030204" pitchFamily="18" charset="0"/>
                              </a:rPr>
                            </m:ctrlPr>
                          </m:dPr>
                          <m:e>
                            <m:sSub>
                              <m:sSubPr>
                                <m:ctrlPr>
                                  <a:rPr lang="id-ID" i="1">
                                    <a:latin typeface="Cambria Math" panose="02040503050406030204" pitchFamily="18" charset="0"/>
                                  </a:rPr>
                                </m:ctrlPr>
                              </m:sSubPr>
                              <m:e>
                                <m:r>
                                  <a:rPr lang="id-ID">
                                    <a:latin typeface="Cambria Math" panose="02040503050406030204" pitchFamily="18" charset="0"/>
                                  </a:rPr>
                                  <m:t>𝑎</m:t>
                                </m:r>
                              </m:e>
                              <m:sub>
                                <m:r>
                                  <a:rPr lang="id-ID">
                                    <a:latin typeface="Cambria Math" panose="02040503050406030204" pitchFamily="18" charset="0"/>
                                  </a:rPr>
                                  <m:t>1</m:t>
                                </m:r>
                              </m:sub>
                            </m:sSub>
                          </m:e>
                        </m:d>
                      </m:sub>
                    </m:sSub>
                    <m:r>
                      <a:rPr lang="id-ID">
                        <a:latin typeface="Cambria Math" panose="02040503050406030204" pitchFamily="18" charset="0"/>
                      </a:rPr>
                      <m:t> ≥</m:t>
                    </m:r>
                    <m:r>
                      <a:rPr lang="id-ID">
                        <a:latin typeface="Cambria Math" panose="02040503050406030204" pitchFamily="18" charset="0"/>
                      </a:rPr>
                      <m:t>𝐷𝑄</m:t>
                    </m:r>
                  </m:oMath>
                </a14:m>
                <a:r>
                  <a:rPr lang="id-ID"/>
                  <a:t>, maka kondisi </a:t>
                </a:r>
                <a:r>
                  <a:rPr lang="id-ID" i="1"/>
                  <a:t>acceptable</a:t>
                </a:r>
                <a:r>
                  <a:rPr lang="id-ID"/>
                  <a:t> </a:t>
                </a:r>
                <a:r>
                  <a:rPr lang="id-ID" i="1"/>
                  <a:t>advantage</a:t>
                </a:r>
                <a:r>
                  <a:rPr lang="id-ID"/>
                  <a:t> </a:t>
                </a:r>
                <a:r>
                  <a:rPr lang="id-ID" b="1"/>
                  <a:t>terpenuhi</a:t>
                </a:r>
                <a:r>
                  <a:rPr lang="id-ID"/>
                  <a:t>.</a:t>
                </a:r>
              </a:p>
            </p:txBody>
          </p:sp>
        </mc:Choice>
        <mc:Fallback xmlns="">
          <p:sp>
            <p:nvSpPr>
              <p:cNvPr id="37" name="TextBox 36">
                <a:extLst>
                  <a:ext uri="{FF2B5EF4-FFF2-40B4-BE49-F238E27FC236}">
                    <a16:creationId xmlns:a16="http://schemas.microsoft.com/office/drawing/2014/main" id="{B244F3EC-C869-811C-6FD0-6814D856EF02}"/>
                  </a:ext>
                </a:extLst>
              </p:cNvPr>
              <p:cNvSpPr txBox="1">
                <a:spLocks noRot="1" noChangeAspect="1" noMove="1" noResize="1" noEditPoints="1" noAdjustHandles="1" noChangeArrowheads="1" noChangeShapeType="1" noTextEdit="1"/>
              </p:cNvSpPr>
              <p:nvPr/>
            </p:nvSpPr>
            <p:spPr>
              <a:xfrm>
                <a:off x="682818" y="4541616"/>
                <a:ext cx="4863164" cy="447174"/>
              </a:xfrm>
              <a:prstGeom prst="rect">
                <a:avLst/>
              </a:prstGeom>
              <a:blipFill>
                <a:blip r:embed="rId4"/>
                <a:stretch>
                  <a:fillRect b="-9589"/>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02FCEA-74EF-B8F1-E950-42C079F15E8B}"/>
                  </a:ext>
                </a:extLst>
              </p:cNvPr>
              <p:cNvSpPr txBox="1"/>
              <p:nvPr/>
            </p:nvSpPr>
            <p:spPr>
              <a:xfrm>
                <a:off x="947738" y="3429000"/>
                <a:ext cx="4731167" cy="981231"/>
              </a:xfrm>
              <a:prstGeom prst="rect">
                <a:avLst/>
              </a:prstGeom>
              <a:noFill/>
            </p:spPr>
            <p:txBody>
              <a:bodyPr wrap="square">
                <a:spAutoFit/>
              </a:bodyPr>
              <a:lstStyle/>
              <a:p>
                <a:pPr marL="180340" indent="-180340" algn="ctr">
                  <a:spcAft>
                    <a:spcPts val="1000"/>
                  </a:spcAft>
                </a:pPr>
                <a14:m>
                  <m:oMathPara xmlns:m="http://schemas.openxmlformats.org/officeDocument/2006/math">
                    <m:oMathParaPr>
                      <m:jc m:val="centerGroup"/>
                    </m:oMathParaPr>
                    <m:oMath xmlns:m="http://schemas.openxmlformats.org/officeDocument/2006/math">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2</m:t>
                              </m:r>
                            </m:sub>
                          </m:sSub>
                          <m:r>
                            <a:rPr lang="id-ID" sz="1050" kern="100">
                              <a:latin typeface="Cambria Math" panose="02040503050406030204" pitchFamily="18" charset="0"/>
                              <a:ea typeface="SimSun" panose="02010600030101010101" pitchFamily="2" charset="-122"/>
                              <a:cs typeface="Rubik Medium" pitchFamily="2" charset="-79"/>
                            </a:rPr>
                            <m:t>)</m:t>
                          </m:r>
                        </m:sub>
                      </m:sSub>
                      <m:r>
                        <a:rPr lang="id-ID" sz="1050" kern="100">
                          <a:latin typeface="Cambria Math" panose="02040503050406030204" pitchFamily="18" charset="0"/>
                          <a:ea typeface="SimSun" panose="02010600030101010101" pitchFamily="2" charset="-122"/>
                          <a:cs typeface="Rubik Medium" pitchFamily="2" charset="-79"/>
                        </a:rPr>
                        <m:t>−</m:t>
                      </m:r>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𝑄</m:t>
                          </m:r>
                        </m:e>
                        <m:sub>
                          <m:d>
                            <m:dPr>
                              <m:ctrlPr>
                                <a:rPr lang="id-ID" sz="1050" i="1" kern="100">
                                  <a:latin typeface="Cambria Math" panose="02040503050406030204" pitchFamily="18" charset="0"/>
                                  <a:ea typeface="SimSun" panose="02010600030101010101" pitchFamily="2" charset="-122"/>
                                  <a:cs typeface="Rubik Medium" pitchFamily="2" charset="-79"/>
                                </a:rPr>
                              </m:ctrlPr>
                            </m:dPr>
                            <m:e>
                              <m:sSub>
                                <m:sSubPr>
                                  <m:ctrlPr>
                                    <a:rPr lang="id-ID" sz="1050" i="1" kern="100">
                                      <a:latin typeface="Cambria Math" panose="02040503050406030204" pitchFamily="18" charset="0"/>
                                      <a:ea typeface="SimSun" panose="02010600030101010101" pitchFamily="2" charset="-122"/>
                                      <a:cs typeface="Rubik Medium" pitchFamily="2" charset="-79"/>
                                    </a:rPr>
                                  </m:ctrlPr>
                                </m:sSubPr>
                                <m:e>
                                  <m:r>
                                    <a:rPr lang="id-ID" sz="1050" kern="100">
                                      <a:latin typeface="Cambria Math" panose="02040503050406030204" pitchFamily="18" charset="0"/>
                                      <a:ea typeface="SimSun" panose="02010600030101010101" pitchFamily="2" charset="-122"/>
                                      <a:cs typeface="Rubik Medium" pitchFamily="2" charset="-79"/>
                                    </a:rPr>
                                    <m:t>𝑎</m:t>
                                  </m:r>
                                </m:e>
                                <m:sub>
                                  <m:r>
                                    <a:rPr lang="id-ID" sz="1050" kern="100">
                                      <a:latin typeface="Cambria Math" panose="02040503050406030204" pitchFamily="18" charset="0"/>
                                      <a:ea typeface="SimSun" panose="02010600030101010101" pitchFamily="2" charset="-122"/>
                                      <a:cs typeface="Rubik Medium" pitchFamily="2" charset="-79"/>
                                    </a:rPr>
                                    <m:t>1</m:t>
                                  </m:r>
                                </m:sub>
                              </m:sSub>
                            </m:e>
                          </m:d>
                        </m:sub>
                      </m:sSub>
                      <m:r>
                        <a:rPr lang="id-ID" sz="1050" kern="100">
                          <a:latin typeface="Cambria Math" panose="02040503050406030204" pitchFamily="18" charset="0"/>
                          <a:ea typeface="SimSun" panose="02010600030101010101" pitchFamily="2" charset="-122"/>
                          <a:cs typeface="Rubik Medium" pitchFamily="2" charset="-79"/>
                        </a:rPr>
                        <m:t>=</m:t>
                      </m:r>
                      <m:r>
                        <m:rPr>
                          <m:nor/>
                        </m:rPr>
                        <a:rPr lang="id-ID" sz="1050" kern="100">
                          <a:latin typeface="Cambria Math" panose="02040503050406030204" pitchFamily="18" charset="0"/>
                          <a:ea typeface="SimSun" panose="02010600030101010101" pitchFamily="2" charset="-122"/>
                          <a:cs typeface="Rubik Medium" pitchFamily="2" charset="-79"/>
                        </a:rPr>
                        <m:t>0,4454</m:t>
                      </m:r>
                      <m:r>
                        <a:rPr lang="id-ID" sz="1050" kern="100">
                          <a:latin typeface="Cambria Math" panose="02040503050406030204" pitchFamily="18" charset="0"/>
                          <a:ea typeface="SimSun" panose="02010600030101010101" pitchFamily="2" charset="-122"/>
                          <a:cs typeface="Rubik Medium" pitchFamily="2" charset="-79"/>
                        </a:rPr>
                        <m:t>−0=</m:t>
                      </m:r>
                      <m:r>
                        <m:rPr>
                          <m:nor/>
                        </m:rPr>
                        <a:rPr lang="id-ID" sz="1050" kern="100">
                          <a:latin typeface="Cambria Math" panose="02040503050406030204" pitchFamily="18" charset="0"/>
                          <a:ea typeface="SimSun" panose="02010600030101010101" pitchFamily="2" charset="-122"/>
                          <a:cs typeface="Rubik Medium" pitchFamily="2" charset="-79"/>
                        </a:rPr>
                        <m:t>0,4454</m:t>
                      </m:r>
                    </m:oMath>
                  </m:oMathPara>
                </a14:m>
                <a:endParaRPr lang="id-ID" sz="1050" kern="100">
                  <a:latin typeface="Cambria Math" panose="02040503050406030204" pitchFamily="18" charset="0"/>
                  <a:ea typeface="SimSun" panose="02010600030101010101" pitchFamily="2" charset="-122"/>
                  <a:cs typeface="Rubik Medium" pitchFamily="2" charset="-79"/>
                </a:endParaRPr>
              </a:p>
              <a:p>
                <a:pPr marL="180340" indent="-180340" algn="ctr">
                  <a:lnSpc>
                    <a:spcPct val="150000"/>
                  </a:lnSpc>
                  <a:spcAft>
                    <a:spcPts val="1000"/>
                  </a:spcAft>
                </a:pPr>
                <a14:m>
                  <m:oMathPara xmlns:m="http://schemas.openxmlformats.org/officeDocument/2006/math">
                    <m:oMathParaPr>
                      <m:jc m:val="centerGroup"/>
                    </m:oMathParaPr>
                    <m:oMath xmlns:m="http://schemas.openxmlformats.org/officeDocument/2006/math">
                      <m:r>
                        <a:rPr lang="id-ID" sz="1050" kern="100">
                          <a:latin typeface="Cambria Math" panose="02040503050406030204" pitchFamily="18" charset="0"/>
                          <a:ea typeface="SimSun" panose="02010600030101010101" pitchFamily="2" charset="-122"/>
                          <a:cs typeface="Rubik Medium" pitchFamily="2" charset="-79"/>
                        </a:rPr>
                        <m:t>𝐷𝑄</m:t>
                      </m:r>
                      <m:r>
                        <a:rPr lang="id-ID" sz="1050" kern="100">
                          <a:latin typeface="Cambria Math" panose="02040503050406030204" pitchFamily="18" charset="0"/>
                          <a:ea typeface="SimSun" panose="02010600030101010101" pitchFamily="2" charset="-122"/>
                          <a:cs typeface="Rubik Medium" pitchFamily="2" charset="-79"/>
                        </a:rPr>
                        <m:t>=</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𝑚</m:t>
                          </m:r>
                          <m:r>
                            <a:rPr lang="id-ID" sz="1050" kern="100">
                              <a:latin typeface="Cambria Math" panose="02040503050406030204" pitchFamily="18" charset="0"/>
                              <a:ea typeface="SimSun" panose="02010600030101010101" pitchFamily="2" charset="-122"/>
                              <a:cs typeface="Rubik Medium" pitchFamily="2" charset="-79"/>
                            </a:rPr>
                            <m:t>−1</m:t>
                          </m:r>
                        </m:den>
                      </m:f>
                      <m:r>
                        <a:rPr lang="id-ID" sz="1050" kern="100">
                          <a:latin typeface="Cambria Math" panose="02040503050406030204" pitchFamily="18" charset="0"/>
                          <a:ea typeface="SimSun" panose="02010600030101010101" pitchFamily="2" charset="-122"/>
                          <a:cs typeface="Rubik Medium" pitchFamily="2" charset="-79"/>
                        </a:rPr>
                        <m:t>= </m:t>
                      </m:r>
                      <m:f>
                        <m:fPr>
                          <m:ctrlPr>
                            <a:rPr lang="id-ID" sz="1050" i="1" kern="100">
                              <a:latin typeface="Cambria Math" panose="02040503050406030204" pitchFamily="18" charset="0"/>
                              <a:ea typeface="SimSun" panose="02010600030101010101" pitchFamily="2" charset="-122"/>
                              <a:cs typeface="Rubik Medium" pitchFamily="2" charset="-79"/>
                            </a:rPr>
                          </m:ctrlPr>
                        </m:fPr>
                        <m:num>
                          <m:r>
                            <a:rPr lang="id-ID" sz="1050" kern="100">
                              <a:latin typeface="Cambria Math" panose="02040503050406030204" pitchFamily="18" charset="0"/>
                              <a:ea typeface="SimSun" panose="02010600030101010101" pitchFamily="2" charset="-122"/>
                              <a:cs typeface="Rubik Medium" pitchFamily="2" charset="-79"/>
                            </a:rPr>
                            <m:t>1</m:t>
                          </m:r>
                        </m:num>
                        <m:den>
                          <m:r>
                            <a:rPr lang="id-ID" sz="1050" kern="100">
                              <a:latin typeface="Cambria Math" panose="02040503050406030204" pitchFamily="18" charset="0"/>
                              <a:ea typeface="SimSun" panose="02010600030101010101" pitchFamily="2" charset="-122"/>
                              <a:cs typeface="Rubik Medium" pitchFamily="2" charset="-79"/>
                            </a:rPr>
                            <m:t>8−1</m:t>
                          </m:r>
                        </m:den>
                      </m:f>
                      <m:r>
                        <a:rPr lang="id-ID" sz="1050" kern="100">
                          <a:latin typeface="Cambria Math" panose="02040503050406030204" pitchFamily="18" charset="0"/>
                          <a:ea typeface="SimSun" panose="02010600030101010101" pitchFamily="2" charset="-122"/>
                          <a:cs typeface="Rubik Medium" pitchFamily="2" charset="-79"/>
                        </a:rPr>
                        <m:t>=0,1429 </m:t>
                      </m:r>
                    </m:oMath>
                  </m:oMathPara>
                </a14:m>
                <a:endParaRPr lang="id-ID" sz="1050" kern="100">
                  <a:latin typeface="Rubik Medium" pitchFamily="2" charset="-79"/>
                  <a:ea typeface="SimSun" panose="02010600030101010101" pitchFamily="2" charset="-122"/>
                  <a:cs typeface="Rubik Medium" pitchFamily="2" charset="-79"/>
                </a:endParaRPr>
              </a:p>
            </p:txBody>
          </p:sp>
        </mc:Choice>
        <mc:Fallback xmlns="">
          <p:sp>
            <p:nvSpPr>
              <p:cNvPr id="39" name="TextBox 38">
                <a:extLst>
                  <a:ext uri="{FF2B5EF4-FFF2-40B4-BE49-F238E27FC236}">
                    <a16:creationId xmlns:a16="http://schemas.microsoft.com/office/drawing/2014/main" id="{9302FCEA-74EF-B8F1-E950-42C079F15E8B}"/>
                  </a:ext>
                </a:extLst>
              </p:cNvPr>
              <p:cNvSpPr txBox="1">
                <a:spLocks noRot="1" noChangeAspect="1" noMove="1" noResize="1" noEditPoints="1" noAdjustHandles="1" noChangeArrowheads="1" noChangeShapeType="1" noTextEdit="1"/>
              </p:cNvSpPr>
              <p:nvPr/>
            </p:nvSpPr>
            <p:spPr>
              <a:xfrm>
                <a:off x="947738" y="3429000"/>
                <a:ext cx="4731167" cy="981231"/>
              </a:xfrm>
              <a:prstGeom prst="rect">
                <a:avLst/>
              </a:prstGeom>
              <a:blipFill>
                <a:blip r:embed="rId5"/>
                <a:stretch>
                  <a:fillRect/>
                </a:stretch>
              </a:blipFill>
            </p:spPr>
            <p:txBody>
              <a:bodyPr/>
              <a:lstStyle/>
              <a:p>
                <a:r>
                  <a:rPr lang="id-ID">
                    <a:noFill/>
                  </a:rPr>
                  <a:t> </a:t>
                </a:r>
              </a:p>
            </p:txBody>
          </p:sp>
        </mc:Fallback>
      </mc:AlternateContent>
      <p:sp>
        <p:nvSpPr>
          <p:cNvPr id="7" name="Slide Number Placeholder 6">
            <a:extLst>
              <a:ext uri="{FF2B5EF4-FFF2-40B4-BE49-F238E27FC236}">
                <a16:creationId xmlns:a16="http://schemas.microsoft.com/office/drawing/2014/main" id="{D770B1C0-119A-CB23-E7CF-3F8BD246DB18}"/>
              </a:ext>
            </a:extLst>
          </p:cNvPr>
          <p:cNvSpPr>
            <a:spLocks noGrp="1"/>
          </p:cNvSpPr>
          <p:nvPr>
            <p:ph type="sldNum" sz="quarter" idx="4"/>
          </p:nvPr>
        </p:nvSpPr>
        <p:spPr/>
        <p:txBody>
          <a:bodyPr/>
          <a:lstStyle/>
          <a:p>
            <a:fld id="{48F63A3B-78C7-47BE-AE5E-E10140E04643}" type="slidenum">
              <a:rPr lang="en-US" smtClean="0">
                <a:solidFill>
                  <a:srgbClr val="7030A0"/>
                </a:solidFill>
              </a:rPr>
              <a:pPr/>
              <a:t>29</a:t>
            </a:fld>
            <a:r>
              <a:rPr lang="en-US">
                <a:solidFill>
                  <a:schemeClr val="bg2">
                    <a:lumMod val="90000"/>
                  </a:schemeClr>
                </a:solidFill>
              </a:rPr>
              <a:t>/36</a:t>
            </a:r>
          </a:p>
        </p:txBody>
      </p:sp>
    </p:spTree>
    <p:extLst>
      <p:ext uri="{BB962C8B-B14F-4D97-AF65-F5344CB8AC3E}">
        <p14:creationId xmlns:p14="http://schemas.microsoft.com/office/powerpoint/2010/main" val="3112945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319510"/>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Latar</a:t>
            </a:r>
            <a:r>
              <a:rPr lang="en-US" sz="2400">
                <a:latin typeface="Rubik Medium" pitchFamily="2" charset="-79"/>
                <a:cs typeface="Rubik Medium" pitchFamily="2" charset="-79"/>
              </a:rPr>
              <a:t> </a:t>
            </a:r>
            <a:r>
              <a:rPr lang="en-US" sz="2400" err="1">
                <a:latin typeface="Rubik Medium" pitchFamily="2" charset="-79"/>
                <a:cs typeface="Rubik Medium" pitchFamily="2" charset="-79"/>
              </a:rPr>
              <a:t>Belakang</a:t>
            </a:r>
            <a:endParaRPr lang="id-ID" sz="2400">
              <a:latin typeface="Rubik Medium" pitchFamily="2" charset="-79"/>
              <a:cs typeface="Rubik Medium" pitchFamily="2" charset="-79"/>
            </a:endParaRPr>
          </a:p>
        </p:txBody>
      </p:sp>
      <p:sp>
        <p:nvSpPr>
          <p:cNvPr id="14" name="TextBox 13">
            <a:extLst>
              <a:ext uri="{FF2B5EF4-FFF2-40B4-BE49-F238E27FC236}">
                <a16:creationId xmlns:a16="http://schemas.microsoft.com/office/drawing/2014/main" id="{C5B37CC3-3D04-26BB-04C3-870EAEB1BA16}"/>
              </a:ext>
            </a:extLst>
          </p:cNvPr>
          <p:cNvSpPr txBox="1"/>
          <p:nvPr/>
        </p:nvSpPr>
        <p:spPr>
          <a:xfrm>
            <a:off x="947737" y="2209821"/>
            <a:ext cx="10764837" cy="1282402"/>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Terbatasnya</a:t>
            </a:r>
            <a:r>
              <a:rPr lang="en-US" sz="1600">
                <a:latin typeface="Rubik" pitchFamily="2" charset="-79"/>
                <a:cs typeface="Rubik" pitchFamily="2" charset="-79"/>
              </a:rPr>
              <a:t> </a:t>
            </a:r>
            <a:r>
              <a:rPr lang="en-US" sz="1600" err="1">
                <a:latin typeface="Rubik" pitchFamily="2" charset="-79"/>
                <a:cs typeface="Rubik" pitchFamily="2" charset="-79"/>
              </a:rPr>
              <a:t>jumlah</a:t>
            </a:r>
            <a:r>
              <a:rPr lang="en-US" sz="1600">
                <a:latin typeface="Rubik" pitchFamily="2" charset="-79"/>
                <a:cs typeface="Rubik" pitchFamily="2" charset="-79"/>
              </a:rPr>
              <a:t> air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terjadi</a:t>
            </a:r>
            <a:r>
              <a:rPr lang="en-US" sz="1600">
                <a:latin typeface="Rubik" pitchFamily="2" charset="-79"/>
                <a:cs typeface="Rubik" pitchFamily="2" charset="-79"/>
              </a:rPr>
              <a:t> </a:t>
            </a:r>
            <a:r>
              <a:rPr lang="en-US" sz="1600" err="1">
                <a:latin typeface="Rubik" pitchFamily="2" charset="-79"/>
                <a:cs typeface="Rubik" pitchFamily="2" charset="-79"/>
              </a:rPr>
              <a:t>bencana</a:t>
            </a:r>
            <a:r>
              <a:rPr lang="en-US" sz="1600">
                <a:latin typeface="Rubik" pitchFamily="2" charset="-79"/>
                <a:cs typeface="Rubik" pitchFamily="2" charset="-79"/>
              </a:rPr>
              <a:t> </a:t>
            </a:r>
            <a:r>
              <a:rPr lang="en-US" sz="1600" err="1">
                <a:latin typeface="Rubik" pitchFamily="2" charset="-79"/>
                <a:cs typeface="Rubik" pitchFamily="2" charset="-79"/>
              </a:rPr>
              <a:t>kekeringan</a:t>
            </a:r>
            <a:r>
              <a:rPr lang="en-US" sz="1600">
                <a:latin typeface="Rubik" pitchFamily="2" charset="-79"/>
                <a:cs typeface="Rubik" pitchFamily="2" charset="-79"/>
              </a:rPr>
              <a:t> </a:t>
            </a:r>
            <a:r>
              <a:rPr lang="en-US" sz="1600" err="1">
                <a:latin typeface="Rubik" pitchFamily="2" charset="-79"/>
                <a:cs typeface="Rubik" pitchFamily="2" charset="-79"/>
              </a:rPr>
              <a:t>atau</a:t>
            </a:r>
            <a:r>
              <a:rPr lang="en-US" sz="1600">
                <a:latin typeface="Rubik" pitchFamily="2" charset="-79"/>
                <a:cs typeface="Rubik" pitchFamily="2" charset="-79"/>
              </a:rPr>
              <a:t> </a:t>
            </a:r>
            <a:r>
              <a:rPr lang="en-US" sz="1600" err="1">
                <a:latin typeface="Rubik" pitchFamily="2" charset="-79"/>
                <a:cs typeface="Rubik" pitchFamily="2" charset="-79"/>
              </a:rPr>
              <a:t>saat</a:t>
            </a:r>
            <a:r>
              <a:rPr lang="en-US" sz="1600">
                <a:latin typeface="Rubik" pitchFamily="2" charset="-79"/>
                <a:cs typeface="Rubik" pitchFamily="2" charset="-79"/>
              </a:rPr>
              <a:t> </a:t>
            </a:r>
            <a:r>
              <a:rPr lang="en-US" sz="1600" err="1">
                <a:latin typeface="Rubik" pitchFamily="2" charset="-79"/>
                <a:cs typeface="Rubik" pitchFamily="2" charset="-79"/>
              </a:rPr>
              <a:t>musim</a:t>
            </a:r>
            <a:r>
              <a:rPr lang="en-US" sz="1600">
                <a:latin typeface="Rubik" pitchFamily="2" charset="-79"/>
                <a:cs typeface="Rubik" pitchFamily="2" charset="-79"/>
              </a:rPr>
              <a:t> </a:t>
            </a:r>
            <a:r>
              <a:rPr lang="en-US" sz="1600" err="1">
                <a:latin typeface="Rubik" pitchFamily="2" charset="-79"/>
                <a:cs typeface="Rubik" pitchFamily="2" charset="-79"/>
              </a:rPr>
              <a:t>kemarau</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a:latin typeface="Rubik" pitchFamily="2" charset="-79"/>
                <a:cs typeface="Rubik" pitchFamily="2" charset="-79"/>
              </a:rPr>
              <a:t>Banyak </a:t>
            </a:r>
            <a:r>
              <a:rPr lang="en-US" sz="1600" err="1">
                <a:latin typeface="Rubik" pitchFamily="2" charset="-79"/>
                <a:cs typeface="Rubik" pitchFamily="2" charset="-79"/>
              </a:rPr>
              <a:t>calon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yang </a:t>
            </a:r>
            <a:r>
              <a:rPr lang="en-US" sz="1600" err="1">
                <a:latin typeface="Rubik" pitchFamily="2" charset="-79"/>
                <a:cs typeface="Rubik" pitchFamily="2" charset="-79"/>
              </a:rPr>
              <a:t>teridentifikasi</a:t>
            </a:r>
            <a:r>
              <a:rPr lang="en-US" sz="1600">
                <a:latin typeface="Rubik" pitchFamily="2" charset="-79"/>
                <a:cs typeface="Rubik" pitchFamily="2" charset="-79"/>
              </a:rPr>
              <a:t> </a:t>
            </a:r>
            <a:r>
              <a:rPr lang="en-US" sz="1600" err="1">
                <a:latin typeface="Rubik" pitchFamily="2" charset="-79"/>
                <a:cs typeface="Rubik" pitchFamily="2" charset="-79"/>
              </a:rPr>
              <a:t>sedangkan</a:t>
            </a:r>
            <a:r>
              <a:rPr lang="en-US" sz="1600">
                <a:latin typeface="Rubik" pitchFamily="2" charset="-79"/>
                <a:cs typeface="Rubik" pitchFamily="2" charset="-79"/>
              </a:rPr>
              <a:t> </a:t>
            </a:r>
            <a:r>
              <a:rPr lang="en-US" sz="1600" err="1">
                <a:latin typeface="Rubik" pitchFamily="2" charset="-79"/>
                <a:cs typeface="Rubik" pitchFamily="2" charset="-79"/>
              </a:rPr>
              <a:t>anggaran</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yang </a:t>
            </a:r>
            <a:r>
              <a:rPr lang="en-US" sz="1600" err="1">
                <a:latin typeface="Rubik" pitchFamily="2" charset="-79"/>
                <a:cs typeface="Rubik" pitchFamily="2" charset="-79"/>
              </a:rPr>
              <a:t>ada</a:t>
            </a:r>
            <a:r>
              <a:rPr lang="en-US" sz="1600">
                <a:latin typeface="Rubik" pitchFamily="2" charset="-79"/>
                <a:cs typeface="Rubik" pitchFamily="2" charset="-79"/>
              </a:rPr>
              <a:t> </a:t>
            </a:r>
            <a:r>
              <a:rPr lang="en-US" sz="1600" err="1">
                <a:latin typeface="Rubik" pitchFamily="2" charset="-79"/>
                <a:cs typeface="Rubik" pitchFamily="2" charset="-79"/>
              </a:rPr>
              <a:t>terbatas</a:t>
            </a:r>
            <a:r>
              <a:rPr lang="en-US" sz="1600">
                <a:latin typeface="Rubik" pitchFamily="2" charset="-79"/>
                <a:cs typeface="Rubik" pitchFamily="2" charset="-79"/>
              </a:rPr>
              <a:t> </a:t>
            </a:r>
            <a:r>
              <a:rPr lang="en-US" sz="1600" err="1">
                <a:latin typeface="Rubik" pitchFamily="2" charset="-79"/>
                <a:cs typeface="Rubik" pitchFamily="2" charset="-79"/>
              </a:rPr>
              <a:t>sehingga</a:t>
            </a:r>
            <a:r>
              <a:rPr lang="en-US" sz="1600">
                <a:latin typeface="Rubik" pitchFamily="2" charset="-79"/>
                <a:cs typeface="Rubik" pitchFamily="2" charset="-79"/>
              </a:rPr>
              <a:t> </a:t>
            </a:r>
            <a:r>
              <a:rPr lang="en-US" sz="1600" err="1">
                <a:latin typeface="Rubik" pitchFamily="2" charset="-79"/>
                <a:cs typeface="Rubik" pitchFamily="2" charset="-79"/>
              </a:rPr>
              <a:t>perlu</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Penggunaan</a:t>
            </a:r>
            <a:r>
              <a:rPr lang="en-US" sz="1600">
                <a:latin typeface="Rubik" pitchFamily="2" charset="-79"/>
                <a:cs typeface="Rubik" pitchFamily="2" charset="-79"/>
              </a:rPr>
              <a:t> SPK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secara</a:t>
            </a:r>
            <a:r>
              <a:rPr lang="en-US" sz="1600">
                <a:latin typeface="Rubik" pitchFamily="2" charset="-79"/>
                <a:cs typeface="Rubik" pitchFamily="2" charset="-79"/>
              </a:rPr>
              <a:t> </a:t>
            </a:r>
            <a:r>
              <a:rPr lang="en-US" sz="1600" err="1">
                <a:latin typeface="Rubik" pitchFamily="2" charset="-79"/>
                <a:cs typeface="Rubik" pitchFamily="2" charset="-79"/>
              </a:rPr>
              <a:t>efektif</a:t>
            </a:r>
            <a:r>
              <a:rPr lang="en-US" sz="1600">
                <a:latin typeface="Rubik" pitchFamily="2" charset="-79"/>
                <a:cs typeface="Rubik" pitchFamily="2" charset="-79"/>
              </a:rPr>
              <a:t> dan </a:t>
            </a:r>
            <a:r>
              <a:rPr lang="en-US" sz="1600" err="1">
                <a:latin typeface="Rubik" pitchFamily="2" charset="-79"/>
                <a:cs typeface="Rubik" pitchFamily="2" charset="-79"/>
              </a:rPr>
              <a:t>efisien</a:t>
            </a:r>
            <a:r>
              <a:rPr lang="en-US" sz="1600">
                <a:latin typeface="Rubik" pitchFamily="2" charset="-79"/>
                <a:cs typeface="Rubik" pitchFamily="2" charset="-79"/>
              </a:rPr>
              <a:t>.</a:t>
            </a:r>
          </a:p>
        </p:txBody>
      </p:sp>
      <p:sp>
        <p:nvSpPr>
          <p:cNvPr id="2" name="Slide Number Placeholder 1">
            <a:extLst>
              <a:ext uri="{FF2B5EF4-FFF2-40B4-BE49-F238E27FC236}">
                <a16:creationId xmlns:a16="http://schemas.microsoft.com/office/drawing/2014/main" id="{1AC07912-7EF3-2941-952D-F7CF1C8879A4}"/>
              </a:ext>
            </a:extLst>
          </p:cNvPr>
          <p:cNvSpPr>
            <a:spLocks noGrp="1"/>
          </p:cNvSpPr>
          <p:nvPr>
            <p:ph type="sldNum" sz="quarter" idx="4"/>
          </p:nvPr>
        </p:nvSpPr>
        <p:spPr/>
        <p:txBody>
          <a:bodyPr/>
          <a:lstStyle/>
          <a:p>
            <a:fld id="{48F63A3B-78C7-47BE-AE5E-E10140E04643}" type="slidenum">
              <a:rPr lang="en-US" smtClean="0">
                <a:solidFill>
                  <a:srgbClr val="7030A0"/>
                </a:solidFill>
              </a:rPr>
              <a:pPr/>
              <a:t>3</a:t>
            </a:fld>
            <a:r>
              <a:rPr lang="en-US">
                <a:solidFill>
                  <a:schemeClr val="bg2">
                    <a:lumMod val="90000"/>
                  </a:schemeClr>
                </a:solidFill>
              </a:rPr>
              <a:t>/36</a:t>
            </a:r>
          </a:p>
        </p:txBody>
      </p:sp>
    </p:spTree>
    <p:extLst>
      <p:ext uri="{BB962C8B-B14F-4D97-AF65-F5344CB8AC3E}">
        <p14:creationId xmlns:p14="http://schemas.microsoft.com/office/powerpoint/2010/main" val="291369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Pengujian Sistem</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D0385C48-BD64-DB9A-8166-2D3E43BF264E}"/>
              </a:ext>
            </a:extLst>
          </p:cNvPr>
          <p:cNvSpPr txBox="1"/>
          <p:nvPr/>
        </p:nvSpPr>
        <p:spPr>
          <a:xfrm>
            <a:off x="662837" y="3006158"/>
            <a:ext cx="946785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System Usability Scale (SUS)</a:t>
            </a:r>
          </a:p>
        </p:txBody>
      </p:sp>
      <p:sp>
        <p:nvSpPr>
          <p:cNvPr id="2" name="TextBox 1">
            <a:extLst>
              <a:ext uri="{FF2B5EF4-FFF2-40B4-BE49-F238E27FC236}">
                <a16:creationId xmlns:a16="http://schemas.microsoft.com/office/drawing/2014/main" id="{CB279825-371F-BB48-6741-F61AB5BCC591}"/>
              </a:ext>
            </a:extLst>
          </p:cNvPr>
          <p:cNvSpPr txBox="1"/>
          <p:nvPr/>
        </p:nvSpPr>
        <p:spPr>
          <a:xfrm>
            <a:off x="850840" y="3501385"/>
            <a:ext cx="10583433"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Metode pengujian dengan menggunakan kuesioner untuk mengukur </a:t>
            </a:r>
            <a:r>
              <a:rPr lang="en-US" sz="1400" i="1">
                <a:latin typeface="Rubik" pitchFamily="2" charset="-79"/>
                <a:cs typeface="Rubik" pitchFamily="2" charset="-79"/>
              </a:rPr>
              <a:t>usability</a:t>
            </a:r>
            <a:r>
              <a:rPr lang="en-US" sz="1400">
                <a:latin typeface="Rubik" pitchFamily="2" charset="-79"/>
                <a:cs typeface="Rubik" pitchFamily="2" charset="-79"/>
              </a:rPr>
              <a:t> sebuah sistem aplikasi. </a:t>
            </a:r>
            <a:br>
              <a:rPr lang="en-US" sz="1400">
                <a:latin typeface="Rubik" pitchFamily="2" charset="-79"/>
                <a:cs typeface="Rubik" pitchFamily="2" charset="-79"/>
              </a:rPr>
            </a:br>
            <a:r>
              <a:rPr lang="en-US" sz="1400">
                <a:latin typeface="Rubik" pitchFamily="2" charset="-79"/>
                <a:cs typeface="Rubik" pitchFamily="2" charset="-79"/>
              </a:rPr>
              <a:t>Skor  </a:t>
            </a:r>
            <a:r>
              <a:rPr lang="en-US" sz="1400" i="1">
                <a:latin typeface="Rubik" pitchFamily="2" charset="-79"/>
                <a:cs typeface="Rubik" pitchFamily="2" charset="-79"/>
              </a:rPr>
              <a:t>System Usability Scale</a:t>
            </a:r>
            <a:r>
              <a:rPr lang="en-US" sz="1400">
                <a:latin typeface="Rubik" pitchFamily="2" charset="-79"/>
                <a:cs typeface="Rubik" pitchFamily="2" charset="-79"/>
              </a:rPr>
              <a:t> (SUS) digunakan untuk menunjukkan tingkat penerimaan pengguna terhadap sistem [4]. </a:t>
            </a:r>
          </a:p>
        </p:txBody>
      </p:sp>
      <p:sp>
        <p:nvSpPr>
          <p:cNvPr id="6" name="TextBox 5">
            <a:extLst>
              <a:ext uri="{FF2B5EF4-FFF2-40B4-BE49-F238E27FC236}">
                <a16:creationId xmlns:a16="http://schemas.microsoft.com/office/drawing/2014/main" id="{3954F727-97CC-8B39-9ABE-B2269AF68396}"/>
              </a:ext>
            </a:extLst>
          </p:cNvPr>
          <p:cNvSpPr txBox="1"/>
          <p:nvPr/>
        </p:nvSpPr>
        <p:spPr>
          <a:xfrm>
            <a:off x="662837" y="1725080"/>
            <a:ext cx="7592400" cy="369332"/>
          </a:xfrm>
          <a:prstGeom prst="rect">
            <a:avLst/>
          </a:prstGeom>
          <a:noFill/>
        </p:spPr>
        <p:txBody>
          <a:bodyPr wrap="square">
            <a:spAutoFit/>
          </a:bodyPr>
          <a:lstStyle/>
          <a:p>
            <a:pPr marL="171450" indent="-457200">
              <a:spcAft>
                <a:spcPts val="800"/>
              </a:spcAft>
              <a:buFont typeface="Arial" panose="020B0604020202020204" pitchFamily="34" charset="0"/>
              <a:buChar char="•"/>
            </a:pPr>
            <a:r>
              <a:rPr lang="en-US">
                <a:latin typeface="Rubik Medium" pitchFamily="2" charset="-79"/>
                <a:cs typeface="Rubik Medium" pitchFamily="2" charset="-79"/>
              </a:rPr>
              <a:t>Pengujian BlackBox</a:t>
            </a:r>
          </a:p>
        </p:txBody>
      </p:sp>
      <p:sp>
        <p:nvSpPr>
          <p:cNvPr id="7" name="TextBox 6">
            <a:extLst>
              <a:ext uri="{FF2B5EF4-FFF2-40B4-BE49-F238E27FC236}">
                <a16:creationId xmlns:a16="http://schemas.microsoft.com/office/drawing/2014/main" id="{310EF692-050E-D12C-E5DC-6C92836DB12F}"/>
              </a:ext>
            </a:extLst>
          </p:cNvPr>
          <p:cNvSpPr txBox="1"/>
          <p:nvPr/>
        </p:nvSpPr>
        <p:spPr>
          <a:xfrm>
            <a:off x="448159" y="6424231"/>
            <a:ext cx="10971770" cy="246221"/>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[4] Z. Sharfina and H. Santoso, An Indonesian Adaptation of the System Usability Scale (SUS). 2016. </a:t>
            </a:r>
          </a:p>
        </p:txBody>
      </p:sp>
      <p:sp>
        <p:nvSpPr>
          <p:cNvPr id="10" name="TextBox 9">
            <a:extLst>
              <a:ext uri="{FF2B5EF4-FFF2-40B4-BE49-F238E27FC236}">
                <a16:creationId xmlns:a16="http://schemas.microsoft.com/office/drawing/2014/main" id="{F34C4FF7-B0DB-31F4-5204-C054B85C89D2}"/>
              </a:ext>
            </a:extLst>
          </p:cNvPr>
          <p:cNvSpPr txBox="1"/>
          <p:nvPr/>
        </p:nvSpPr>
        <p:spPr>
          <a:xfrm>
            <a:off x="850841" y="2220307"/>
            <a:ext cx="10747810" cy="523220"/>
          </a:xfrm>
          <a:prstGeom prst="rect">
            <a:avLst/>
          </a:prstGeom>
          <a:noFill/>
        </p:spPr>
        <p:txBody>
          <a:bodyPr wrap="square" rtlCol="0">
            <a:spAutoFit/>
          </a:bodyPr>
          <a:lstStyle/>
          <a:p>
            <a:pPr marL="266700" indent="4763">
              <a:spcAft>
                <a:spcPts val="800"/>
              </a:spcAft>
            </a:pPr>
            <a:r>
              <a:rPr lang="en-US" sz="1400">
                <a:latin typeface="Rubik" pitchFamily="2" charset="-79"/>
                <a:cs typeface="Rubik" pitchFamily="2" charset="-79"/>
              </a:rPr>
              <a:t>Pengujian dilakukan untuk mengetahui apakah sistem yang sudah dibuat mampu berjalan sesuai dengan rancangan pengembangan sistem atau belum.</a:t>
            </a:r>
          </a:p>
        </p:txBody>
      </p:sp>
      <p:sp>
        <p:nvSpPr>
          <p:cNvPr id="8" name="Slide Number Placeholder 7">
            <a:extLst>
              <a:ext uri="{FF2B5EF4-FFF2-40B4-BE49-F238E27FC236}">
                <a16:creationId xmlns:a16="http://schemas.microsoft.com/office/drawing/2014/main" id="{B19C4ECA-61C9-5959-2699-85E6EC9E8842}"/>
              </a:ext>
            </a:extLst>
          </p:cNvPr>
          <p:cNvSpPr>
            <a:spLocks noGrp="1"/>
          </p:cNvSpPr>
          <p:nvPr>
            <p:ph type="sldNum" sz="quarter" idx="4"/>
          </p:nvPr>
        </p:nvSpPr>
        <p:spPr/>
        <p:txBody>
          <a:bodyPr/>
          <a:lstStyle/>
          <a:p>
            <a:fld id="{48F63A3B-78C7-47BE-AE5E-E10140E04643}" type="slidenum">
              <a:rPr lang="en-US" smtClean="0">
                <a:solidFill>
                  <a:srgbClr val="7030A0"/>
                </a:solidFill>
              </a:rPr>
              <a:pPr/>
              <a:t>30</a:t>
            </a:fld>
            <a:r>
              <a:rPr lang="en-US">
                <a:solidFill>
                  <a:schemeClr val="bg2">
                    <a:lumMod val="90000"/>
                  </a:schemeClr>
                </a:solidFill>
              </a:rPr>
              <a:t>/36</a:t>
            </a:r>
          </a:p>
        </p:txBody>
      </p:sp>
    </p:spTree>
    <p:extLst>
      <p:ext uri="{BB962C8B-B14F-4D97-AF65-F5344CB8AC3E}">
        <p14:creationId xmlns:p14="http://schemas.microsoft.com/office/powerpoint/2010/main" val="3707456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5" y="1009340"/>
            <a:ext cx="761182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Hasil Pengujian System Usability Scale (SUS)</a:t>
            </a:r>
            <a:endParaRPr lang="id-ID" sz="24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384352E3-3054-BAB5-CA80-623CD9E6A93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70207" y="3215445"/>
            <a:ext cx="7188321" cy="2550899"/>
          </a:xfrm>
          <a:prstGeom prst="rect">
            <a:avLst/>
          </a:prstGeom>
          <a:noFill/>
          <a:ln>
            <a:noFill/>
          </a:ln>
        </p:spPr>
      </p:pic>
      <p:graphicFrame>
        <p:nvGraphicFramePr>
          <p:cNvPr id="16" name="Table 15">
            <a:extLst>
              <a:ext uri="{FF2B5EF4-FFF2-40B4-BE49-F238E27FC236}">
                <a16:creationId xmlns:a16="http://schemas.microsoft.com/office/drawing/2014/main" id="{1AF612A8-466D-CB71-856D-3518E3CC77A2}"/>
              </a:ext>
            </a:extLst>
          </p:cNvPr>
          <p:cNvGraphicFramePr>
            <a:graphicFrameLocks noGrp="1"/>
          </p:cNvGraphicFramePr>
          <p:nvPr>
            <p:extLst>
              <p:ext uri="{D42A27DB-BD31-4B8C-83A1-F6EECF244321}">
                <p14:modId xmlns:p14="http://schemas.microsoft.com/office/powerpoint/2010/main" val="1609514048"/>
              </p:ext>
            </p:extLst>
          </p:nvPr>
        </p:nvGraphicFramePr>
        <p:xfrm>
          <a:off x="731838" y="2061302"/>
          <a:ext cx="10728316" cy="922320"/>
        </p:xfrm>
        <a:graphic>
          <a:graphicData uri="http://schemas.openxmlformats.org/drawingml/2006/table">
            <a:tbl>
              <a:tblPr firstRow="1" firstCol="1" bandRow="1">
                <a:tableStyleId>{5C22544A-7EE6-4342-B048-85BDC9FD1C3A}</a:tableStyleId>
              </a:tblPr>
              <a:tblGrid>
                <a:gridCol w="800250">
                  <a:extLst>
                    <a:ext uri="{9D8B030D-6E8A-4147-A177-3AD203B41FA5}">
                      <a16:colId xmlns:a16="http://schemas.microsoft.com/office/drawing/2014/main" val="1433658845"/>
                    </a:ext>
                  </a:extLst>
                </a:gridCol>
                <a:gridCol w="458413">
                  <a:extLst>
                    <a:ext uri="{9D8B030D-6E8A-4147-A177-3AD203B41FA5}">
                      <a16:colId xmlns:a16="http://schemas.microsoft.com/office/drawing/2014/main" val="1422937959"/>
                    </a:ext>
                  </a:extLst>
                </a:gridCol>
                <a:gridCol w="458413">
                  <a:extLst>
                    <a:ext uri="{9D8B030D-6E8A-4147-A177-3AD203B41FA5}">
                      <a16:colId xmlns:a16="http://schemas.microsoft.com/office/drawing/2014/main" val="2713522527"/>
                    </a:ext>
                  </a:extLst>
                </a:gridCol>
                <a:gridCol w="458413">
                  <a:extLst>
                    <a:ext uri="{9D8B030D-6E8A-4147-A177-3AD203B41FA5}">
                      <a16:colId xmlns:a16="http://schemas.microsoft.com/office/drawing/2014/main" val="680284896"/>
                    </a:ext>
                  </a:extLst>
                </a:gridCol>
                <a:gridCol w="458413">
                  <a:extLst>
                    <a:ext uri="{9D8B030D-6E8A-4147-A177-3AD203B41FA5}">
                      <a16:colId xmlns:a16="http://schemas.microsoft.com/office/drawing/2014/main" val="2501600335"/>
                    </a:ext>
                  </a:extLst>
                </a:gridCol>
                <a:gridCol w="458413">
                  <a:extLst>
                    <a:ext uri="{9D8B030D-6E8A-4147-A177-3AD203B41FA5}">
                      <a16:colId xmlns:a16="http://schemas.microsoft.com/office/drawing/2014/main" val="1517609599"/>
                    </a:ext>
                  </a:extLst>
                </a:gridCol>
                <a:gridCol w="458413">
                  <a:extLst>
                    <a:ext uri="{9D8B030D-6E8A-4147-A177-3AD203B41FA5}">
                      <a16:colId xmlns:a16="http://schemas.microsoft.com/office/drawing/2014/main" val="907566139"/>
                    </a:ext>
                  </a:extLst>
                </a:gridCol>
                <a:gridCol w="458413">
                  <a:extLst>
                    <a:ext uri="{9D8B030D-6E8A-4147-A177-3AD203B41FA5}">
                      <a16:colId xmlns:a16="http://schemas.microsoft.com/office/drawing/2014/main" val="4284855423"/>
                    </a:ext>
                  </a:extLst>
                </a:gridCol>
                <a:gridCol w="458413">
                  <a:extLst>
                    <a:ext uri="{9D8B030D-6E8A-4147-A177-3AD203B41FA5}">
                      <a16:colId xmlns:a16="http://schemas.microsoft.com/office/drawing/2014/main" val="628015041"/>
                    </a:ext>
                  </a:extLst>
                </a:gridCol>
                <a:gridCol w="458413">
                  <a:extLst>
                    <a:ext uri="{9D8B030D-6E8A-4147-A177-3AD203B41FA5}">
                      <a16:colId xmlns:a16="http://schemas.microsoft.com/office/drawing/2014/main" val="2144603208"/>
                    </a:ext>
                  </a:extLst>
                </a:gridCol>
                <a:gridCol w="458413">
                  <a:extLst>
                    <a:ext uri="{9D8B030D-6E8A-4147-A177-3AD203B41FA5}">
                      <a16:colId xmlns:a16="http://schemas.microsoft.com/office/drawing/2014/main" val="976897136"/>
                    </a:ext>
                  </a:extLst>
                </a:gridCol>
                <a:gridCol w="458413">
                  <a:extLst>
                    <a:ext uri="{9D8B030D-6E8A-4147-A177-3AD203B41FA5}">
                      <a16:colId xmlns:a16="http://schemas.microsoft.com/office/drawing/2014/main" val="1322766129"/>
                    </a:ext>
                  </a:extLst>
                </a:gridCol>
                <a:gridCol w="458413">
                  <a:extLst>
                    <a:ext uri="{9D8B030D-6E8A-4147-A177-3AD203B41FA5}">
                      <a16:colId xmlns:a16="http://schemas.microsoft.com/office/drawing/2014/main" val="3185327750"/>
                    </a:ext>
                  </a:extLst>
                </a:gridCol>
                <a:gridCol w="458413">
                  <a:extLst>
                    <a:ext uri="{9D8B030D-6E8A-4147-A177-3AD203B41FA5}">
                      <a16:colId xmlns:a16="http://schemas.microsoft.com/office/drawing/2014/main" val="602218889"/>
                    </a:ext>
                  </a:extLst>
                </a:gridCol>
                <a:gridCol w="458413">
                  <a:extLst>
                    <a:ext uri="{9D8B030D-6E8A-4147-A177-3AD203B41FA5}">
                      <a16:colId xmlns:a16="http://schemas.microsoft.com/office/drawing/2014/main" val="3346934749"/>
                    </a:ext>
                  </a:extLst>
                </a:gridCol>
                <a:gridCol w="458413">
                  <a:extLst>
                    <a:ext uri="{9D8B030D-6E8A-4147-A177-3AD203B41FA5}">
                      <a16:colId xmlns:a16="http://schemas.microsoft.com/office/drawing/2014/main" val="261477724"/>
                    </a:ext>
                  </a:extLst>
                </a:gridCol>
                <a:gridCol w="458413">
                  <a:extLst>
                    <a:ext uri="{9D8B030D-6E8A-4147-A177-3AD203B41FA5}">
                      <a16:colId xmlns:a16="http://schemas.microsoft.com/office/drawing/2014/main" val="3568993424"/>
                    </a:ext>
                  </a:extLst>
                </a:gridCol>
                <a:gridCol w="458413">
                  <a:extLst>
                    <a:ext uri="{9D8B030D-6E8A-4147-A177-3AD203B41FA5}">
                      <a16:colId xmlns:a16="http://schemas.microsoft.com/office/drawing/2014/main" val="3375633583"/>
                    </a:ext>
                  </a:extLst>
                </a:gridCol>
                <a:gridCol w="458413">
                  <a:extLst>
                    <a:ext uri="{9D8B030D-6E8A-4147-A177-3AD203B41FA5}">
                      <a16:colId xmlns:a16="http://schemas.microsoft.com/office/drawing/2014/main" val="1837896158"/>
                    </a:ext>
                  </a:extLst>
                </a:gridCol>
                <a:gridCol w="458413">
                  <a:extLst>
                    <a:ext uri="{9D8B030D-6E8A-4147-A177-3AD203B41FA5}">
                      <a16:colId xmlns:a16="http://schemas.microsoft.com/office/drawing/2014/main" val="2087862315"/>
                    </a:ext>
                  </a:extLst>
                </a:gridCol>
                <a:gridCol w="458413">
                  <a:extLst>
                    <a:ext uri="{9D8B030D-6E8A-4147-A177-3AD203B41FA5}">
                      <a16:colId xmlns:a16="http://schemas.microsoft.com/office/drawing/2014/main" val="2479481841"/>
                    </a:ext>
                  </a:extLst>
                </a:gridCol>
                <a:gridCol w="759806">
                  <a:extLst>
                    <a:ext uri="{9D8B030D-6E8A-4147-A177-3AD203B41FA5}">
                      <a16:colId xmlns:a16="http://schemas.microsoft.com/office/drawing/2014/main" val="2801702546"/>
                    </a:ext>
                  </a:extLst>
                </a:gridCol>
              </a:tblGrid>
              <a:tr h="274320">
                <a:tc>
                  <a:txBody>
                    <a:bodyPr/>
                    <a:lstStyle/>
                    <a:p>
                      <a:pPr marL="0" algn="ctr" defTabSz="914400" rtl="0" eaLnBrk="1" latinLnBrk="0" hangingPunct="1">
                        <a:lnSpc>
                          <a:spcPct val="100000"/>
                        </a:lnSpc>
                        <a:spcAft>
                          <a:spcPts val="0"/>
                        </a:spcAft>
                      </a:pP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R16</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R19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R20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AVERAGE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3231700500"/>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RAW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35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31</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32</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38</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29</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40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20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33,6</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1478407834"/>
                  </a:ext>
                </a:extLst>
              </a:tr>
              <a:tr h="324000">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Medium" pitchFamily="2" charset="-79"/>
                          <a:ea typeface="SimSun" panose="02010600030101010101" pitchFamily="2" charset="-122"/>
                          <a:cs typeface="Rubik Medium" pitchFamily="2" charset="-79"/>
                        </a:rPr>
                        <a:t>SUS FINAL SCORE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95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id-ID" sz="900" b="0" kern="100">
                          <a:solidFill>
                            <a:schemeClr val="tx1"/>
                          </a:solidFill>
                          <a:effectLst/>
                          <a:latin typeface="Rubik" pitchFamily="2" charset="-79"/>
                          <a:ea typeface="SimSun" panose="02010600030101010101" pitchFamily="2" charset="-122"/>
                          <a:cs typeface="Rubik" pitchFamily="2" charset="-79"/>
                        </a:rPr>
                        <a:t>87.5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60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97,5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95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72,5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100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82,5</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50</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tc>
                  <a:txBody>
                    <a:bodyPr/>
                    <a:lstStyle/>
                    <a:p>
                      <a:pPr marL="0" algn="ctr" defTabSz="914400" rtl="0" eaLnBrk="1" latinLnBrk="0" hangingPunct="1">
                        <a:lnSpc>
                          <a:spcPct val="100000"/>
                        </a:lnSpc>
                        <a:spcAft>
                          <a:spcPts val="0"/>
                        </a:spcAft>
                      </a:pPr>
                      <a:r>
                        <a:rPr lang="en-US" sz="900" b="0" kern="100">
                          <a:solidFill>
                            <a:schemeClr val="tx1"/>
                          </a:solidFill>
                          <a:effectLst/>
                          <a:latin typeface="Rubik" pitchFamily="2" charset="-79"/>
                          <a:ea typeface="SimSun" panose="02010600030101010101" pitchFamily="2" charset="-122"/>
                          <a:cs typeface="Rubik" pitchFamily="2" charset="-79"/>
                        </a:rPr>
                        <a:t>84</a:t>
                      </a:r>
                      <a:endParaRPr lang="id-ID" sz="900" b="0" kern="100">
                        <a:solidFill>
                          <a:schemeClr val="tx1"/>
                        </a:solidFill>
                        <a:effectLst/>
                        <a:latin typeface="Rubik" pitchFamily="2" charset="-79"/>
                        <a:ea typeface="SimSun" panose="02010600030101010101" pitchFamily="2" charset="-122"/>
                        <a:cs typeface="Rubik" pitchFamily="2" charset="-79"/>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95000"/>
                      </a:schemeClr>
                    </a:solidFill>
                  </a:tcPr>
                </a:tc>
                <a:extLst>
                  <a:ext uri="{0D108BD9-81ED-4DB2-BD59-A6C34878D82A}">
                    <a16:rowId xmlns:a16="http://schemas.microsoft.com/office/drawing/2014/main" val="2036794525"/>
                  </a:ext>
                </a:extLst>
              </a:tr>
            </a:tbl>
          </a:graphicData>
        </a:graphic>
      </p:graphicFrame>
      <p:sp>
        <p:nvSpPr>
          <p:cNvPr id="2" name="Slide Number Placeholder 1">
            <a:extLst>
              <a:ext uri="{FF2B5EF4-FFF2-40B4-BE49-F238E27FC236}">
                <a16:creationId xmlns:a16="http://schemas.microsoft.com/office/drawing/2014/main" id="{C0EDEA86-0E13-5CC3-DDD5-E5115CE00490}"/>
              </a:ext>
            </a:extLst>
          </p:cNvPr>
          <p:cNvSpPr>
            <a:spLocks noGrp="1"/>
          </p:cNvSpPr>
          <p:nvPr>
            <p:ph type="sldNum" sz="quarter" idx="4"/>
          </p:nvPr>
        </p:nvSpPr>
        <p:spPr/>
        <p:txBody>
          <a:bodyPr/>
          <a:lstStyle/>
          <a:p>
            <a:fld id="{48F63A3B-78C7-47BE-AE5E-E10140E04643}" type="slidenum">
              <a:rPr lang="en-US" smtClean="0">
                <a:solidFill>
                  <a:srgbClr val="7030A0"/>
                </a:solidFill>
              </a:rPr>
              <a:pPr/>
              <a:t>31</a:t>
            </a:fld>
            <a:r>
              <a:rPr lang="en-US">
                <a:solidFill>
                  <a:schemeClr val="bg2">
                    <a:lumMod val="90000"/>
                  </a:schemeClr>
                </a:solidFill>
              </a:rPr>
              <a:t>/36</a:t>
            </a:r>
          </a:p>
        </p:txBody>
      </p:sp>
    </p:spTree>
    <p:extLst>
      <p:ext uri="{BB962C8B-B14F-4D97-AF65-F5344CB8AC3E}">
        <p14:creationId xmlns:p14="http://schemas.microsoft.com/office/powerpoint/2010/main" val="22890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DEMO</a:t>
            </a:r>
          </a:p>
          <a:p>
            <a:pPr algn="ctr">
              <a:spcAft>
                <a:spcPts val="800"/>
              </a:spcAft>
            </a:pPr>
            <a:r>
              <a:rPr lang="en-US" sz="4400">
                <a:latin typeface="Rubik Medium" pitchFamily="2" charset="-79"/>
                <a:cs typeface="Rubik Medium" pitchFamily="2" charset="-79"/>
              </a:rPr>
              <a:t>PROGRAM</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A01AEB72-2EB5-25DE-A974-BDFCC4BC742D}"/>
              </a:ext>
            </a:extLst>
          </p:cNvPr>
          <p:cNvSpPr>
            <a:spLocks noGrp="1"/>
          </p:cNvSpPr>
          <p:nvPr>
            <p:ph type="sldNum" sz="quarter" idx="4"/>
          </p:nvPr>
        </p:nvSpPr>
        <p:spPr/>
        <p:txBody>
          <a:bodyPr/>
          <a:lstStyle/>
          <a:p>
            <a:fld id="{48F63A3B-78C7-47BE-AE5E-E10140E04643}" type="slidenum">
              <a:rPr lang="en-US" smtClean="0">
                <a:solidFill>
                  <a:srgbClr val="7030A0"/>
                </a:solidFill>
              </a:rPr>
              <a:pPr/>
              <a:t>32</a:t>
            </a:fld>
            <a:r>
              <a:rPr lang="en-US">
                <a:solidFill>
                  <a:schemeClr val="bg2">
                    <a:lumMod val="90000"/>
                  </a:schemeClr>
                </a:solidFill>
              </a:rPr>
              <a:t>/36</a:t>
            </a:r>
          </a:p>
        </p:txBody>
      </p:sp>
    </p:spTree>
    <p:extLst>
      <p:ext uri="{BB962C8B-B14F-4D97-AF65-F5344CB8AC3E}">
        <p14:creationId xmlns:p14="http://schemas.microsoft.com/office/powerpoint/2010/main" val="2536368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KESIMPULAN &amp; </a:t>
            </a:r>
          </a:p>
          <a:p>
            <a:pPr algn="ctr">
              <a:spcAft>
                <a:spcPts val="800"/>
              </a:spcAft>
            </a:pPr>
            <a:r>
              <a:rPr lang="en-US" sz="4400">
                <a:latin typeface="Rubik Medium" pitchFamily="2" charset="-79"/>
                <a:cs typeface="Rubik Medium" pitchFamily="2" charset="-79"/>
              </a:rPr>
              <a:t>SARAN</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3304B1BE-D76E-C999-D38C-335C6608467F}"/>
              </a:ext>
            </a:extLst>
          </p:cNvPr>
          <p:cNvSpPr>
            <a:spLocks noGrp="1"/>
          </p:cNvSpPr>
          <p:nvPr>
            <p:ph type="sldNum" sz="quarter" idx="4"/>
          </p:nvPr>
        </p:nvSpPr>
        <p:spPr/>
        <p:txBody>
          <a:bodyPr/>
          <a:lstStyle/>
          <a:p>
            <a:fld id="{48F63A3B-78C7-47BE-AE5E-E10140E04643}" type="slidenum">
              <a:rPr lang="en-US" smtClean="0">
                <a:solidFill>
                  <a:srgbClr val="7030A0"/>
                </a:solidFill>
              </a:rPr>
              <a:pPr/>
              <a:t>33</a:t>
            </a:fld>
            <a:r>
              <a:rPr lang="en-US">
                <a:solidFill>
                  <a:schemeClr val="bg2">
                    <a:lumMod val="90000"/>
                  </a:schemeClr>
                </a:solidFill>
              </a:rPr>
              <a:t>/36</a:t>
            </a:r>
          </a:p>
        </p:txBody>
      </p:sp>
    </p:spTree>
    <p:extLst>
      <p:ext uri="{BB962C8B-B14F-4D97-AF65-F5344CB8AC3E}">
        <p14:creationId xmlns:p14="http://schemas.microsoft.com/office/powerpoint/2010/main" val="2323215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Kesimpulan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964914"/>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id-ID" sz="1600">
                <a:latin typeface="Rubik" pitchFamily="2" charset="-79"/>
                <a:cs typeface="Rubik" pitchFamily="2" charset="-79"/>
              </a:rPr>
              <a:t>Sistem pendukung keputusan VIKOR dapat digunakan untuk melakukan </a:t>
            </a:r>
            <a:r>
              <a:rPr lang="en-US" sz="1600">
                <a:latin typeface="Rubik" pitchFamily="2" charset="-79"/>
                <a:cs typeface="Rubik" pitchFamily="2" charset="-79"/>
              </a:rPr>
              <a:t>perangkingan</a:t>
            </a:r>
            <a:r>
              <a:rPr lang="id-ID" sz="1600">
                <a:latin typeface="Rubik" pitchFamily="2" charset="-79"/>
                <a:cs typeface="Rubik" pitchFamily="2" charset="-79"/>
              </a:rPr>
              <a:t> banyak alternatif dengan </a:t>
            </a:r>
            <a:r>
              <a:rPr lang="id-ID" sz="1600" err="1">
                <a:latin typeface="Rubik" pitchFamily="2" charset="-79"/>
                <a:cs typeface="Rubik" pitchFamily="2" charset="-79"/>
              </a:rPr>
              <a:t>multi</a:t>
            </a:r>
            <a:r>
              <a:rPr lang="id-ID" sz="1600">
                <a:latin typeface="Rubik" pitchFamily="2" charset="-79"/>
                <a:cs typeface="Rubik" pitchFamily="2" charset="-79"/>
              </a:rPr>
              <a:t>-kriteria secara efektif dan efisien.</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Alternatif </a:t>
            </a:r>
            <a:r>
              <a:rPr lang="id-ID" sz="1600" err="1">
                <a:latin typeface="Rubik" pitchFamily="2" charset="-79"/>
                <a:cs typeface="Rubik" pitchFamily="2" charset="-79"/>
              </a:rPr>
              <a:t>Mluweh</a:t>
            </a:r>
            <a:r>
              <a:rPr lang="id-ID" sz="1600">
                <a:latin typeface="Rubik" pitchFamily="2" charset="-79"/>
                <a:cs typeface="Rubik" pitchFamily="2" charset="-79"/>
              </a:rPr>
              <a:t> menjadi peringkat terbaik dalam perangkingan menggunakan metode VIKOR dan tetap stabil menjadi peringkat terbaik setelah dilakukan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advantage</a:t>
            </a:r>
            <a:r>
              <a:rPr lang="id-ID" sz="1600">
                <a:latin typeface="Rubik" pitchFamily="2" charset="-79"/>
                <a:cs typeface="Rubik" pitchFamily="2" charset="-79"/>
              </a:rPr>
              <a:t> dan pengujian kondisi </a:t>
            </a:r>
            <a:r>
              <a:rPr lang="id-ID" sz="1600" i="1" err="1">
                <a:latin typeface="Rubik" pitchFamily="2" charset="-79"/>
                <a:cs typeface="Rubik" pitchFamily="2" charset="-79"/>
              </a:rPr>
              <a:t>acceptable</a:t>
            </a:r>
            <a:r>
              <a:rPr lang="id-ID" sz="1600">
                <a:latin typeface="Rubik" pitchFamily="2" charset="-79"/>
                <a:cs typeface="Rubik" pitchFamily="2" charset="-79"/>
              </a:rPr>
              <a:t> </a:t>
            </a:r>
            <a:r>
              <a:rPr lang="id-ID" sz="1600" i="1" err="1">
                <a:latin typeface="Rubik" pitchFamily="2" charset="-79"/>
                <a:cs typeface="Rubik" pitchFamily="2" charset="-79"/>
              </a:rPr>
              <a:t>stability</a:t>
            </a:r>
            <a:r>
              <a:rPr lang="id-ID" sz="1600">
                <a:latin typeface="Rubik" pitchFamily="2" charset="-79"/>
                <a:cs typeface="Rubik" pitchFamily="2" charset="-79"/>
              </a:rPr>
              <a:t> </a:t>
            </a:r>
            <a:r>
              <a:rPr lang="id-ID" sz="1600" i="1">
                <a:latin typeface="Rubik" pitchFamily="2" charset="-79"/>
                <a:cs typeface="Rubik" pitchFamily="2" charset="-79"/>
              </a:rPr>
              <a:t>in</a:t>
            </a:r>
            <a:r>
              <a:rPr lang="id-ID" sz="1600">
                <a:latin typeface="Rubik" pitchFamily="2" charset="-79"/>
                <a:cs typeface="Rubik" pitchFamily="2" charset="-79"/>
              </a:rPr>
              <a:t> </a:t>
            </a:r>
            <a:r>
              <a:rPr lang="id-ID" sz="1600" i="1" err="1">
                <a:latin typeface="Rubik" pitchFamily="2" charset="-79"/>
                <a:cs typeface="Rubik" pitchFamily="2" charset="-79"/>
              </a:rPr>
              <a:t>decision</a:t>
            </a:r>
            <a:r>
              <a:rPr lang="id-ID" sz="1600">
                <a:latin typeface="Rubik" pitchFamily="2" charset="-79"/>
                <a:cs typeface="Rubik" pitchFamily="2" charset="-79"/>
              </a:rPr>
              <a:t> </a:t>
            </a:r>
            <a:r>
              <a:rPr lang="id-ID" sz="1600" i="1">
                <a:latin typeface="Rubik" pitchFamily="2" charset="-79"/>
                <a:cs typeface="Rubik" pitchFamily="2" charset="-79"/>
              </a:rPr>
              <a:t>making</a:t>
            </a:r>
            <a:r>
              <a:rPr lang="id-ID" sz="1600">
                <a:latin typeface="Rubik" pitchFamily="2" charset="-79"/>
                <a:cs typeface="Rubik" pitchFamily="2" charset="-79"/>
              </a:rPr>
              <a:t>.</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Dalam metode VIKOR tidak ada perhitungan khusus untuk menghitung nilai bobot kriteria. Pemberian bobot hanya diberikan begitu saja oleh pengambil keputusan sehingga diperlukan metode lain untuk memeriksa konsistensi pembobotan seperti AHP dan sebagainya.</a:t>
            </a:r>
          </a:p>
          <a:p>
            <a:pPr marL="285750" indent="-285750">
              <a:spcAft>
                <a:spcPts val="800"/>
              </a:spcAft>
              <a:buFont typeface="Arial" panose="020B0604020202020204" pitchFamily="34" charset="0"/>
              <a:buChar char="•"/>
            </a:pPr>
            <a:endParaRPr lang="id-ID" sz="1600">
              <a:latin typeface="Rubik" pitchFamily="2" charset="-79"/>
              <a:cs typeface="Rubik" pitchFamily="2" charset="-79"/>
            </a:endParaRP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27357"/>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hasil analisis yang telah dilakukan dalam penelitian ini, diperoleh beberapa kesimpulan sebagai berikut:</a:t>
            </a:r>
          </a:p>
        </p:txBody>
      </p:sp>
      <p:sp>
        <p:nvSpPr>
          <p:cNvPr id="4" name="Slide Number Placeholder 3">
            <a:extLst>
              <a:ext uri="{FF2B5EF4-FFF2-40B4-BE49-F238E27FC236}">
                <a16:creationId xmlns:a16="http://schemas.microsoft.com/office/drawing/2014/main" id="{5D400C27-FA14-56C2-F93D-9845AD8816B5}"/>
              </a:ext>
            </a:extLst>
          </p:cNvPr>
          <p:cNvSpPr>
            <a:spLocks noGrp="1"/>
          </p:cNvSpPr>
          <p:nvPr>
            <p:ph type="sldNum" sz="quarter" idx="4"/>
          </p:nvPr>
        </p:nvSpPr>
        <p:spPr/>
        <p:txBody>
          <a:bodyPr/>
          <a:lstStyle/>
          <a:p>
            <a:fld id="{48F63A3B-78C7-47BE-AE5E-E10140E04643}" type="slidenum">
              <a:rPr lang="en-US" smtClean="0">
                <a:solidFill>
                  <a:srgbClr val="7030A0"/>
                </a:solidFill>
              </a:rPr>
              <a:pPr/>
              <a:t>34</a:t>
            </a:fld>
            <a:r>
              <a:rPr lang="en-US">
                <a:solidFill>
                  <a:schemeClr val="bg2">
                    <a:lumMod val="90000"/>
                  </a:schemeClr>
                </a:solidFill>
              </a:rPr>
              <a:t>/36</a:t>
            </a:r>
          </a:p>
        </p:txBody>
      </p:sp>
    </p:spTree>
    <p:extLst>
      <p:ext uri="{BB962C8B-B14F-4D97-AF65-F5344CB8AC3E}">
        <p14:creationId xmlns:p14="http://schemas.microsoft.com/office/powerpoint/2010/main" val="393079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Saran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593389" cy="1426031"/>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id-ID" sz="1600">
                <a:latin typeface="Rubik" pitchFamily="2" charset="-79"/>
                <a:cs typeface="Rubik" pitchFamily="2" charset="-79"/>
              </a:rPr>
              <a:t>Pengembangan sistem pendukung dapat dilanjutkan dengan membuat sistem lebih </a:t>
            </a:r>
            <a:r>
              <a:rPr lang="id-ID" sz="1600" i="1" err="1">
                <a:latin typeface="Rubik" pitchFamily="2" charset="-79"/>
                <a:cs typeface="Rubik" pitchFamily="2" charset="-79"/>
              </a:rPr>
              <a:t>responsive</a:t>
            </a:r>
            <a:r>
              <a:rPr lang="id-ID" sz="1600">
                <a:latin typeface="Rubik" pitchFamily="2" charset="-79"/>
                <a:cs typeface="Rubik" pitchFamily="2" charset="-79"/>
              </a:rPr>
              <a:t> secara antarmuka, serta dapat dikembangkan secara lebih lanjut dalam bentuk aplikasi </a:t>
            </a:r>
            <a:r>
              <a:rPr lang="id-ID" sz="1600" i="1" err="1">
                <a:latin typeface="Rubik" pitchFamily="2" charset="-79"/>
                <a:cs typeface="Rubik" pitchFamily="2" charset="-79"/>
              </a:rPr>
              <a:t>mobile</a:t>
            </a:r>
            <a:r>
              <a:rPr lang="id-ID" sz="1600">
                <a:latin typeface="Rubik" pitchFamily="2" charset="-79"/>
                <a:cs typeface="Rubik" pitchFamily="2" charset="-79"/>
              </a:rPr>
              <a:t> berbasis Android atau iOS.</a:t>
            </a:r>
          </a:p>
          <a:p>
            <a:pPr marL="285750" indent="-285750" algn="just">
              <a:spcAft>
                <a:spcPts val="800"/>
              </a:spcAft>
              <a:buFont typeface="Arial" panose="020B0604020202020204" pitchFamily="34" charset="0"/>
              <a:buChar char="•"/>
            </a:pPr>
            <a:r>
              <a:rPr lang="id-ID" sz="1600">
                <a:latin typeface="Rubik" pitchFamily="2" charset="-79"/>
                <a:cs typeface="Rubik" pitchFamily="2" charset="-79"/>
              </a:rPr>
              <a:t>Hasil perhitungan metode VIKOR untuk menentukan lokasi pembangunan embung dapat dibandingkan dengan hasil perhitungan yang didapat dengan metode lainnya.</a:t>
            </a:r>
          </a:p>
        </p:txBody>
      </p:sp>
      <p:sp>
        <p:nvSpPr>
          <p:cNvPr id="2" name="TextBox 1">
            <a:extLst>
              <a:ext uri="{FF2B5EF4-FFF2-40B4-BE49-F238E27FC236}">
                <a16:creationId xmlns:a16="http://schemas.microsoft.com/office/drawing/2014/main" id="{A918BC51-A09E-6D1E-6362-656B06D80DA7}"/>
              </a:ext>
            </a:extLst>
          </p:cNvPr>
          <p:cNvSpPr txBox="1"/>
          <p:nvPr/>
        </p:nvSpPr>
        <p:spPr>
          <a:xfrm>
            <a:off x="866774" y="1913746"/>
            <a:ext cx="10868025" cy="338554"/>
          </a:xfrm>
          <a:prstGeom prst="rect">
            <a:avLst/>
          </a:prstGeom>
          <a:noFill/>
        </p:spPr>
        <p:txBody>
          <a:bodyPr wrap="square" rtlCol="0">
            <a:spAutoFit/>
          </a:bodyPr>
          <a:lstStyle/>
          <a:p>
            <a:pPr>
              <a:spcAft>
                <a:spcPts val="800"/>
              </a:spcAft>
            </a:pPr>
            <a:r>
              <a:rPr lang="en-US" sz="1600">
                <a:latin typeface="Rubik" pitchFamily="2" charset="-79"/>
                <a:cs typeface="Rubik" pitchFamily="2" charset="-79"/>
              </a:rPr>
              <a:t>Dari </a:t>
            </a:r>
            <a:r>
              <a:rPr lang="en-US" sz="1600" err="1">
                <a:latin typeface="Rubik" pitchFamily="2" charset="-79"/>
                <a:cs typeface="Rubik" pitchFamily="2" charset="-79"/>
              </a:rPr>
              <a:t>hasil</a:t>
            </a:r>
            <a:r>
              <a:rPr lang="en-US" sz="1600">
                <a:latin typeface="Rubik" pitchFamily="2" charset="-79"/>
                <a:cs typeface="Rubik" pitchFamily="2" charset="-79"/>
              </a:rPr>
              <a:t> </a:t>
            </a:r>
            <a:r>
              <a:rPr lang="en-US" sz="1600" err="1">
                <a:latin typeface="Rubik" pitchFamily="2" charset="-79"/>
                <a:cs typeface="Rubik" pitchFamily="2" charset="-79"/>
              </a:rPr>
              <a:t>analisis</a:t>
            </a:r>
            <a:r>
              <a:rPr lang="en-US" sz="1600">
                <a:latin typeface="Rubik" pitchFamily="2" charset="-79"/>
                <a:cs typeface="Rubik" pitchFamily="2" charset="-79"/>
              </a:rPr>
              <a:t> yang </a:t>
            </a:r>
            <a:r>
              <a:rPr lang="en-US" sz="1600" err="1">
                <a:latin typeface="Rubik" pitchFamily="2" charset="-79"/>
                <a:cs typeface="Rubik" pitchFamily="2" charset="-79"/>
              </a:rPr>
              <a:t>telah</a:t>
            </a:r>
            <a:r>
              <a:rPr lang="en-US" sz="1600">
                <a:latin typeface="Rubik" pitchFamily="2" charset="-79"/>
                <a:cs typeface="Rubik" pitchFamily="2" charset="-79"/>
              </a:rPr>
              <a:t> </a:t>
            </a:r>
            <a:r>
              <a:rPr lang="en-US" sz="1600" err="1">
                <a:latin typeface="Rubik" pitchFamily="2" charset="-79"/>
                <a:cs typeface="Rubik" pitchFamily="2" charset="-79"/>
              </a:rPr>
              <a:t>dilakukan</a:t>
            </a:r>
            <a:r>
              <a:rPr lang="en-US" sz="1600">
                <a:latin typeface="Rubik" pitchFamily="2" charset="-79"/>
                <a:cs typeface="Rubik" pitchFamily="2" charset="-79"/>
              </a:rPr>
              <a:t> </a:t>
            </a:r>
            <a:r>
              <a:rPr lang="en-US" sz="1600" err="1">
                <a:latin typeface="Rubik" pitchFamily="2" charset="-79"/>
                <a:cs typeface="Rubik" pitchFamily="2" charset="-79"/>
              </a:rPr>
              <a:t>dalam</a:t>
            </a:r>
            <a:r>
              <a:rPr lang="en-US" sz="1600">
                <a:latin typeface="Rubik" pitchFamily="2" charset="-79"/>
                <a:cs typeface="Rubik" pitchFamily="2" charset="-79"/>
              </a:rPr>
              <a:t> </a:t>
            </a:r>
            <a:r>
              <a:rPr lang="en-US" sz="1600" err="1">
                <a:latin typeface="Rubik" pitchFamily="2" charset="-79"/>
                <a:cs typeface="Rubik" pitchFamily="2" charset="-79"/>
              </a:rPr>
              <a:t>penelitian</a:t>
            </a:r>
            <a:r>
              <a:rPr lang="en-US" sz="1600">
                <a:latin typeface="Rubik" pitchFamily="2" charset="-79"/>
                <a:cs typeface="Rubik" pitchFamily="2" charset="-79"/>
              </a:rPr>
              <a:t> </a:t>
            </a:r>
            <a:r>
              <a:rPr lang="en-US" sz="1600" err="1">
                <a:latin typeface="Rubik" pitchFamily="2" charset="-79"/>
                <a:cs typeface="Rubik" pitchFamily="2" charset="-79"/>
              </a:rPr>
              <a:t>ini</a:t>
            </a:r>
            <a:r>
              <a:rPr lang="en-US" sz="1600">
                <a:latin typeface="Rubik" pitchFamily="2" charset="-79"/>
                <a:cs typeface="Rubik" pitchFamily="2" charset="-79"/>
              </a:rPr>
              <a:t>, </a:t>
            </a:r>
            <a:r>
              <a:rPr lang="en-US" sz="1600" err="1">
                <a:latin typeface="Rubik" pitchFamily="2" charset="-79"/>
                <a:cs typeface="Rubik" pitchFamily="2" charset="-79"/>
              </a:rPr>
              <a:t>diberikan</a:t>
            </a:r>
            <a:r>
              <a:rPr lang="en-US" sz="1600">
                <a:latin typeface="Rubik" pitchFamily="2" charset="-79"/>
                <a:cs typeface="Rubik" pitchFamily="2" charset="-79"/>
              </a:rPr>
              <a:t> </a:t>
            </a:r>
            <a:r>
              <a:rPr lang="en-US" sz="1600" err="1">
                <a:latin typeface="Rubik" pitchFamily="2" charset="-79"/>
                <a:cs typeface="Rubik" pitchFamily="2" charset="-79"/>
              </a:rPr>
              <a:t>beberapa</a:t>
            </a:r>
            <a:r>
              <a:rPr lang="en-US" sz="1600">
                <a:latin typeface="Rubik" pitchFamily="2" charset="-79"/>
                <a:cs typeface="Rubik" pitchFamily="2" charset="-79"/>
              </a:rPr>
              <a:t> saran </a:t>
            </a:r>
            <a:r>
              <a:rPr lang="en-US" sz="1600" err="1">
                <a:latin typeface="Rubik" pitchFamily="2" charset="-79"/>
                <a:cs typeface="Rubik" pitchFamily="2" charset="-79"/>
              </a:rPr>
              <a:t>sebagai</a:t>
            </a:r>
            <a:r>
              <a:rPr lang="en-US" sz="1600">
                <a:latin typeface="Rubik" pitchFamily="2" charset="-79"/>
                <a:cs typeface="Rubik" pitchFamily="2" charset="-79"/>
              </a:rPr>
              <a:t> </a:t>
            </a:r>
            <a:r>
              <a:rPr lang="en-US" sz="1600" err="1">
                <a:latin typeface="Rubik" pitchFamily="2" charset="-79"/>
                <a:cs typeface="Rubik" pitchFamily="2" charset="-79"/>
              </a:rPr>
              <a:t>berikut</a:t>
            </a:r>
            <a:r>
              <a:rPr lang="en-US" sz="1600">
                <a:latin typeface="Rubik" pitchFamily="2" charset="-79"/>
                <a:cs typeface="Rubik" pitchFamily="2" charset="-79"/>
              </a:rPr>
              <a:t>:</a:t>
            </a:r>
          </a:p>
        </p:txBody>
      </p:sp>
      <p:sp>
        <p:nvSpPr>
          <p:cNvPr id="4" name="Slide Number Placeholder 3">
            <a:extLst>
              <a:ext uri="{FF2B5EF4-FFF2-40B4-BE49-F238E27FC236}">
                <a16:creationId xmlns:a16="http://schemas.microsoft.com/office/drawing/2014/main" id="{9DEC8990-79F9-53EE-C670-B60758F5A411}"/>
              </a:ext>
            </a:extLst>
          </p:cNvPr>
          <p:cNvSpPr>
            <a:spLocks noGrp="1"/>
          </p:cNvSpPr>
          <p:nvPr>
            <p:ph type="sldNum" sz="quarter" idx="4"/>
          </p:nvPr>
        </p:nvSpPr>
        <p:spPr/>
        <p:txBody>
          <a:bodyPr/>
          <a:lstStyle/>
          <a:p>
            <a:fld id="{48F63A3B-78C7-47BE-AE5E-E10140E04643}" type="slidenum">
              <a:rPr lang="en-US" smtClean="0">
                <a:solidFill>
                  <a:srgbClr val="7030A0"/>
                </a:solidFill>
              </a:rPr>
              <a:pPr/>
              <a:t>35</a:t>
            </a:fld>
            <a:r>
              <a:rPr lang="en-US">
                <a:solidFill>
                  <a:schemeClr val="bg2">
                    <a:lumMod val="90000"/>
                  </a:schemeClr>
                </a:solidFill>
              </a:rPr>
              <a:t>/36</a:t>
            </a:r>
          </a:p>
        </p:txBody>
      </p:sp>
    </p:spTree>
    <p:extLst>
      <p:ext uri="{BB962C8B-B14F-4D97-AF65-F5344CB8AC3E}">
        <p14:creationId xmlns:p14="http://schemas.microsoft.com/office/powerpoint/2010/main" val="319103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TERIMA</a:t>
            </a:r>
          </a:p>
          <a:p>
            <a:pPr algn="ctr">
              <a:spcAft>
                <a:spcPts val="800"/>
              </a:spcAft>
            </a:pPr>
            <a:r>
              <a:rPr lang="en-US" sz="4400">
                <a:latin typeface="Rubik Medium" pitchFamily="2" charset="-79"/>
                <a:cs typeface="Rubik Medium" pitchFamily="2" charset="-79"/>
              </a:rPr>
              <a:t>KASIH</a:t>
            </a:r>
            <a:endParaRPr lang="id-ID" sz="4400">
              <a:latin typeface="Rubik Medium" pitchFamily="2" charset="-79"/>
              <a:cs typeface="Rubik Medium" pitchFamily="2" charset="-79"/>
            </a:endParaRPr>
          </a:p>
        </p:txBody>
      </p:sp>
      <p:sp>
        <p:nvSpPr>
          <p:cNvPr id="3" name="Slide Number Placeholder 2">
            <a:extLst>
              <a:ext uri="{FF2B5EF4-FFF2-40B4-BE49-F238E27FC236}">
                <a16:creationId xmlns:a16="http://schemas.microsoft.com/office/drawing/2014/main" id="{BD8306DD-1DB9-A812-7942-3A09863898A2}"/>
              </a:ext>
            </a:extLst>
          </p:cNvPr>
          <p:cNvSpPr>
            <a:spLocks noGrp="1"/>
          </p:cNvSpPr>
          <p:nvPr>
            <p:ph type="sldNum" sz="quarter" idx="4"/>
          </p:nvPr>
        </p:nvSpPr>
        <p:spPr/>
        <p:txBody>
          <a:bodyPr/>
          <a:lstStyle/>
          <a:p>
            <a:fld id="{48F63A3B-78C7-47BE-AE5E-E10140E04643}" type="slidenum">
              <a:rPr lang="en-US" smtClean="0">
                <a:solidFill>
                  <a:srgbClr val="7030A0"/>
                </a:solidFill>
              </a:rPr>
              <a:pPr/>
              <a:t>36</a:t>
            </a:fld>
            <a:r>
              <a:rPr lang="en-US">
                <a:solidFill>
                  <a:schemeClr val="bg2">
                    <a:lumMod val="90000"/>
                  </a:schemeClr>
                </a:solidFill>
              </a:rPr>
              <a:t>/36</a:t>
            </a:r>
          </a:p>
        </p:txBody>
      </p:sp>
    </p:spTree>
    <p:extLst>
      <p:ext uri="{BB962C8B-B14F-4D97-AF65-F5344CB8AC3E}">
        <p14:creationId xmlns:p14="http://schemas.microsoft.com/office/powerpoint/2010/main" val="43689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552666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Basis Data (21) </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5947C289-AB12-AD64-AFD9-DD3432246131}"/>
              </a:ext>
            </a:extLst>
          </p:cNvPr>
          <p:cNvSpPr txBox="1"/>
          <p:nvPr/>
        </p:nvSpPr>
        <p:spPr>
          <a:xfrm>
            <a:off x="386563" y="173357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Implementasi basis data</a:t>
            </a:r>
            <a:endParaRPr lang="id-ID" sz="1200">
              <a:latin typeface="Rubik Medium" pitchFamily="2" charset="-79"/>
              <a:cs typeface="Rubik Medium" pitchFamily="2" charset="-79"/>
            </a:endParaRPr>
          </a:p>
        </p:txBody>
      </p:sp>
      <p:pic>
        <p:nvPicPr>
          <p:cNvPr id="6" name="Picture 5">
            <a:extLst>
              <a:ext uri="{FF2B5EF4-FFF2-40B4-BE49-F238E27FC236}">
                <a16:creationId xmlns:a16="http://schemas.microsoft.com/office/drawing/2014/main" id="{EC565A14-2272-5A38-4FB8-2F0AB1CFB4FE}"/>
              </a:ext>
            </a:extLst>
          </p:cNvPr>
          <p:cNvPicPr>
            <a:picLocks noChangeAspect="1"/>
          </p:cNvPicPr>
          <p:nvPr/>
        </p:nvPicPr>
        <p:blipFill rotWithShape="1">
          <a:blip r:embed="rId2"/>
          <a:srcRect r="1385"/>
          <a:stretch/>
        </p:blipFill>
        <p:spPr bwMode="auto">
          <a:xfrm>
            <a:off x="2284625" y="2552700"/>
            <a:ext cx="7622750" cy="287483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5791B495-915C-3F70-6B05-7040FFDB5D3F}"/>
              </a:ext>
            </a:extLst>
          </p:cNvPr>
          <p:cNvSpPr>
            <a:spLocks noGrp="1"/>
          </p:cNvSpPr>
          <p:nvPr>
            <p:ph type="sldNum" sz="quarter" idx="4"/>
          </p:nvPr>
        </p:nvSpPr>
        <p:spPr/>
        <p:txBody>
          <a:bodyPr/>
          <a:lstStyle/>
          <a:p>
            <a:fld id="{48F63A3B-78C7-47BE-AE5E-E10140E04643}" type="slidenum">
              <a:rPr lang="en-US" smtClean="0">
                <a:solidFill>
                  <a:srgbClr val="7030A0"/>
                </a:solidFill>
              </a:rPr>
              <a:pPr/>
              <a:t>37</a:t>
            </a:fld>
            <a:r>
              <a:rPr lang="en-US">
                <a:solidFill>
                  <a:schemeClr val="bg2">
                    <a:lumMod val="90000"/>
                  </a:schemeClr>
                </a:solidFill>
              </a:rPr>
              <a:t>/36</a:t>
            </a:r>
          </a:p>
        </p:txBody>
      </p:sp>
    </p:spTree>
    <p:extLst>
      <p:ext uri="{BB962C8B-B14F-4D97-AF65-F5344CB8AC3E}">
        <p14:creationId xmlns:p14="http://schemas.microsoft.com/office/powerpoint/2010/main" val="124689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740822"/>
            <a:ext cx="4412238"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Antarmuka (23)</a:t>
            </a:r>
            <a:endParaRPr lang="id-ID" sz="2400">
              <a:latin typeface="Rubik Medium" pitchFamily="2" charset="-79"/>
              <a:cs typeface="Rubik Medium" pitchFamily="2" charset="-79"/>
            </a:endParaRPr>
          </a:p>
        </p:txBody>
      </p:sp>
      <p:pic>
        <p:nvPicPr>
          <p:cNvPr id="4" name="Picture 3">
            <a:extLst>
              <a:ext uri="{FF2B5EF4-FFF2-40B4-BE49-F238E27FC236}">
                <a16:creationId xmlns:a16="http://schemas.microsoft.com/office/drawing/2014/main" id="{69E80B1E-6846-2479-2D0C-1FC27B9CE948}"/>
              </a:ext>
            </a:extLst>
          </p:cNvPr>
          <p:cNvPicPr>
            <a:picLocks noChangeAspect="1"/>
          </p:cNvPicPr>
          <p:nvPr/>
        </p:nvPicPr>
        <p:blipFill rotWithShape="1">
          <a:blip r:embed="rId2"/>
          <a:srcRect l="18154" r="18154"/>
          <a:stretch/>
        </p:blipFill>
        <p:spPr>
          <a:xfrm>
            <a:off x="351225" y="2360687"/>
            <a:ext cx="4306500" cy="2926216"/>
          </a:xfrm>
          <a:prstGeom prst="rect">
            <a:avLst/>
          </a:prstGeom>
        </p:spPr>
      </p:pic>
      <p:pic>
        <p:nvPicPr>
          <p:cNvPr id="9" name="Picture 8">
            <a:extLst>
              <a:ext uri="{FF2B5EF4-FFF2-40B4-BE49-F238E27FC236}">
                <a16:creationId xmlns:a16="http://schemas.microsoft.com/office/drawing/2014/main" id="{7C9B5DC3-9861-B82D-D67F-F5A28267737C}"/>
              </a:ext>
            </a:extLst>
          </p:cNvPr>
          <p:cNvPicPr>
            <a:picLocks noChangeAspect="1"/>
          </p:cNvPicPr>
          <p:nvPr/>
        </p:nvPicPr>
        <p:blipFill rotWithShape="1">
          <a:blip r:embed="rId3"/>
          <a:srcRect t="520"/>
          <a:stretch/>
        </p:blipFill>
        <p:spPr>
          <a:xfrm>
            <a:off x="4791075" y="2342008"/>
            <a:ext cx="7116432" cy="3496975"/>
          </a:xfrm>
          <a:prstGeom prst="rect">
            <a:avLst/>
          </a:prstGeom>
        </p:spPr>
      </p:pic>
      <p:sp>
        <p:nvSpPr>
          <p:cNvPr id="10" name="TextBox 9">
            <a:extLst>
              <a:ext uri="{FF2B5EF4-FFF2-40B4-BE49-F238E27FC236}">
                <a16:creationId xmlns:a16="http://schemas.microsoft.com/office/drawing/2014/main" id="{768C5738-A4E3-3EEE-1006-C1BC452EBED4}"/>
              </a:ext>
            </a:extLst>
          </p:cNvPr>
          <p:cNvSpPr txBox="1"/>
          <p:nvPr/>
        </p:nvSpPr>
        <p:spPr>
          <a:xfrm>
            <a:off x="343834" y="1181121"/>
            <a:ext cx="10764837" cy="276999"/>
          </a:xfrm>
          <a:prstGeom prst="rect">
            <a:avLst/>
          </a:prstGeom>
          <a:noFill/>
        </p:spPr>
        <p:txBody>
          <a:bodyPr wrap="square" rtlCol="0">
            <a:spAutoFit/>
          </a:bodyPr>
          <a:lstStyle/>
          <a:p>
            <a:pPr marL="266700">
              <a:spcAft>
                <a:spcPts val="800"/>
              </a:spcAft>
            </a:pPr>
            <a:r>
              <a:rPr lang="en-US" sz="1200">
                <a:latin typeface="Rubik Medium" pitchFamily="2" charset="-79"/>
                <a:cs typeface="Rubik Medium" pitchFamily="2" charset="-79"/>
              </a:rPr>
              <a:t>Halaman awal (</a:t>
            </a:r>
            <a:r>
              <a:rPr lang="en-US" sz="1200" i="1">
                <a:latin typeface="Rubik Medium" pitchFamily="2" charset="-79"/>
                <a:cs typeface="Rubik Medium" pitchFamily="2" charset="-79"/>
              </a:rPr>
              <a:t>landing page</a:t>
            </a:r>
            <a:r>
              <a:rPr lang="en-US" sz="1200">
                <a:latin typeface="Rubik Medium" pitchFamily="2" charset="-79"/>
                <a:cs typeface="Rubik Medium" pitchFamily="2" charset="-79"/>
              </a:rPr>
              <a:t>) dan halaman </a:t>
            </a:r>
            <a:r>
              <a:rPr lang="en-US" sz="1200" i="1">
                <a:latin typeface="Rubik Medium" pitchFamily="2" charset="-79"/>
                <a:cs typeface="Rubik Medium" pitchFamily="2" charset="-79"/>
              </a:rPr>
              <a:t>dashboard</a:t>
            </a:r>
            <a:r>
              <a:rPr lang="en-US" sz="1200">
                <a:latin typeface="Rubik Medium" pitchFamily="2" charset="-79"/>
                <a:cs typeface="Rubik Medium" pitchFamily="2" charset="-79"/>
              </a:rPr>
              <a:t> administrator.</a:t>
            </a:r>
            <a:endParaRPr lang="id-ID" sz="12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8AE8B2ED-C116-DF3C-A88F-9C6BC677E5D5}"/>
              </a:ext>
            </a:extLst>
          </p:cNvPr>
          <p:cNvSpPr>
            <a:spLocks noGrp="1"/>
          </p:cNvSpPr>
          <p:nvPr>
            <p:ph type="sldNum" sz="quarter" idx="4"/>
          </p:nvPr>
        </p:nvSpPr>
        <p:spPr/>
        <p:txBody>
          <a:bodyPr/>
          <a:lstStyle/>
          <a:p>
            <a:fld id="{48F63A3B-78C7-47BE-AE5E-E10140E04643}" type="slidenum">
              <a:rPr lang="en-US" smtClean="0">
                <a:solidFill>
                  <a:srgbClr val="7030A0"/>
                </a:solidFill>
              </a:rPr>
              <a:pPr/>
              <a:t>38</a:t>
            </a:fld>
            <a:r>
              <a:rPr lang="en-US">
                <a:solidFill>
                  <a:schemeClr val="bg2">
                    <a:lumMod val="90000"/>
                  </a:schemeClr>
                </a:solidFill>
              </a:rPr>
              <a:t>/36</a:t>
            </a:r>
          </a:p>
        </p:txBody>
      </p:sp>
    </p:spTree>
    <p:extLst>
      <p:ext uri="{BB962C8B-B14F-4D97-AF65-F5344CB8AC3E}">
        <p14:creationId xmlns:p14="http://schemas.microsoft.com/office/powerpoint/2010/main" val="14909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Rumusan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66774" y="2276475"/>
            <a:ext cx="10868025" cy="2575064"/>
          </a:xfrm>
          <a:prstGeom prst="rect">
            <a:avLst/>
          </a:prstGeom>
          <a:noFill/>
        </p:spPr>
        <p:txBody>
          <a:bodyPr wrap="square" rtlCol="0">
            <a:spAutoFit/>
          </a:bodyPr>
          <a:lstStyle/>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Metode</a:t>
            </a:r>
            <a:r>
              <a:rPr lang="en-US" sz="1600">
                <a:latin typeface="Rubik Medium" pitchFamily="2" charset="-79"/>
                <a:cs typeface="Rubik Medium" pitchFamily="2" charset="-79"/>
              </a:rPr>
              <a:t> VIKOR</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menggunakan metode VIKOR untuk mengolah data dalam penentuan lokasi embung di Kabupaten Semarang?</a:t>
            </a:r>
          </a:p>
          <a:p>
            <a:pPr marL="271463" indent="-271463">
              <a:spcAft>
                <a:spcPts val="800"/>
              </a:spcAft>
            </a:pPr>
            <a:endParaRPr lang="en-US" sz="1600">
              <a:latin typeface="Rubik" pitchFamily="2" charset="-79"/>
              <a:cs typeface="Rubik" pitchFamily="2" charset="-79"/>
            </a:endParaRPr>
          </a:p>
          <a:p>
            <a:pPr indent="-285750">
              <a:spcAft>
                <a:spcPts val="800"/>
              </a:spcAft>
              <a:buFont typeface="Arial" panose="020B0604020202020204" pitchFamily="34" charset="0"/>
              <a:buChar char="•"/>
            </a:pPr>
            <a:r>
              <a:rPr lang="en-US" sz="1600" err="1">
                <a:latin typeface="Rubik Medium" pitchFamily="2" charset="-79"/>
                <a:cs typeface="Rubik Medium" pitchFamily="2" charset="-79"/>
              </a:rPr>
              <a:t>Implementasi</a:t>
            </a:r>
            <a:r>
              <a:rPr lang="en-US" sz="1600">
                <a:latin typeface="Rubik Medium" pitchFamily="2" charset="-79"/>
                <a:cs typeface="Rubik Medium" pitchFamily="2" charset="-79"/>
              </a:rPr>
              <a:t> </a:t>
            </a:r>
            <a:r>
              <a:rPr lang="en-US" sz="1600" err="1">
                <a:latin typeface="Rubik Medium" pitchFamily="2" charset="-79"/>
                <a:cs typeface="Rubik Medium" pitchFamily="2" charset="-79"/>
              </a:rPr>
              <a:t>Sistem</a:t>
            </a:r>
            <a:r>
              <a:rPr lang="en-US" sz="1600">
                <a:latin typeface="Rubik Medium" pitchFamily="2" charset="-79"/>
                <a:cs typeface="Rubik Medium" pitchFamily="2" charset="-79"/>
              </a:rPr>
              <a:t> </a:t>
            </a:r>
            <a:r>
              <a:rPr lang="en-US" sz="1600" err="1">
                <a:latin typeface="Rubik Medium" pitchFamily="2" charset="-79"/>
                <a:cs typeface="Rubik Medium" pitchFamily="2" charset="-79"/>
              </a:rPr>
              <a:t>Pendukung</a:t>
            </a:r>
            <a:r>
              <a:rPr lang="en-US" sz="1600">
                <a:latin typeface="Rubik Medium" pitchFamily="2" charset="-79"/>
                <a:cs typeface="Rubik Medium" pitchFamily="2" charset="-79"/>
              </a:rPr>
              <a:t> Keputusan</a:t>
            </a:r>
          </a:p>
          <a:p>
            <a:pPr marL="271463" indent="-271463">
              <a:spcAft>
                <a:spcPts val="800"/>
              </a:spcAft>
            </a:pPr>
            <a:r>
              <a:rPr lang="en-US" sz="1600">
                <a:latin typeface="Rubik Medium" pitchFamily="2" charset="-79"/>
                <a:cs typeface="Rubik Medium" pitchFamily="2" charset="-79"/>
              </a:rPr>
              <a:t>	</a:t>
            </a:r>
            <a:r>
              <a:rPr lang="id-ID" sz="1600">
                <a:latin typeface="Rubik" pitchFamily="2" charset="-79"/>
                <a:cs typeface="Rubik" pitchFamily="2" charset="-79"/>
              </a:rPr>
              <a:t>Bagaimana cara mengimplementasikan metode VIKOR ke dalam s</a:t>
            </a:r>
            <a:r>
              <a:rPr lang="en-US" sz="1600">
                <a:latin typeface="Rubik" pitchFamily="2" charset="-79"/>
                <a:cs typeface="Rubik" pitchFamily="2" charset="-79"/>
              </a:rPr>
              <a:t>i</a:t>
            </a:r>
            <a:r>
              <a:rPr lang="id-ID" sz="1600">
                <a:latin typeface="Rubik" pitchFamily="2" charset="-79"/>
                <a:cs typeface="Rubik" pitchFamily="2" charset="-79"/>
              </a:rPr>
              <a:t>stem</a:t>
            </a:r>
            <a:r>
              <a:rPr lang="en-US" sz="1600">
                <a:latin typeface="Rubik" pitchFamily="2" charset="-79"/>
                <a:cs typeface="Rubik" pitchFamily="2" charset="-79"/>
              </a:rPr>
              <a:t> dan </a:t>
            </a:r>
            <a:r>
              <a:rPr lang="en-US" sz="1600" err="1">
                <a:latin typeface="Rubik" pitchFamily="2" charset="-79"/>
                <a:cs typeface="Rubik" pitchFamily="2" charset="-79"/>
              </a:rPr>
              <a:t>menggunakan</a:t>
            </a:r>
            <a:r>
              <a:rPr lang="en-US" sz="1600">
                <a:latin typeface="Rubik" pitchFamily="2" charset="-79"/>
                <a:cs typeface="Rubik" pitchFamily="2" charset="-79"/>
              </a:rPr>
              <a:t> data yang </a:t>
            </a:r>
            <a:r>
              <a:rPr lang="en-US" sz="1600" err="1">
                <a:latin typeface="Rubik" pitchFamily="2" charset="-79"/>
                <a:cs typeface="Rubik" pitchFamily="2" charset="-79"/>
              </a:rPr>
              <a:t>tersedia</a:t>
            </a:r>
            <a:r>
              <a:rPr lang="en-US" sz="1600">
                <a:latin typeface="Rubik" pitchFamily="2" charset="-79"/>
                <a:cs typeface="Rubik" pitchFamily="2" charset="-79"/>
              </a:rPr>
              <a:t>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id-ID" sz="1600">
                <a:latin typeface="Rubik" pitchFamily="2" charset="-79"/>
                <a:cs typeface="Rubik" pitchFamily="2" charset="-79"/>
              </a:rPr>
              <a:t>?</a:t>
            </a:r>
          </a:p>
          <a:p>
            <a:pPr marL="271463" indent="-271463">
              <a:spcAft>
                <a:spcPts val="800"/>
              </a:spcAft>
            </a:pPr>
            <a:endParaRPr lang="id-ID"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FAD4A336-6B84-2A32-59B2-3FA427E6D57E}"/>
              </a:ext>
            </a:extLst>
          </p:cNvPr>
          <p:cNvSpPr>
            <a:spLocks noGrp="1"/>
          </p:cNvSpPr>
          <p:nvPr>
            <p:ph type="sldNum" sz="quarter" idx="4"/>
          </p:nvPr>
        </p:nvSpPr>
        <p:spPr/>
        <p:txBody>
          <a:bodyPr/>
          <a:lstStyle/>
          <a:p>
            <a:fld id="{48F63A3B-78C7-47BE-AE5E-E10140E04643}" type="slidenum">
              <a:rPr lang="en-US" smtClean="0">
                <a:solidFill>
                  <a:srgbClr val="7030A0"/>
                </a:solidFill>
              </a:rPr>
              <a:pPr/>
              <a:t>4</a:t>
            </a:fld>
            <a:r>
              <a:rPr lang="en-US">
                <a:solidFill>
                  <a:schemeClr val="bg2">
                    <a:lumMod val="90000"/>
                  </a:schemeClr>
                </a:solidFill>
              </a:rPr>
              <a:t>/36</a:t>
            </a:r>
          </a:p>
        </p:txBody>
      </p:sp>
    </p:spTree>
    <p:extLst>
      <p:ext uri="{BB962C8B-B14F-4D97-AF65-F5344CB8AC3E}">
        <p14:creationId xmlns:p14="http://schemas.microsoft.com/office/powerpoint/2010/main" val="408753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a:latin typeface="Rubik Medium" pitchFamily="2" charset="-79"/>
                <a:cs typeface="Rubik Medium" pitchFamily="2" charset="-79"/>
              </a:rPr>
              <a:t>Batasan </a:t>
            </a:r>
            <a:r>
              <a:rPr lang="en-US" sz="2400" err="1">
                <a:latin typeface="Rubik Medium" pitchFamily="2" charset="-79"/>
                <a:cs typeface="Rubik Medium" pitchFamily="2" charset="-79"/>
              </a:rPr>
              <a:t>Masalah</a:t>
            </a:r>
            <a:endParaRPr lang="id-ID" sz="2400">
              <a:latin typeface="Rubik Medium" pitchFamily="2" charset="-79"/>
              <a:cs typeface="Rubik Medium" pitchFamily="2" charset="-79"/>
            </a:endParaRPr>
          </a:p>
        </p:txBody>
      </p:sp>
      <p:sp>
        <p:nvSpPr>
          <p:cNvPr id="12" name="TextBox 11">
            <a:extLst>
              <a:ext uri="{FF2B5EF4-FFF2-40B4-BE49-F238E27FC236}">
                <a16:creationId xmlns:a16="http://schemas.microsoft.com/office/drawing/2014/main" id="{DF2A0B27-E20B-81AD-2D82-9D27A8C03109}"/>
              </a:ext>
            </a:extLst>
          </p:cNvPr>
          <p:cNvSpPr txBox="1"/>
          <p:nvPr/>
        </p:nvSpPr>
        <p:spPr>
          <a:xfrm>
            <a:off x="947738" y="2276475"/>
            <a:ext cx="10729912"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Sistem pendukung keputusan mengimplementasikan metode VIKOR.</a:t>
            </a:r>
          </a:p>
          <a:p>
            <a:pPr marL="285750" indent="-285750">
              <a:spcAft>
                <a:spcPts val="800"/>
              </a:spcAft>
              <a:buFont typeface="Arial" panose="020B0604020202020204" pitchFamily="34" charset="0"/>
              <a:buChar char="•"/>
            </a:pPr>
            <a:r>
              <a:rPr lang="id-ID" sz="1600" noProof="1">
                <a:latin typeface="Rubik" pitchFamily="2" charset="-79"/>
                <a:cs typeface="Rubik" pitchFamily="2" charset="-79"/>
              </a:rPr>
              <a:t>Menggunakan</a:t>
            </a:r>
            <a:r>
              <a:rPr lang="en-US" sz="1600">
                <a:latin typeface="Rubik" pitchFamily="2" charset="-79"/>
                <a:cs typeface="Rubik" pitchFamily="2" charset="-79"/>
              </a:rPr>
              <a:t> bahasa pemrograman PHP dengan </a:t>
            </a:r>
            <a:r>
              <a:rPr lang="en-US" sz="1600" i="1">
                <a:latin typeface="Rubik" pitchFamily="2" charset="-79"/>
                <a:cs typeface="Rubik" pitchFamily="2" charset="-79"/>
              </a:rPr>
              <a:t>framework</a:t>
            </a:r>
            <a:r>
              <a:rPr lang="en-US" sz="1600">
                <a:latin typeface="Rubik" pitchFamily="2" charset="-79"/>
                <a:cs typeface="Rubik" pitchFamily="2" charset="-79"/>
              </a:rPr>
              <a:t> Codeigniter dan basis data MySQL.</a:t>
            </a:r>
          </a:p>
          <a:p>
            <a:pPr marL="285750" indent="-285750">
              <a:spcAft>
                <a:spcPts val="800"/>
              </a:spcAft>
              <a:buFont typeface="Arial" panose="020B0604020202020204" pitchFamily="34" charset="0"/>
              <a:buChar char="•"/>
            </a:pPr>
            <a:r>
              <a:rPr lang="en-US" sz="1600">
                <a:latin typeface="Rubik" pitchFamily="2" charset="-79"/>
                <a:cs typeface="Rubik" pitchFamily="2" charset="-79"/>
              </a:rPr>
              <a:t>Menggunakan data 8 </a:t>
            </a:r>
            <a:r>
              <a:rPr lang="en-US" sz="1600" err="1">
                <a:latin typeface="Rubik" pitchFamily="2" charset="-79"/>
                <a:cs typeface="Rubik" pitchFamily="2" charset="-79"/>
              </a:rPr>
              <a:t>alternatif</a:t>
            </a:r>
            <a:r>
              <a:rPr lang="en-US" sz="1600">
                <a:latin typeface="Rubik" pitchFamily="2" charset="-79"/>
                <a:cs typeface="Rubik" pitchFamily="2" charset="-79"/>
              </a:rPr>
              <a:t> dan 7 </a:t>
            </a:r>
            <a:r>
              <a:rPr lang="en-US" sz="1600" err="1">
                <a:latin typeface="Rubik" pitchFamily="2" charset="-79"/>
                <a:cs typeface="Rubik" pitchFamily="2" charset="-79"/>
              </a:rPr>
              <a:t>kriteria</a:t>
            </a:r>
            <a:r>
              <a:rPr lang="en-US" sz="1600">
                <a:latin typeface="Rubik" pitchFamily="2" charset="-79"/>
                <a:cs typeface="Rubik" pitchFamily="2" charset="-79"/>
              </a:rPr>
              <a:t> untuk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[1].</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13" name="TextBox 12">
            <a:extLst>
              <a:ext uri="{FF2B5EF4-FFF2-40B4-BE49-F238E27FC236}">
                <a16:creationId xmlns:a16="http://schemas.microsoft.com/office/drawing/2014/main" id="{20E17048-E290-3EAD-AB81-AF1FA63E91EB}"/>
              </a:ext>
            </a:extLst>
          </p:cNvPr>
          <p:cNvSpPr txBox="1"/>
          <p:nvPr/>
        </p:nvSpPr>
        <p:spPr>
          <a:xfrm>
            <a:off x="448159" y="6300050"/>
            <a:ext cx="10971770" cy="400110"/>
          </a:xfrm>
          <a:prstGeom prst="rect">
            <a:avLst/>
          </a:prstGeom>
        </p:spPr>
        <p:txBody>
          <a:bodyPr wrap="square" rtlCol="0">
            <a:spAutoFit/>
          </a:bodyPr>
          <a:lstStyle/>
          <a:p>
            <a:pPr marL="182563" indent="-182563">
              <a:spcAft>
                <a:spcPts val="800"/>
              </a:spcAft>
            </a:pPr>
            <a:r>
              <a:rPr lang="en-US" sz="1000">
                <a:latin typeface="Rubik" pitchFamily="2" charset="-79"/>
                <a:cs typeface="Rubik" pitchFamily="2" charset="-79"/>
              </a:rPr>
              <a:t>[1] D. </a:t>
            </a:r>
            <a:r>
              <a:rPr lang="en-US" sz="1000" err="1">
                <a:latin typeface="Rubik" pitchFamily="2" charset="-79"/>
                <a:cs typeface="Rubik" pitchFamily="2" charset="-79"/>
              </a:rPr>
              <a:t>Ulfiana</a:t>
            </a:r>
            <a:r>
              <a:rPr lang="en-US" sz="1000">
                <a:latin typeface="Rubik" pitchFamily="2" charset="-79"/>
                <a:cs typeface="Rubik" pitchFamily="2" charset="-79"/>
              </a:rPr>
              <a:t> and S. </a:t>
            </a:r>
            <a:r>
              <a:rPr lang="en-US" sz="1000" err="1">
                <a:latin typeface="Rubik" pitchFamily="2" charset="-79"/>
                <a:cs typeface="Rubik" pitchFamily="2" charset="-79"/>
              </a:rPr>
              <a:t>Suharyanto</a:t>
            </a:r>
            <a:r>
              <a:rPr lang="en-US" sz="1000">
                <a:latin typeface="Rubik" pitchFamily="2" charset="-79"/>
                <a:cs typeface="Rubik" pitchFamily="2" charset="-79"/>
              </a:rPr>
              <a:t>, “Analysis of Fuzzy TOPSIS Method in Determining Priority of Small Dams Construction,” in </a:t>
            </a:r>
            <a:r>
              <a:rPr lang="en-US" sz="1000" err="1">
                <a:latin typeface="Rubik" pitchFamily="2" charset="-79"/>
                <a:cs typeface="Rubik" pitchFamily="2" charset="-79"/>
              </a:rPr>
              <a:t>Jurnal</a:t>
            </a:r>
            <a:r>
              <a:rPr lang="en-US" sz="1000">
                <a:latin typeface="Rubik" pitchFamily="2" charset="-79"/>
                <a:cs typeface="Rubik" pitchFamily="2" charset="-79"/>
              </a:rPr>
              <a:t> Teknik </a:t>
            </a:r>
            <a:r>
              <a:rPr lang="en-US" sz="1000" err="1">
                <a:latin typeface="Rubik" pitchFamily="2" charset="-79"/>
                <a:cs typeface="Rubik" pitchFamily="2" charset="-79"/>
              </a:rPr>
              <a:t>Sipil</a:t>
            </a:r>
            <a:r>
              <a:rPr lang="en-US" sz="1000">
                <a:latin typeface="Rubik" pitchFamily="2" charset="-79"/>
                <a:cs typeface="Rubik" pitchFamily="2" charset="-79"/>
              </a:rPr>
              <a:t> &amp; </a:t>
            </a:r>
            <a:r>
              <a:rPr lang="en-US" sz="1000" err="1">
                <a:latin typeface="Rubik" pitchFamily="2" charset="-79"/>
                <a:cs typeface="Rubik" pitchFamily="2" charset="-79"/>
              </a:rPr>
              <a:t>Perencanaan</a:t>
            </a:r>
            <a:r>
              <a:rPr lang="en-US" sz="1000">
                <a:latin typeface="Rubik" pitchFamily="2" charset="-79"/>
                <a:cs typeface="Rubik" pitchFamily="2" charset="-79"/>
              </a:rPr>
              <a:t>, 2019, vol. 21, no. 2, pp. 46–53.</a:t>
            </a:r>
          </a:p>
        </p:txBody>
      </p:sp>
      <p:sp>
        <p:nvSpPr>
          <p:cNvPr id="2" name="Slide Number Placeholder 1">
            <a:extLst>
              <a:ext uri="{FF2B5EF4-FFF2-40B4-BE49-F238E27FC236}">
                <a16:creationId xmlns:a16="http://schemas.microsoft.com/office/drawing/2014/main" id="{9DFE907A-C70C-0801-B08E-D9AC806F8696}"/>
              </a:ext>
            </a:extLst>
          </p:cNvPr>
          <p:cNvSpPr>
            <a:spLocks noGrp="1"/>
          </p:cNvSpPr>
          <p:nvPr>
            <p:ph type="sldNum" sz="quarter" idx="4"/>
          </p:nvPr>
        </p:nvSpPr>
        <p:spPr/>
        <p:txBody>
          <a:bodyPr/>
          <a:lstStyle/>
          <a:p>
            <a:fld id="{48F63A3B-78C7-47BE-AE5E-E10140E04643}" type="slidenum">
              <a:rPr lang="en-US" smtClean="0">
                <a:solidFill>
                  <a:srgbClr val="7030A0"/>
                </a:solidFill>
              </a:rPr>
              <a:pPr/>
              <a:t>5</a:t>
            </a:fld>
            <a:r>
              <a:rPr lang="en-US">
                <a:solidFill>
                  <a:schemeClr val="bg2">
                    <a:lumMod val="90000"/>
                  </a:schemeClr>
                </a:solidFill>
              </a:rPr>
              <a:t>/36</a:t>
            </a:r>
          </a:p>
        </p:txBody>
      </p:sp>
    </p:spTree>
    <p:extLst>
      <p:ext uri="{BB962C8B-B14F-4D97-AF65-F5344CB8AC3E}">
        <p14:creationId xmlns:p14="http://schemas.microsoft.com/office/powerpoint/2010/main" val="1676822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Tujuan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Penelitian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947738" y="2276475"/>
            <a:ext cx="10764837" cy="1631216"/>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err="1">
                <a:latin typeface="Rubik" pitchFamily="2" charset="-79"/>
                <a:cs typeface="Rubik" pitchFamily="2" charset="-79"/>
              </a:rPr>
              <a:t>Mengimplementasikan</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memudahkan</a:t>
            </a:r>
            <a:r>
              <a:rPr lang="en-US" sz="1600">
                <a:latin typeface="Rubik" pitchFamily="2" charset="-79"/>
                <a:cs typeface="Rubik" pitchFamily="2" charset="-79"/>
              </a:rPr>
              <a:t> </a:t>
            </a:r>
            <a:r>
              <a:rPr lang="en-US" sz="1600" err="1">
                <a:latin typeface="Rubik" pitchFamily="2" charset="-79"/>
                <a:cs typeface="Rubik" pitchFamily="2" charset="-79"/>
              </a:rPr>
              <a:t>penentuan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embung.</a:t>
            </a:r>
          </a:p>
          <a:p>
            <a:pPr marL="285750" indent="-285750" algn="just">
              <a:spcAft>
                <a:spcPts val="800"/>
              </a:spcAft>
              <a:buFont typeface="Arial" panose="020B0604020202020204" pitchFamily="34" charset="0"/>
              <a:buChar char="•"/>
            </a:pPr>
            <a:r>
              <a:rPr lang="en-US" sz="1600" err="1">
                <a:latin typeface="Rubik" pitchFamily="2" charset="-79"/>
                <a:cs typeface="Rubik" pitchFamily="2" charset="-79"/>
              </a:rPr>
              <a:t>Merancang</a:t>
            </a:r>
            <a:r>
              <a:rPr lang="en-US" sz="1600">
                <a:latin typeface="Rubik" pitchFamily="2" charset="-79"/>
                <a:cs typeface="Rubik" pitchFamily="2" charset="-79"/>
              </a:rPr>
              <a:t> sebuah sistem </a:t>
            </a:r>
            <a:r>
              <a:rPr lang="en-US" sz="1600" err="1">
                <a:latin typeface="Rubik" pitchFamily="2" charset="-79"/>
                <a:cs typeface="Rubik" pitchFamily="2" charset="-79"/>
              </a:rPr>
              <a:t>pendukung</a:t>
            </a:r>
            <a:r>
              <a:rPr lang="en-US" sz="1600">
                <a:latin typeface="Rubik" pitchFamily="2" charset="-79"/>
                <a:cs typeface="Rubik" pitchFamily="2" charset="-79"/>
              </a:rPr>
              <a:t> keputusan dalam </a:t>
            </a:r>
            <a:r>
              <a:rPr lang="en-US" sz="1600" err="1">
                <a:latin typeface="Rubik" pitchFamily="2" charset="-79"/>
                <a:cs typeface="Rubik" pitchFamily="2" charset="-79"/>
              </a:rPr>
              <a:t>bentuk</a:t>
            </a:r>
            <a:r>
              <a:rPr lang="en-US" sz="1600">
                <a:latin typeface="Rubik" pitchFamily="2" charset="-79"/>
                <a:cs typeface="Rubik" pitchFamily="2" charset="-79"/>
              </a:rPr>
              <a:t> </a:t>
            </a:r>
            <a:r>
              <a:rPr lang="en-US" sz="1600" err="1">
                <a:latin typeface="Rubik" pitchFamily="2" charset="-79"/>
                <a:cs typeface="Rubik" pitchFamily="2" charset="-79"/>
              </a:rPr>
              <a:t>sebuah</a:t>
            </a:r>
            <a:r>
              <a:rPr lang="en-US" sz="1600">
                <a:latin typeface="Rubik" pitchFamily="2" charset="-79"/>
                <a:cs typeface="Rubik" pitchFamily="2" charset="-79"/>
              </a:rPr>
              <a:t> </a:t>
            </a:r>
            <a:r>
              <a:rPr lang="en-US" sz="1600" err="1">
                <a:latin typeface="Rubik" pitchFamily="2" charset="-79"/>
                <a:cs typeface="Rubik" pitchFamily="2" charset="-79"/>
              </a:rPr>
              <a:t>sistem</a:t>
            </a:r>
            <a:r>
              <a:rPr lang="en-US" sz="1600">
                <a:latin typeface="Rubik" pitchFamily="2" charset="-79"/>
                <a:cs typeface="Rubik" pitchFamily="2" charset="-79"/>
              </a:rPr>
              <a:t> </a:t>
            </a:r>
            <a:r>
              <a:rPr lang="en-US" sz="1600" err="1">
                <a:latin typeface="Rubik" pitchFamily="2" charset="-79"/>
                <a:cs typeface="Rubik" pitchFamily="2" charset="-79"/>
              </a:rPr>
              <a:t>informasi</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r>
              <a:rPr lang="en-US" sz="1600" err="1">
                <a:latin typeface="Rubik" pitchFamily="2" charset="-79"/>
                <a:cs typeface="Rubik" pitchFamily="2" charset="-79"/>
              </a:rPr>
              <a:t>Membantu</a:t>
            </a:r>
            <a:r>
              <a:rPr lang="en-US" sz="1600">
                <a:latin typeface="Rubik" pitchFamily="2" charset="-79"/>
                <a:cs typeface="Rubik" pitchFamily="2" charset="-79"/>
              </a:rPr>
              <a:t> </a:t>
            </a:r>
            <a:r>
              <a:rPr lang="en-US" sz="1600" err="1">
                <a:latin typeface="Rubik" pitchFamily="2" charset="-79"/>
                <a:cs typeface="Rubik" pitchFamily="2" charset="-79"/>
              </a:rPr>
              <a:t>instansi</a:t>
            </a:r>
            <a:r>
              <a:rPr lang="en-US" sz="1600">
                <a:latin typeface="Rubik" pitchFamily="2" charset="-79"/>
                <a:cs typeface="Rubik" pitchFamily="2" charset="-79"/>
              </a:rPr>
              <a:t> </a:t>
            </a:r>
            <a:r>
              <a:rPr lang="en-US" sz="1600" err="1">
                <a:latin typeface="Rubik" pitchFamily="2" charset="-79"/>
                <a:cs typeface="Rubik" pitchFamily="2" charset="-79"/>
              </a:rPr>
              <a:t>terkait</a:t>
            </a:r>
            <a:r>
              <a:rPr lang="en-US" sz="1600">
                <a:latin typeface="Rubik" pitchFamily="2" charset="-79"/>
                <a:cs typeface="Rubik" pitchFamily="2" charset="-79"/>
              </a:rPr>
              <a:t> untuk </a:t>
            </a:r>
            <a:r>
              <a:rPr lang="en-US" sz="1600" err="1">
                <a:latin typeface="Rubik" pitchFamily="2" charset="-79"/>
                <a:cs typeface="Rubik" pitchFamily="2" charset="-79"/>
              </a:rPr>
              <a:t>menentukan</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a:t>
            </a:r>
            <a:r>
              <a:rPr lang="en-US" sz="1600" err="1">
                <a:latin typeface="Rubik" pitchFamily="2" charset="-79"/>
                <a:cs typeface="Rubik" pitchFamily="2" charset="-79"/>
              </a:rPr>
              <a:t>lokasi</a:t>
            </a:r>
            <a:r>
              <a:rPr lang="en-US" sz="1600">
                <a:latin typeface="Rubik" pitchFamily="2" charset="-79"/>
                <a:cs typeface="Rubik" pitchFamily="2" charset="-79"/>
              </a:rPr>
              <a:t> </a:t>
            </a:r>
            <a:r>
              <a:rPr lang="en-US" sz="1600" err="1">
                <a:latin typeface="Rubik" pitchFamily="2" charset="-79"/>
                <a:cs typeface="Rubik" pitchFamily="2" charset="-79"/>
              </a:rPr>
              <a:t>pembangunan</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Kabupaten</a:t>
            </a:r>
            <a:r>
              <a:rPr lang="en-US" sz="1600">
                <a:latin typeface="Rubik" pitchFamily="2" charset="-79"/>
                <a:cs typeface="Rubik" pitchFamily="2" charset="-79"/>
              </a:rPr>
              <a:t> Semarang </a:t>
            </a:r>
            <a:r>
              <a:rPr lang="en-US" sz="1600" err="1">
                <a:latin typeface="Rubik" pitchFamily="2" charset="-79"/>
                <a:cs typeface="Rubik" pitchFamily="2" charset="-79"/>
              </a:rPr>
              <a:t>dengan</a:t>
            </a:r>
            <a:r>
              <a:rPr lang="en-US" sz="1600">
                <a:latin typeface="Rubik" pitchFamily="2" charset="-79"/>
                <a:cs typeface="Rubik" pitchFamily="2" charset="-79"/>
              </a:rPr>
              <a:t> efektif dan </a:t>
            </a:r>
            <a:r>
              <a:rPr lang="en-US" sz="1600" err="1">
                <a:latin typeface="Rubik" pitchFamily="2" charset="-79"/>
                <a:cs typeface="Rubik" pitchFamily="2" charset="-79"/>
              </a:rPr>
              <a:t>efisien</a:t>
            </a:r>
            <a:r>
              <a:rPr lang="en-US" sz="1600">
                <a:latin typeface="Rubik" pitchFamily="2" charset="-79"/>
                <a:cs typeface="Rubik" pitchFamily="2" charset="-79"/>
              </a:rPr>
              <a:t>.</a:t>
            </a:r>
          </a:p>
          <a:p>
            <a:pPr marL="285750" indent="-285750">
              <a:spcAft>
                <a:spcPts val="800"/>
              </a:spcAft>
              <a:buFont typeface="Arial" panose="020B0604020202020204" pitchFamily="34" charset="0"/>
              <a:buChar char="•"/>
            </a:pPr>
            <a:endParaRPr lang="en-US" sz="1600">
              <a:latin typeface="Rubik" pitchFamily="2" charset="-79"/>
              <a:cs typeface="Rubik" pitchFamily="2" charset="-79"/>
            </a:endParaRPr>
          </a:p>
        </p:txBody>
      </p:sp>
      <p:sp>
        <p:nvSpPr>
          <p:cNvPr id="2" name="Slide Number Placeholder 1">
            <a:extLst>
              <a:ext uri="{FF2B5EF4-FFF2-40B4-BE49-F238E27FC236}">
                <a16:creationId xmlns:a16="http://schemas.microsoft.com/office/drawing/2014/main" id="{C3F56C08-6AB4-D0DA-8D7A-DA3D5B31F5A1}"/>
              </a:ext>
            </a:extLst>
          </p:cNvPr>
          <p:cNvSpPr>
            <a:spLocks noGrp="1"/>
          </p:cNvSpPr>
          <p:nvPr>
            <p:ph type="sldNum" sz="quarter" idx="4"/>
          </p:nvPr>
        </p:nvSpPr>
        <p:spPr/>
        <p:txBody>
          <a:bodyPr/>
          <a:lstStyle/>
          <a:p>
            <a:fld id="{48F63A3B-78C7-47BE-AE5E-E10140E04643}" type="slidenum">
              <a:rPr lang="en-US" smtClean="0">
                <a:solidFill>
                  <a:srgbClr val="7030A0"/>
                </a:solidFill>
              </a:rPr>
              <a:pPr/>
              <a:t>6</a:t>
            </a:fld>
            <a:r>
              <a:rPr lang="en-US">
                <a:solidFill>
                  <a:schemeClr val="bg2">
                    <a:lumMod val="90000"/>
                  </a:schemeClr>
                </a:solidFill>
              </a:rPr>
              <a:t>/36</a:t>
            </a:r>
          </a:p>
        </p:txBody>
      </p:sp>
    </p:spTree>
    <p:extLst>
      <p:ext uri="{BB962C8B-B14F-4D97-AF65-F5344CB8AC3E}">
        <p14:creationId xmlns:p14="http://schemas.microsoft.com/office/powerpoint/2010/main" val="201009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848497" y="2654429"/>
            <a:ext cx="10495006" cy="1549142"/>
          </a:xfrm>
          <a:prstGeom prst="rect">
            <a:avLst/>
          </a:prstGeom>
          <a:noFill/>
        </p:spPr>
        <p:txBody>
          <a:bodyPr wrap="square" rtlCol="0">
            <a:spAutoFit/>
          </a:bodyPr>
          <a:lstStyle/>
          <a:p>
            <a:pPr algn="ctr">
              <a:spcAft>
                <a:spcPts val="800"/>
              </a:spcAft>
            </a:pPr>
            <a:r>
              <a:rPr lang="en-US" sz="4400">
                <a:latin typeface="Rubik Medium" pitchFamily="2" charset="-79"/>
                <a:cs typeface="Rubik Medium" pitchFamily="2" charset="-79"/>
              </a:rPr>
              <a:t>KAJIAN</a:t>
            </a:r>
          </a:p>
          <a:p>
            <a:pPr algn="ctr">
              <a:spcAft>
                <a:spcPts val="800"/>
              </a:spcAft>
            </a:pPr>
            <a:r>
              <a:rPr lang="en-US" sz="4400">
                <a:latin typeface="Rubik Medium" pitchFamily="2" charset="-79"/>
                <a:cs typeface="Rubik Medium" pitchFamily="2" charset="-79"/>
              </a:rPr>
              <a:t>PUSTAKA</a:t>
            </a:r>
            <a:endParaRPr lang="id-ID" sz="4400">
              <a:latin typeface="Rubik Medium" pitchFamily="2" charset="-79"/>
              <a:cs typeface="Rubik Medium" pitchFamily="2" charset="-79"/>
            </a:endParaRPr>
          </a:p>
        </p:txBody>
      </p:sp>
      <p:sp>
        <p:nvSpPr>
          <p:cNvPr id="2" name="Slide Number Placeholder 1">
            <a:extLst>
              <a:ext uri="{FF2B5EF4-FFF2-40B4-BE49-F238E27FC236}">
                <a16:creationId xmlns:a16="http://schemas.microsoft.com/office/drawing/2014/main" id="{D3818BC8-5DAE-29B2-F902-FBC5DF759415}"/>
              </a:ext>
            </a:extLst>
          </p:cNvPr>
          <p:cNvSpPr>
            <a:spLocks noGrp="1"/>
          </p:cNvSpPr>
          <p:nvPr>
            <p:ph type="sldNum" sz="quarter" idx="4"/>
          </p:nvPr>
        </p:nvSpPr>
        <p:spPr/>
        <p:txBody>
          <a:bodyPr/>
          <a:lstStyle/>
          <a:p>
            <a:fld id="{48F63A3B-78C7-47BE-AE5E-E10140E04643}" type="slidenum">
              <a:rPr lang="en-US" smtClean="0">
                <a:solidFill>
                  <a:srgbClr val="7030A0"/>
                </a:solidFill>
              </a:rPr>
              <a:pPr/>
              <a:t>7</a:t>
            </a:fld>
            <a:r>
              <a:rPr lang="en-US">
                <a:solidFill>
                  <a:schemeClr val="bg2">
                    <a:lumMod val="90000"/>
                  </a:schemeClr>
                </a:solidFill>
              </a:rPr>
              <a:t>/36</a:t>
            </a:r>
          </a:p>
        </p:txBody>
      </p:sp>
    </p:spTree>
    <p:extLst>
      <p:ext uri="{BB962C8B-B14F-4D97-AF65-F5344CB8AC3E}">
        <p14:creationId xmlns:p14="http://schemas.microsoft.com/office/powerpoint/2010/main" val="301693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3494903"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Penelitian</a:t>
            </a:r>
            <a:r>
              <a:rPr lang="en-US" sz="2400">
                <a:latin typeface="Rubik Medium" pitchFamily="2" charset="-79"/>
                <a:cs typeface="Rubik Medium" pitchFamily="2" charset="-79"/>
              </a:rPr>
              <a:t> </a:t>
            </a:r>
            <a:r>
              <a:rPr lang="en-US" sz="2400" err="1">
                <a:latin typeface="Rubik Medium" pitchFamily="2" charset="-79"/>
                <a:cs typeface="Rubik Medium" pitchFamily="2" charset="-79"/>
              </a:rPr>
              <a:t>Terdahulu</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857250" y="2209821"/>
            <a:ext cx="10602912" cy="584775"/>
          </a:xfrm>
          <a:prstGeom prst="rect">
            <a:avLst/>
          </a:prstGeom>
          <a:noFill/>
        </p:spPr>
        <p:txBody>
          <a:bodyPr wrap="square" rtlCol="0">
            <a:spAutoFit/>
          </a:bodyPr>
          <a:lstStyle/>
          <a:p>
            <a:pPr marL="285750" indent="-285750" algn="just">
              <a:spcAft>
                <a:spcPts val="800"/>
              </a:spcAft>
              <a:buFont typeface="Rubik" pitchFamily="2" charset="-79"/>
              <a:buChar char="•"/>
            </a:pPr>
            <a:r>
              <a:rPr lang="en-US" sz="1600">
                <a:latin typeface="Rubik" pitchFamily="2" charset="-79"/>
                <a:cs typeface="Rubik" pitchFamily="2" charset="-79"/>
              </a:rPr>
              <a:t>B. </a:t>
            </a:r>
            <a:r>
              <a:rPr lang="en-US" sz="1600" err="1">
                <a:latin typeface="Rubik" pitchFamily="2" charset="-79"/>
                <a:cs typeface="Rubik" pitchFamily="2" charset="-79"/>
              </a:rPr>
              <a:t>Anjasmoro</a:t>
            </a:r>
            <a:r>
              <a:rPr lang="en-US" sz="1600">
                <a:latin typeface="Rubik" pitchFamily="2" charset="-79"/>
                <a:cs typeface="Rubik" pitchFamily="2" charset="-79"/>
              </a:rPr>
              <a:t>, S. </a:t>
            </a:r>
            <a:r>
              <a:rPr lang="en-US" sz="1600" err="1">
                <a:latin typeface="Rubik" pitchFamily="2" charset="-79"/>
                <a:cs typeface="Rubik" pitchFamily="2" charset="-79"/>
              </a:rPr>
              <a:t>Suharyanto</a:t>
            </a:r>
            <a:r>
              <a:rPr lang="en-US" sz="1600">
                <a:latin typeface="Rubik" pitchFamily="2" charset="-79"/>
                <a:cs typeface="Rubik" pitchFamily="2" charset="-79"/>
              </a:rPr>
              <a:t>, &amp; S. </a:t>
            </a:r>
            <a:r>
              <a:rPr lang="en-US" sz="1600" err="1">
                <a:latin typeface="Rubik" pitchFamily="2" charset="-79"/>
                <a:cs typeface="Rubik" pitchFamily="2" charset="-79"/>
              </a:rPr>
              <a:t>Sangkawati</a:t>
            </a:r>
            <a:r>
              <a:rPr lang="en-US" sz="1600">
                <a:latin typeface="Rubik" pitchFamily="2" charset="-79"/>
                <a:cs typeface="Rubik" pitchFamily="2" charset="-79"/>
              </a:rPr>
              <a:t>. 2016. </a:t>
            </a:r>
            <a:r>
              <a:rPr lang="en-US" sz="1600" err="1">
                <a:latin typeface="Rubik" pitchFamily="2" charset="-79"/>
                <a:cs typeface="Rubik" pitchFamily="2" charset="-79"/>
              </a:rPr>
              <a:t>Analisis</a:t>
            </a:r>
            <a:r>
              <a:rPr lang="en-US" sz="1600">
                <a:latin typeface="Rubik" pitchFamily="2" charset="-79"/>
                <a:cs typeface="Rubik" pitchFamily="2" charset="-79"/>
              </a:rPr>
              <a:t> </a:t>
            </a:r>
            <a:r>
              <a:rPr lang="en-US" sz="1600" err="1">
                <a:latin typeface="Rubik" pitchFamily="2" charset="-79"/>
                <a:cs typeface="Rubik" pitchFamily="2" charset="-79"/>
              </a:rPr>
              <a:t>Prioritas</a:t>
            </a:r>
            <a:r>
              <a:rPr lang="en-US" sz="1600">
                <a:latin typeface="Rubik" pitchFamily="2" charset="-79"/>
                <a:cs typeface="Rubik" pitchFamily="2" charset="-79"/>
              </a:rPr>
              <a:t> Pembangunan </a:t>
            </a:r>
            <a:r>
              <a:rPr lang="en-US" sz="1600" err="1">
                <a:latin typeface="Rubik" pitchFamily="2" charset="-79"/>
                <a:cs typeface="Rubik" pitchFamily="2" charset="-79"/>
              </a:rPr>
              <a:t>Embung</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Cluster Analysis, AHP dan Weighted Average (</a:t>
            </a:r>
            <a:r>
              <a:rPr lang="en-US" sz="1600" err="1">
                <a:latin typeface="Rubik" pitchFamily="2" charset="-79"/>
                <a:cs typeface="Rubik" pitchFamily="2" charset="-79"/>
              </a:rPr>
              <a:t>Studi</a:t>
            </a:r>
            <a:r>
              <a:rPr lang="en-US" sz="1600">
                <a:latin typeface="Rubik" pitchFamily="2" charset="-79"/>
                <a:cs typeface="Rubik" pitchFamily="2" charset="-79"/>
              </a:rPr>
              <a:t> </a:t>
            </a:r>
            <a:r>
              <a:rPr lang="en-US" sz="1600" err="1">
                <a:latin typeface="Rubik" pitchFamily="2" charset="-79"/>
                <a:cs typeface="Rubik" pitchFamily="2" charset="-79"/>
              </a:rPr>
              <a:t>Kasus</a:t>
            </a:r>
            <a:r>
              <a:rPr lang="en-US" sz="1600">
                <a:latin typeface="Rubik" pitchFamily="2" charset="-79"/>
                <a:cs typeface="Rubik" pitchFamily="2" charset="-79"/>
              </a:rPr>
              <a:t>: </a:t>
            </a:r>
            <a:r>
              <a:rPr lang="en-US" sz="1600" err="1">
                <a:latin typeface="Rubik" pitchFamily="2" charset="-79"/>
                <a:cs typeface="Rubik" pitchFamily="2" charset="-79"/>
              </a:rPr>
              <a:t>Embung</a:t>
            </a:r>
            <a:r>
              <a:rPr lang="en-US" sz="1600">
                <a:latin typeface="Rubik" pitchFamily="2" charset="-79"/>
                <a:cs typeface="Rubik" pitchFamily="2" charset="-79"/>
              </a:rPr>
              <a:t> di </a:t>
            </a:r>
            <a:r>
              <a:rPr lang="en-US" sz="1600" err="1">
                <a:latin typeface="Rubik" pitchFamily="2" charset="-79"/>
                <a:cs typeface="Rubik" pitchFamily="2" charset="-79"/>
              </a:rPr>
              <a:t>Kabupaten</a:t>
            </a:r>
            <a:r>
              <a:rPr lang="en-US" sz="1600">
                <a:latin typeface="Rubik" pitchFamily="2" charset="-79"/>
                <a:cs typeface="Rubik" pitchFamily="2" charset="-79"/>
              </a:rPr>
              <a:t> Semarang). </a:t>
            </a:r>
          </a:p>
        </p:txBody>
      </p:sp>
      <p:sp>
        <p:nvSpPr>
          <p:cNvPr id="17" name="TextBox 16">
            <a:extLst>
              <a:ext uri="{FF2B5EF4-FFF2-40B4-BE49-F238E27FC236}">
                <a16:creationId xmlns:a16="http://schemas.microsoft.com/office/drawing/2014/main" id="{991A6A3A-2E52-A5E7-3CAD-233A18577C36}"/>
              </a:ext>
            </a:extLst>
          </p:cNvPr>
          <p:cNvSpPr txBox="1"/>
          <p:nvPr/>
        </p:nvSpPr>
        <p:spPr>
          <a:xfrm>
            <a:off x="857249" y="3033242"/>
            <a:ext cx="10602913" cy="584775"/>
          </a:xfrm>
          <a:prstGeom prst="rect">
            <a:avLst/>
          </a:prstGeom>
          <a:noFill/>
        </p:spPr>
        <p:txBody>
          <a:bodyPr wrap="square" rtlCol="0">
            <a:spAutoFit/>
          </a:bodyPr>
          <a:lstStyle/>
          <a:p>
            <a:pPr marL="285750" indent="-285750" algn="just">
              <a:spcAft>
                <a:spcPts val="800"/>
              </a:spcAft>
              <a:buFont typeface="Arial" panose="020B0604020202020204" pitchFamily="34" charset="0"/>
              <a:buChar char="•"/>
            </a:pPr>
            <a:r>
              <a:rPr lang="en-US" sz="1600">
                <a:latin typeface="Rubik" pitchFamily="2" charset="-79"/>
                <a:cs typeface="Rubik" pitchFamily="2" charset="-79"/>
              </a:rPr>
              <a:t>D. </a:t>
            </a:r>
            <a:r>
              <a:rPr lang="en-US" sz="1600" err="1">
                <a:latin typeface="Rubik" pitchFamily="2" charset="-79"/>
                <a:cs typeface="Rubik" pitchFamily="2" charset="-79"/>
              </a:rPr>
              <a:t>Ulfiana</a:t>
            </a:r>
            <a:r>
              <a:rPr lang="en-US" sz="1600">
                <a:latin typeface="Rubik" pitchFamily="2" charset="-79"/>
                <a:cs typeface="Rubik" pitchFamily="2" charset="-79"/>
              </a:rPr>
              <a:t> &amp; S. </a:t>
            </a:r>
            <a:r>
              <a:rPr lang="en-US" sz="1600" err="1">
                <a:latin typeface="Rubik" pitchFamily="2" charset="-79"/>
                <a:cs typeface="Rubik" pitchFamily="2" charset="-79"/>
              </a:rPr>
              <a:t>Suharyanto</a:t>
            </a:r>
            <a:r>
              <a:rPr lang="en-US" sz="1600">
                <a:latin typeface="Rubik" pitchFamily="2" charset="-79"/>
                <a:cs typeface="Rubik" pitchFamily="2" charset="-79"/>
              </a:rPr>
              <a:t>. 2019. Analysis of Fuzzy TOPSIS Method in Determining Priority of Small Dams Construction. </a:t>
            </a:r>
          </a:p>
        </p:txBody>
      </p:sp>
      <p:sp>
        <p:nvSpPr>
          <p:cNvPr id="2" name="TextBox 1">
            <a:extLst>
              <a:ext uri="{FF2B5EF4-FFF2-40B4-BE49-F238E27FC236}">
                <a16:creationId xmlns:a16="http://schemas.microsoft.com/office/drawing/2014/main" id="{72BC3E6A-F2F0-B91B-04B1-6FFFEEE39369}"/>
              </a:ext>
            </a:extLst>
          </p:cNvPr>
          <p:cNvSpPr txBox="1"/>
          <p:nvPr/>
        </p:nvSpPr>
        <p:spPr>
          <a:xfrm>
            <a:off x="857249" y="3856663"/>
            <a:ext cx="10602913"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A. Civic &amp; B. </a:t>
            </a:r>
            <a:r>
              <a:rPr lang="en-US" sz="1600" err="1">
                <a:latin typeface="Rubik" pitchFamily="2" charset="-79"/>
                <a:cs typeface="Rubik" pitchFamily="2" charset="-79"/>
              </a:rPr>
              <a:t>Vucijak</a:t>
            </a:r>
            <a:r>
              <a:rPr lang="en-US" sz="1600">
                <a:latin typeface="Rubik" pitchFamily="2" charset="-79"/>
                <a:cs typeface="Rubik" pitchFamily="2" charset="-79"/>
              </a:rPr>
              <a:t>. 2014. Multi-criteria optimization of insulation options for warmth of buildings to increase energy efficiency. </a:t>
            </a:r>
          </a:p>
        </p:txBody>
      </p:sp>
      <p:sp>
        <p:nvSpPr>
          <p:cNvPr id="11" name="TextBox 10">
            <a:extLst>
              <a:ext uri="{FF2B5EF4-FFF2-40B4-BE49-F238E27FC236}">
                <a16:creationId xmlns:a16="http://schemas.microsoft.com/office/drawing/2014/main" id="{A3579CF0-26E9-190D-24D0-48408329C158}"/>
              </a:ext>
            </a:extLst>
          </p:cNvPr>
          <p:cNvSpPr txBox="1"/>
          <p:nvPr/>
        </p:nvSpPr>
        <p:spPr>
          <a:xfrm>
            <a:off x="857250" y="4680084"/>
            <a:ext cx="10602912" cy="58477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sz="1600">
                <a:latin typeface="Rubik" pitchFamily="2" charset="-79"/>
                <a:cs typeface="Rubik" pitchFamily="2" charset="-79"/>
              </a:rPr>
              <a:t>S. P. </a:t>
            </a:r>
            <a:r>
              <a:rPr lang="en-US" sz="1600" err="1">
                <a:latin typeface="Rubik" pitchFamily="2" charset="-79"/>
                <a:cs typeface="Rubik" pitchFamily="2" charset="-79"/>
              </a:rPr>
              <a:t>Lengkong</a:t>
            </a:r>
            <a:r>
              <a:rPr lang="en-US" sz="1600">
                <a:latin typeface="Rubik" pitchFamily="2" charset="-79"/>
                <a:cs typeface="Rubik" pitchFamily="2" charset="-79"/>
              </a:rPr>
              <a:t>, A. E. </a:t>
            </a:r>
            <a:r>
              <a:rPr lang="en-US" sz="1600" err="1">
                <a:latin typeface="Rubik" pitchFamily="2" charset="-79"/>
                <a:cs typeface="Rubik" pitchFamily="2" charset="-79"/>
              </a:rPr>
              <a:t>Permanasari</a:t>
            </a:r>
            <a:r>
              <a:rPr lang="en-US" sz="1600">
                <a:latin typeface="Rubik" pitchFamily="2" charset="-79"/>
                <a:cs typeface="Rubik" pitchFamily="2" charset="-79"/>
              </a:rPr>
              <a:t>, &amp; S. </a:t>
            </a:r>
            <a:r>
              <a:rPr lang="en-US" sz="1600" err="1">
                <a:latin typeface="Rubik" pitchFamily="2" charset="-79"/>
                <a:cs typeface="Rubik" pitchFamily="2" charset="-79"/>
              </a:rPr>
              <a:t>Fauziati</a:t>
            </a:r>
            <a:r>
              <a:rPr lang="en-US" sz="1600">
                <a:latin typeface="Rubik" pitchFamily="2" charset="-79"/>
                <a:cs typeface="Rubik" pitchFamily="2" charset="-79"/>
              </a:rPr>
              <a:t>. 2015. </a:t>
            </a:r>
            <a:r>
              <a:rPr lang="en-US" sz="1600" err="1">
                <a:latin typeface="Rubik" pitchFamily="2" charset="-79"/>
                <a:cs typeface="Rubik" pitchFamily="2" charset="-79"/>
              </a:rPr>
              <a:t>Implementasi</a:t>
            </a:r>
            <a:r>
              <a:rPr lang="en-US" sz="1600">
                <a:latin typeface="Rubik" pitchFamily="2" charset="-79"/>
                <a:cs typeface="Rubik" pitchFamily="2" charset="-79"/>
              </a:rPr>
              <a:t> </a:t>
            </a:r>
            <a:r>
              <a:rPr lang="en-US" sz="1600" err="1">
                <a:latin typeface="Rubik" pitchFamily="2" charset="-79"/>
                <a:cs typeface="Rubik" pitchFamily="2" charset="-79"/>
              </a:rPr>
              <a:t>Metode</a:t>
            </a:r>
            <a:r>
              <a:rPr lang="en-US" sz="1600">
                <a:latin typeface="Rubik" pitchFamily="2" charset="-79"/>
                <a:cs typeface="Rubik" pitchFamily="2" charset="-79"/>
              </a:rPr>
              <a:t> VIKOR untuk </a:t>
            </a:r>
            <a:r>
              <a:rPr lang="en-US" sz="1600" err="1">
                <a:latin typeface="Rubik" pitchFamily="2" charset="-79"/>
                <a:cs typeface="Rubik" pitchFamily="2" charset="-79"/>
              </a:rPr>
              <a:t>Seleksi</a:t>
            </a:r>
            <a:r>
              <a:rPr lang="en-US" sz="1600">
                <a:latin typeface="Rubik" pitchFamily="2" charset="-79"/>
                <a:cs typeface="Rubik" pitchFamily="2" charset="-79"/>
              </a:rPr>
              <a:t> </a:t>
            </a:r>
            <a:r>
              <a:rPr lang="en-US" sz="1600" err="1">
                <a:latin typeface="Rubik" pitchFamily="2" charset="-79"/>
                <a:cs typeface="Rubik" pitchFamily="2" charset="-79"/>
              </a:rPr>
              <a:t>Penerima</a:t>
            </a:r>
            <a:r>
              <a:rPr lang="en-US" sz="1600">
                <a:latin typeface="Rubik" pitchFamily="2" charset="-79"/>
                <a:cs typeface="Rubik" pitchFamily="2" charset="-79"/>
              </a:rPr>
              <a:t> </a:t>
            </a:r>
            <a:r>
              <a:rPr lang="en-US" sz="1600" err="1">
                <a:latin typeface="Rubik" pitchFamily="2" charset="-79"/>
                <a:cs typeface="Rubik" pitchFamily="2" charset="-79"/>
              </a:rPr>
              <a:t>Beasiswa</a:t>
            </a:r>
            <a:r>
              <a:rPr lang="en-US" sz="1600">
                <a:latin typeface="Rubik" pitchFamily="2" charset="-79"/>
                <a:cs typeface="Rubik" pitchFamily="2" charset="-79"/>
              </a:rPr>
              <a:t>. </a:t>
            </a:r>
          </a:p>
        </p:txBody>
      </p:sp>
      <p:sp>
        <p:nvSpPr>
          <p:cNvPr id="4" name="Slide Number Placeholder 3">
            <a:extLst>
              <a:ext uri="{FF2B5EF4-FFF2-40B4-BE49-F238E27FC236}">
                <a16:creationId xmlns:a16="http://schemas.microsoft.com/office/drawing/2014/main" id="{9C2BFFFC-41F1-0561-7C5E-45D635F06F71}"/>
              </a:ext>
            </a:extLst>
          </p:cNvPr>
          <p:cNvSpPr>
            <a:spLocks noGrp="1"/>
          </p:cNvSpPr>
          <p:nvPr>
            <p:ph type="sldNum" sz="quarter" idx="4"/>
          </p:nvPr>
        </p:nvSpPr>
        <p:spPr/>
        <p:txBody>
          <a:bodyPr/>
          <a:lstStyle/>
          <a:p>
            <a:fld id="{48F63A3B-78C7-47BE-AE5E-E10140E04643}" type="slidenum">
              <a:rPr lang="en-US" smtClean="0">
                <a:solidFill>
                  <a:srgbClr val="7030A0"/>
                </a:solidFill>
              </a:rPr>
              <a:pPr/>
              <a:t>8</a:t>
            </a:fld>
            <a:r>
              <a:rPr lang="en-US">
                <a:solidFill>
                  <a:schemeClr val="bg2">
                    <a:lumMod val="90000"/>
                  </a:schemeClr>
                </a:solidFill>
              </a:rPr>
              <a:t>/36</a:t>
            </a:r>
          </a:p>
        </p:txBody>
      </p:sp>
    </p:spTree>
    <p:extLst>
      <p:ext uri="{BB962C8B-B14F-4D97-AF65-F5344CB8AC3E}">
        <p14:creationId xmlns:p14="http://schemas.microsoft.com/office/powerpoint/2010/main" val="415207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E9F77D-5CB4-ADFC-1E5E-47BD698904D3}"/>
              </a:ext>
            </a:extLst>
          </p:cNvPr>
          <p:cNvSpPr txBox="1"/>
          <p:nvPr/>
        </p:nvSpPr>
        <p:spPr>
          <a:xfrm>
            <a:off x="626487" y="1293272"/>
            <a:ext cx="4893018" cy="461665"/>
          </a:xfrm>
          <a:prstGeom prst="rect">
            <a:avLst/>
          </a:prstGeom>
          <a:noFill/>
        </p:spPr>
        <p:txBody>
          <a:bodyPr wrap="square" rtlCol="0">
            <a:spAutoFit/>
          </a:bodyPr>
          <a:lstStyle/>
          <a:p>
            <a:pPr>
              <a:spcAft>
                <a:spcPts val="800"/>
              </a:spcAft>
            </a:pPr>
            <a:r>
              <a:rPr lang="en-US" sz="2400" err="1">
                <a:latin typeface="Rubik Medium" pitchFamily="2" charset="-79"/>
                <a:cs typeface="Rubik Medium" pitchFamily="2" charset="-79"/>
              </a:rPr>
              <a:t>Sistem</a:t>
            </a:r>
            <a:r>
              <a:rPr lang="en-US" sz="2400">
                <a:latin typeface="Rubik Medium" pitchFamily="2" charset="-79"/>
                <a:cs typeface="Rubik Medium" pitchFamily="2" charset="-79"/>
              </a:rPr>
              <a:t> </a:t>
            </a:r>
            <a:r>
              <a:rPr lang="en-US" sz="2400" err="1">
                <a:latin typeface="Rubik Medium" pitchFamily="2" charset="-79"/>
                <a:cs typeface="Rubik Medium" pitchFamily="2" charset="-79"/>
              </a:rPr>
              <a:t>Pendukung</a:t>
            </a:r>
            <a:r>
              <a:rPr lang="en-US" sz="2400">
                <a:latin typeface="Rubik Medium" pitchFamily="2" charset="-79"/>
                <a:cs typeface="Rubik Medium" pitchFamily="2" charset="-79"/>
              </a:rPr>
              <a:t> Keputusan</a:t>
            </a:r>
            <a:endParaRPr lang="id-ID" sz="2400">
              <a:latin typeface="Rubik Medium" pitchFamily="2" charset="-79"/>
              <a:cs typeface="Rubik Medium" pitchFamily="2" charset="-79"/>
            </a:endParaRPr>
          </a:p>
        </p:txBody>
      </p:sp>
      <p:sp>
        <p:nvSpPr>
          <p:cNvPr id="3" name="TextBox 2">
            <a:extLst>
              <a:ext uri="{FF2B5EF4-FFF2-40B4-BE49-F238E27FC236}">
                <a16:creationId xmlns:a16="http://schemas.microsoft.com/office/drawing/2014/main" id="{3013F041-1AD6-44B0-00ED-086DE823543D}"/>
              </a:ext>
            </a:extLst>
          </p:cNvPr>
          <p:cNvSpPr txBox="1"/>
          <p:nvPr/>
        </p:nvSpPr>
        <p:spPr>
          <a:xfrm>
            <a:off x="614363" y="2714981"/>
            <a:ext cx="11091862" cy="1179810"/>
          </a:xfrm>
          <a:prstGeom prst="rect">
            <a:avLst/>
          </a:prstGeom>
          <a:noFill/>
        </p:spPr>
        <p:txBody>
          <a:bodyPr wrap="square" rtlCol="0">
            <a:spAutoFit/>
          </a:bodyPr>
          <a:lstStyle/>
          <a:p>
            <a:pPr indent="4763">
              <a:spcAft>
                <a:spcPts val="800"/>
              </a:spcAft>
            </a:pPr>
            <a:r>
              <a:rPr lang="en-US" sz="1600">
                <a:latin typeface="Rubik" pitchFamily="2" charset="-79"/>
                <a:cs typeface="Rubik" pitchFamily="2" charset="-79"/>
              </a:rPr>
              <a:t>Sistem Pendukung Keputusan (SPK) atau </a:t>
            </a:r>
            <a:r>
              <a:rPr lang="en-US" sz="1600" i="1">
                <a:latin typeface="Rubik" pitchFamily="2" charset="-79"/>
                <a:cs typeface="Rubik" pitchFamily="2" charset="-79"/>
              </a:rPr>
              <a:t>Decision</a:t>
            </a:r>
            <a:r>
              <a:rPr lang="en-US" sz="1600">
                <a:latin typeface="Rubik" pitchFamily="2" charset="-79"/>
                <a:cs typeface="Rubik" pitchFamily="2" charset="-79"/>
              </a:rPr>
              <a:t> </a:t>
            </a:r>
            <a:r>
              <a:rPr lang="en-US" sz="1600" i="1">
                <a:latin typeface="Rubik" pitchFamily="2" charset="-79"/>
                <a:cs typeface="Rubik" pitchFamily="2" charset="-79"/>
              </a:rPr>
              <a:t>Support</a:t>
            </a:r>
            <a:r>
              <a:rPr lang="en-US" sz="1600">
                <a:latin typeface="Rubik" pitchFamily="2" charset="-79"/>
                <a:cs typeface="Rubik" pitchFamily="2" charset="-79"/>
              </a:rPr>
              <a:t> </a:t>
            </a:r>
            <a:r>
              <a:rPr lang="en-US" sz="1600" i="1">
                <a:latin typeface="Rubik" pitchFamily="2" charset="-79"/>
                <a:cs typeface="Rubik" pitchFamily="2" charset="-79"/>
              </a:rPr>
              <a:t>System</a:t>
            </a:r>
            <a:r>
              <a:rPr lang="en-US" sz="1600">
                <a:latin typeface="Rubik" pitchFamily="2" charset="-79"/>
                <a:cs typeface="Rubik" pitchFamily="2" charset="-79"/>
              </a:rPr>
              <a:t> (DSS) ialah serangkaian kelas tertentu dari sistem informasi terkomputerisasi yang mendukung kegiatan pengambilan keputusan. </a:t>
            </a:r>
          </a:p>
          <a:p>
            <a:pPr indent="4763">
              <a:spcAft>
                <a:spcPts val="800"/>
              </a:spcAft>
            </a:pPr>
            <a:r>
              <a:rPr lang="en-US" sz="1600">
                <a:latin typeface="Rubik" pitchFamily="2" charset="-79"/>
                <a:cs typeface="Rubik" pitchFamily="2" charset="-79"/>
              </a:rPr>
              <a:t>SPK dibuat untuk meningkatkan produktivitas dengan melakukan proses pembuatan keputusan secara otomatis [2].</a:t>
            </a:r>
          </a:p>
        </p:txBody>
      </p:sp>
      <p:sp>
        <p:nvSpPr>
          <p:cNvPr id="7" name="TextBox 6">
            <a:extLst>
              <a:ext uri="{FF2B5EF4-FFF2-40B4-BE49-F238E27FC236}">
                <a16:creationId xmlns:a16="http://schemas.microsoft.com/office/drawing/2014/main" id="{8E40178C-A537-19E6-CDFD-9FAC825298A3}"/>
              </a:ext>
            </a:extLst>
          </p:cNvPr>
          <p:cNvSpPr txBox="1"/>
          <p:nvPr/>
        </p:nvSpPr>
        <p:spPr>
          <a:xfrm>
            <a:off x="448159" y="6445824"/>
            <a:ext cx="10971770" cy="246221"/>
          </a:xfrm>
          <a:prstGeom prst="rect">
            <a:avLst/>
          </a:prstGeom>
        </p:spPr>
        <p:txBody>
          <a:bodyPr wrap="square" rtlCol="0">
            <a:spAutoFit/>
          </a:bodyPr>
          <a:lstStyle/>
          <a:p>
            <a:pPr marL="182563" indent="-182563">
              <a:spcAft>
                <a:spcPts val="800"/>
              </a:spcAft>
            </a:pPr>
            <a:r>
              <a:rPr lang="id-ID" sz="1000">
                <a:latin typeface="Rubik" pitchFamily="2" charset="-79"/>
                <a:cs typeface="Rubik" pitchFamily="2" charset="-79"/>
              </a:rPr>
              <a:t>[</a:t>
            </a:r>
            <a:r>
              <a:rPr lang="en-US" sz="1000">
                <a:latin typeface="Rubik" pitchFamily="2" charset="-79"/>
                <a:cs typeface="Rubik" pitchFamily="2" charset="-79"/>
              </a:rPr>
              <a:t>2</a:t>
            </a:r>
            <a:r>
              <a:rPr lang="id-ID" sz="1000">
                <a:latin typeface="Rubik" pitchFamily="2" charset="-79"/>
                <a:cs typeface="Rubik" pitchFamily="2" charset="-79"/>
              </a:rPr>
              <a:t>]</a:t>
            </a:r>
            <a:r>
              <a:rPr lang="en-US" sz="1000">
                <a:latin typeface="Rubik" pitchFamily="2" charset="-79"/>
                <a:cs typeface="Rubik" pitchFamily="2" charset="-79"/>
              </a:rPr>
              <a:t> </a:t>
            </a:r>
            <a:r>
              <a:rPr lang="id-ID" sz="1000">
                <a:latin typeface="Rubik" pitchFamily="2" charset="-79"/>
                <a:cs typeface="Rubik" pitchFamily="2" charset="-79"/>
              </a:rPr>
              <a:t>D. Nofriansyah, Konsep Data Mining Vs Sistem Pendukung Keputusan. Deepublish, 2015.</a:t>
            </a:r>
          </a:p>
        </p:txBody>
      </p:sp>
      <p:sp>
        <p:nvSpPr>
          <p:cNvPr id="2" name="Slide Number Placeholder 1">
            <a:extLst>
              <a:ext uri="{FF2B5EF4-FFF2-40B4-BE49-F238E27FC236}">
                <a16:creationId xmlns:a16="http://schemas.microsoft.com/office/drawing/2014/main" id="{F34F07E9-B006-5026-222D-870EB178DD5E}"/>
              </a:ext>
            </a:extLst>
          </p:cNvPr>
          <p:cNvSpPr>
            <a:spLocks noGrp="1"/>
          </p:cNvSpPr>
          <p:nvPr>
            <p:ph type="sldNum" sz="quarter" idx="4"/>
          </p:nvPr>
        </p:nvSpPr>
        <p:spPr/>
        <p:txBody>
          <a:bodyPr/>
          <a:lstStyle/>
          <a:p>
            <a:fld id="{48F63A3B-78C7-47BE-AE5E-E10140E04643}" type="slidenum">
              <a:rPr lang="en-US" smtClean="0">
                <a:solidFill>
                  <a:srgbClr val="7030A0"/>
                </a:solidFill>
              </a:rPr>
              <a:pPr/>
              <a:t>9</a:t>
            </a:fld>
            <a:r>
              <a:rPr lang="en-US">
                <a:solidFill>
                  <a:schemeClr val="bg2">
                    <a:lumMod val="90000"/>
                  </a:schemeClr>
                </a:solidFill>
              </a:rPr>
              <a:t>/36</a:t>
            </a:r>
          </a:p>
        </p:txBody>
      </p:sp>
    </p:spTree>
    <p:extLst>
      <p:ext uri="{BB962C8B-B14F-4D97-AF65-F5344CB8AC3E}">
        <p14:creationId xmlns:p14="http://schemas.microsoft.com/office/powerpoint/2010/main" val="44225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rgbClr val="B2B2B2"/>
      </a:lt1>
      <a:dk2>
        <a:srgbClr val="000000"/>
      </a:dk2>
      <a:lt2>
        <a:srgbClr val="DFDFDF"/>
      </a:lt2>
      <a:accent1>
        <a:srgbClr val="FFFFFF"/>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22789</TotalTime>
  <Words>2894</Words>
  <Application>Microsoft Office PowerPoint</Application>
  <PresentationFormat>Widescreen</PresentationFormat>
  <Paragraphs>936</Paragraphs>
  <Slides>38</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vt:lpstr>
      <vt:lpstr>Calibri</vt:lpstr>
      <vt:lpstr>Calibri Light</vt:lpstr>
      <vt:lpstr>Cambria Math</vt:lpstr>
      <vt:lpstr>Rubik</vt:lpstr>
      <vt:lpstr>Rubik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Wicaksono</dc:creator>
  <cp:lastModifiedBy>akhmad</cp:lastModifiedBy>
  <cp:revision>1233</cp:revision>
  <dcterms:created xsi:type="dcterms:W3CDTF">2018-05-03T14:37:22Z</dcterms:created>
  <dcterms:modified xsi:type="dcterms:W3CDTF">2023-06-04T14:51:09Z</dcterms:modified>
</cp:coreProperties>
</file>