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167" r:id="rId1"/>
  </p:sldMasterIdLst>
  <p:notesMasterIdLst>
    <p:notesMasterId r:id="rId40"/>
  </p:notesMasterIdLst>
  <p:handoutMasterIdLst>
    <p:handoutMasterId r:id="rId41"/>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8" r:id="rId21"/>
    <p:sldId id="387" r:id="rId22"/>
    <p:sldId id="385" r:id="rId23"/>
    <p:sldId id="366" r:id="rId24"/>
    <p:sldId id="372" r:id="rId25"/>
    <p:sldId id="378" r:id="rId26"/>
    <p:sldId id="373" r:id="rId27"/>
    <p:sldId id="374" r:id="rId28"/>
    <p:sldId id="375" r:id="rId29"/>
    <p:sldId id="379" r:id="rId30"/>
    <p:sldId id="376" r:id="rId31"/>
    <p:sldId id="384" r:id="rId32"/>
    <p:sldId id="368" r:id="rId33"/>
    <p:sldId id="367" r:id="rId34"/>
    <p:sldId id="369" r:id="rId35"/>
    <p:sldId id="370" r:id="rId36"/>
    <p:sldId id="371" r:id="rId37"/>
    <p:sldId id="381" r:id="rId38"/>
    <p:sldId id="386" r:id="rId39"/>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Calibri Light" panose="020F0302020204030204" pitchFamily="34" charset="0"/>
      <p:regular r:id="rId46"/>
      <p:italic r:id="rId47"/>
    </p:embeddedFont>
    <p:embeddedFont>
      <p:font typeface="Cambria Math" panose="02040503050406030204" pitchFamily="18" charset="0"/>
      <p:regular r:id="rId48"/>
    </p:embeddedFont>
    <p:embeddedFont>
      <p:font typeface="Rubik" pitchFamily="2" charset="-79"/>
      <p:regular r:id="rId49"/>
    </p:embeddedFont>
    <p:embeddedFont>
      <p:font typeface="Rubik Medium" pitchFamily="2" charset="-79"/>
      <p:regular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38"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C5ED"/>
    <a:srgbClr val="7030A0"/>
    <a:srgbClr val="EF3939"/>
    <a:srgbClr val="000000"/>
    <a:srgbClr val="F2F2F2"/>
    <a:srgbClr val="DA1212"/>
    <a:srgbClr val="3AB0FF"/>
    <a:srgbClr val="FF4B4B"/>
    <a:srgbClr val="F47878"/>
    <a:srgbClr val="FFFF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6532" autoAdjust="0"/>
  </p:normalViewPr>
  <p:slideViewPr>
    <p:cSldViewPr snapToGrid="0">
      <p:cViewPr varScale="1">
        <p:scale>
          <a:sx n="112" d="100"/>
          <a:sy n="112" d="100"/>
        </p:scale>
        <p:origin x="354" y="102"/>
      </p:cViewPr>
      <p:guideLst>
        <p:guide orient="horz" pos="1049"/>
        <p:guide pos="597"/>
        <p:guide orient="horz" pos="1434"/>
        <p:guide pos="7219"/>
        <p:guide pos="438"/>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handoutMaster" Target="handoutMasters/handout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08/06/2023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08/06/2023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276529" y="6432665"/>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/36</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cxnSp>
        <p:nvCxnSpPr>
          <p:cNvPr id="10" name="Straight Connector 9">
            <a:extLst>
              <a:ext uri="{FF2B5EF4-FFF2-40B4-BE49-F238E27FC236}">
                <a16:creationId xmlns:a16="http://schemas.microsoft.com/office/drawing/2014/main" id="{98CE35D1-D30D-6463-B4FD-4CC690AC95BD}"/>
              </a:ext>
            </a:extLst>
          </p:cNvPr>
          <p:cNvCxnSpPr>
            <a:cxnSpLocks/>
          </p:cNvCxnSpPr>
          <p:nvPr userDrawn="1"/>
        </p:nvCxnSpPr>
        <p:spPr>
          <a:xfrm>
            <a:off x="11546679" y="6757986"/>
            <a:ext cx="526256" cy="0"/>
          </a:xfrm>
          <a:prstGeom prst="line">
            <a:avLst/>
          </a:prstGeom>
          <a:ln>
            <a:solidFill>
              <a:srgbClr val="DCC5ED"/>
            </a:solidFill>
          </a:ln>
        </p:spPr>
        <p:style>
          <a:lnRef idx="3">
            <a:schemeClr val="accent6"/>
          </a:lnRef>
          <a:fillRef idx="0">
            <a:schemeClr val="accent6"/>
          </a:fillRef>
          <a:effectRef idx="2">
            <a:schemeClr val="accent6"/>
          </a:effectRef>
          <a:fontRef idx="minor">
            <a:schemeClr val="tx1"/>
          </a:fontRef>
        </p:style>
      </p:cxnSp>
      <p:sp>
        <p:nvSpPr>
          <p:cNvPr id="12" name="Date Placeholder 11">
            <a:extLst>
              <a:ext uri="{FF2B5EF4-FFF2-40B4-BE49-F238E27FC236}">
                <a16:creationId xmlns:a16="http://schemas.microsoft.com/office/drawing/2014/main" id="{082F86AD-A1CE-EADC-9033-1B86539E997C}"/>
              </a:ext>
            </a:extLst>
          </p:cNvPr>
          <p:cNvSpPr>
            <a:spLocks noGrp="1"/>
          </p:cNvSpPr>
          <p:nvPr>
            <p:ph type="dt" sz="half" idx="11"/>
          </p:nvPr>
        </p:nvSpPr>
        <p:spPr/>
        <p:txBody>
          <a:bodyPr/>
          <a:lstStyle/>
          <a:p>
            <a:endParaRPr lang="en-US"/>
          </a:p>
        </p:txBody>
      </p:sp>
      <p:sp>
        <p:nvSpPr>
          <p:cNvPr id="13" name="Footer Placeholder 12">
            <a:extLst>
              <a:ext uri="{FF2B5EF4-FFF2-40B4-BE49-F238E27FC236}">
                <a16:creationId xmlns:a16="http://schemas.microsoft.com/office/drawing/2014/main" id="{F0370D0D-BF76-5BAB-AD07-B2949CF5D40B}"/>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0.png"/><Relationship Id="rId3" Type="http://schemas.openxmlformats.org/officeDocument/2006/relationships/image" Target="../media/image29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11" Type="http://schemas.openxmlformats.org/officeDocument/2006/relationships/image" Target="../media/image48.png"/><Relationship Id="rId5" Type="http://schemas.openxmlformats.org/officeDocument/2006/relationships/image" Target="../media/image310.png"/><Relationship Id="rId10" Type="http://schemas.openxmlformats.org/officeDocument/2006/relationships/image" Target="../media/image47.png"/><Relationship Id="rId4" Type="http://schemas.openxmlformats.org/officeDocument/2006/relationships/image" Target="../media/image300.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51.png"/><Relationship Id="rId4" Type="http://schemas.openxmlformats.org/officeDocument/2006/relationships/image" Target="../media/image3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522118" cy="307777"/>
          </a:xfrm>
          <a:prstGeom prst="rect">
            <a:avLst/>
          </a:prstGeom>
          <a:noFill/>
        </p:spPr>
        <p:txBody>
          <a:bodyPr wrap="none" rtlCol="0">
            <a:spAutoFit/>
          </a:bodyPr>
          <a:lstStyle/>
          <a:p>
            <a:r>
              <a:rPr lang="en-US" sz="1400">
                <a:latin typeface="Rubik Medium" pitchFamily="2" charset="-79"/>
                <a:cs typeface="Rubik Medium" pitchFamily="2" charset="-79"/>
              </a:rPr>
              <a:t>Jum`at, 9 Juni 2023 | Microsoft Teams</a:t>
            </a:r>
            <a:endParaRPr lang="id-ID" sz="1400">
              <a:latin typeface="Rubik Medium" pitchFamily="2" charset="-79"/>
              <a:cs typeface="Rubik Medium" pitchFamily="2" charset="-79"/>
            </a:endParaRPr>
          </a:p>
        </p:txBody>
      </p:sp>
      <p:sp>
        <p:nvSpPr>
          <p:cNvPr id="12" name="Slide Number Placeholder 11">
            <a:extLst>
              <a:ext uri="{FF2B5EF4-FFF2-40B4-BE49-F238E27FC236}">
                <a16:creationId xmlns:a16="http://schemas.microsoft.com/office/drawing/2014/main" id="{2D361F8B-FFBA-C1CC-ADF1-CBDD6DCC0CDD}"/>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/36</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502702"/>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M. Arif, J. E. Suseno, and R. R. Isnanto,</a:t>
            </a:r>
            <a:r>
              <a:rPr lang="en-US" sz="1000">
                <a:latin typeface="Rubik" pitchFamily="2" charset="-79"/>
                <a:cs typeface="Rubik" pitchFamily="2" charset="-79"/>
              </a:rPr>
              <a:t> 2020,</a:t>
            </a:r>
            <a:r>
              <a:rPr lang="id-ID" sz="1000">
                <a:latin typeface="Rubik" pitchFamily="2" charset="-79"/>
                <a:cs typeface="Rubik" pitchFamily="2" charset="-79"/>
              </a:rPr>
              <a:t> “Multi-Criteria Decision Making with the VIKOR and SMARTER Methods for Optimal Seller Selection from Several E-Marketplaces”</a:t>
            </a:r>
          </a:p>
          <a:p>
            <a:pPr marL="182563" indent="-182563">
              <a:spcAft>
                <a:spcPts val="800"/>
              </a:spcAft>
            </a:pPr>
            <a:r>
              <a:rPr lang="en-US" sz="1000">
                <a:latin typeface="Rubik" pitchFamily="2" charset="-79"/>
                <a:cs typeface="Rubik" pitchFamily="2" charset="-79"/>
              </a:rPr>
              <a:t> </a:t>
            </a:r>
            <a:endParaRPr lang="id-ID" sz="10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60CBB5D-92AA-3CCC-4888-8398E6182D79}"/>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/36</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986117" y="1665288"/>
                <a:ext cx="2057400" cy="7977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𝑁</m:t>
                          </m:r>
                        </m:e>
                        <m:sub>
                          <m:r>
                            <a:rPr lang="id-ID" i="1">
                              <a:solidFill>
                                <a:schemeClr val="tx1"/>
                              </a:solidFill>
                              <a:latin typeface="Cambria Math" panose="02040503050406030204" pitchFamily="18" charset="0"/>
                            </a:rPr>
                            <m:t>𝑖𝑗</m:t>
                          </m:r>
                        </m:sub>
                      </m:sSub>
                      <m:r>
                        <a:rPr lang="id-ID" i="0">
                          <a:solidFill>
                            <a:schemeClr val="tx1"/>
                          </a:solidFill>
                          <a:latin typeface="Cambria Math" panose="02040503050406030204" pitchFamily="18" charset="0"/>
                        </a:rPr>
                        <m:t>=</m:t>
                      </m:r>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𝑖𝑗</m:t>
                                  </m:r>
                                </m:sub>
                              </m:sSub>
                            </m:e>
                          </m:d>
                        </m:num>
                        <m:den>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e>
                          </m:d>
                        </m:den>
                      </m:f>
                      <m:r>
                        <a:rPr lang="id-ID" i="0">
                          <a:solidFill>
                            <a:schemeClr val="tx1"/>
                          </a:solidFill>
                          <a:latin typeface="Cambria Math" panose="02040503050406030204" pitchFamily="18" charset="0"/>
                        </a:rPr>
                        <m:t> </m:t>
                      </m:r>
                    </m:oMath>
                  </m:oMathPara>
                </a14:m>
                <a:endParaRPr lang="id-ID"/>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986117" y="1665288"/>
                <a:ext cx="2057400" cy="79778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643108"/>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643108"/>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63439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5360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536089"/>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53608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400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i="1" smtClean="0">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𝑊</m:t>
                          </m:r>
                        </m:e>
                        <m:sub>
                          <m:r>
                            <a:rPr lang="id-ID" i="1">
                              <a:latin typeface="Cambria Math" panose="02040503050406030204" pitchFamily="18" charset="0"/>
                            </a:rPr>
                            <m:t>𝑗</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𝑁</m:t>
                          </m:r>
                        </m:e>
                        <m:sub>
                          <m:r>
                            <a:rPr lang="id-ID" i="1">
                              <a:latin typeface="Cambria Math" panose="02040503050406030204" pitchFamily="18" charset="0"/>
                            </a:rPr>
                            <m:t>𝑖𝑗</m:t>
                          </m:r>
                        </m:sub>
                      </m:sSub>
                      <m:r>
                        <a:rPr lang="id-ID" i="0">
                          <a:latin typeface="Cambria Math" panose="02040503050406030204" pitchFamily="18" charset="0"/>
                        </a:rPr>
                        <m:t> </m:t>
                      </m:r>
                    </m:oMath>
                  </m:oMathPara>
                </a14:m>
                <a:endParaRPr lang="id-ID" sz="2000"/>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400879"/>
              </a:xfrm>
              <a:prstGeom prst="rect">
                <a:avLst/>
              </a:prstGeom>
              <a:blipFill>
                <a:blip r:embed="rId6"/>
                <a:stretch>
                  <a:fillRect b="-909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970978" y="2886704"/>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970978" y="2886704"/>
                <a:ext cx="4294782" cy="1084592"/>
              </a:xfrm>
              <a:prstGeom prst="rect">
                <a:avLst/>
              </a:prstGeom>
              <a:blipFill>
                <a:blip r:embed="rId7"/>
                <a:stretch>
                  <a:fillRect t="-565" b="-113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2" name="Slide Number Placeholder 1">
            <a:extLst>
              <a:ext uri="{FF2B5EF4-FFF2-40B4-BE49-F238E27FC236}">
                <a16:creationId xmlns:a16="http://schemas.microsoft.com/office/drawing/2014/main" id="{5295C39E-BB51-785A-7419-8794DA365B1C}"/>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/36</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67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𝑆</m:t>
                          </m:r>
                        </m:e>
                        <m:sub>
                          <m:r>
                            <a:rPr lang="id-ID" i="1">
                              <a:latin typeface="Cambria Math" panose="02040503050406030204" pitchFamily="18" charset="0"/>
                            </a:rPr>
                            <m:t>𝑖</m:t>
                          </m:r>
                        </m:sub>
                      </m:sSub>
                      <m:r>
                        <a:rPr lang="id-ID" i="0">
                          <a:latin typeface="Cambria Math" panose="02040503050406030204" pitchFamily="18" charset="0"/>
                        </a:rPr>
                        <m:t>=</m:t>
                      </m:r>
                      <m:nary>
                        <m:naryPr>
                          <m:chr m:val="∑"/>
                          <m:limLoc m:val="subSup"/>
                          <m:grow m:val="on"/>
                          <m:ctrlPr>
                            <a:rPr lang="id-ID" i="1">
                              <a:latin typeface="Cambria Math" panose="02040503050406030204" pitchFamily="18" charset="0"/>
                            </a:rPr>
                          </m:ctrlPr>
                        </m:naryPr>
                        <m:sub>
                          <m:r>
                            <a:rPr lang="id-ID" i="1">
                              <a:latin typeface="Cambria Math" panose="02040503050406030204" pitchFamily="18" charset="0"/>
                            </a:rPr>
                            <m:t>𝑗</m:t>
                          </m:r>
                          <m:r>
                            <a:rPr lang="id-ID" i="0">
                              <a:latin typeface="Cambria Math" panose="02040503050406030204" pitchFamily="18" charset="0"/>
                            </a:rPr>
                            <m:t>=1</m:t>
                          </m:r>
                        </m:sub>
                        <m:sup>
                          <m:r>
                            <a:rPr lang="id-ID" i="1">
                              <a:latin typeface="Cambria Math" panose="02040503050406030204" pitchFamily="18" charset="0"/>
                            </a:rPr>
                            <m:t>𝑛</m:t>
                          </m:r>
                        </m:sup>
                        <m:e>
                          <m:sSubSup>
                            <m:sSubSupPr>
                              <m:ctrlPr>
                                <a:rPr lang="id-ID" i="1">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e>
                      </m:nary>
                      <m:r>
                        <a:rPr lang="id-ID" i="0">
                          <a:latin typeface="Cambria Math" panose="02040503050406030204" pitchFamily="18" charset="0"/>
                        </a:rPr>
                        <m:t> </m:t>
                      </m:r>
                    </m:oMath>
                  </m:oMathPara>
                </a14:m>
                <a:endParaRPr lang="id-ID"/>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67875"/>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594126"/>
                <a:ext cx="2049482" cy="420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𝑅</m:t>
                          </m:r>
                        </m:e>
                        <m:sub>
                          <m:r>
                            <a:rPr lang="id-ID" i="1">
                              <a:latin typeface="Cambria Math" panose="02040503050406030204" pitchFamily="18" charset="0"/>
                            </a:rPr>
                            <m:t>𝑖</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m:rPr>
                              <m:sty m:val="p"/>
                            </m:rPr>
                            <a:rPr lang="id-ID" i="0">
                              <a:latin typeface="Cambria Math" panose="02040503050406030204" pitchFamily="18" charset="0"/>
                            </a:rPr>
                            <m:t>max</m:t>
                          </m:r>
                        </m:e>
                        <m:sub>
                          <m:r>
                            <a:rPr lang="id-ID" i="1">
                              <a:latin typeface="Cambria Math" panose="02040503050406030204" pitchFamily="18" charset="0"/>
                            </a:rPr>
                            <m:t>𝑗</m:t>
                          </m:r>
                        </m:sub>
                      </m:sSub>
                      <m:d>
                        <m:dPr>
                          <m:begChr m:val="["/>
                          <m:endChr m:val="]"/>
                          <m:ctrlPr>
                            <a:rPr lang="id-ID" i="1" smtClean="0">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𝐹</m:t>
                              </m:r>
                            </m:e>
                            <m:sub>
                              <m:r>
                                <a:rPr lang="id-ID" i="1">
                                  <a:solidFill>
                                    <a:schemeClr val="tx1"/>
                                  </a:solidFill>
                                  <a:latin typeface="Cambria Math" panose="02040503050406030204" pitchFamily="18" charset="0"/>
                                </a:rPr>
                                <m:t>𝑖𝑗</m:t>
                              </m:r>
                            </m:sub>
                            <m:sup>
                              <m:r>
                                <a:rPr lang="id-ID" i="0">
                                  <a:solidFill>
                                    <a:schemeClr val="tx1"/>
                                  </a:solidFill>
                                  <a:latin typeface="Cambria Math" panose="02040503050406030204" pitchFamily="18" charset="0"/>
                                </a:rPr>
                                <m:t>∗</m:t>
                              </m:r>
                            </m:sup>
                          </m:sSubSup>
                        </m:e>
                      </m:d>
                      <m:r>
                        <a:rPr lang="id-ID" i="0">
                          <a:solidFill>
                            <a:schemeClr val="tx1"/>
                          </a:solidFill>
                          <a:latin typeface="Cambria Math" panose="02040503050406030204" pitchFamily="18" charset="0"/>
                        </a:rPr>
                        <m:t> </m:t>
                      </m:r>
                    </m:oMath>
                  </m:oMathPara>
                </a14:m>
                <a:endParaRPr lang="id-ID"/>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594126"/>
                <a:ext cx="2049482" cy="420628"/>
              </a:xfrm>
              <a:prstGeom prst="rect">
                <a:avLst/>
              </a:prstGeom>
              <a:blipFill>
                <a:blip r:embed="rId3"/>
                <a:stretch>
                  <a:fillRect b="-724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457484" y="4212140"/>
                <a:ext cx="609600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𝑄</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m:t>
                      </m:r>
                      <m:r>
                        <m:rPr>
                          <m:sty m:val="p"/>
                        </m:rPr>
                        <a:rPr lang="id-ID" i="0">
                          <a:solidFill>
                            <a:schemeClr val="tx1"/>
                          </a:solidFill>
                          <a:latin typeface="Cambria Math" panose="02040503050406030204" pitchFamily="18" charset="0"/>
                        </a:rPr>
                        <m:t>V</m:t>
                      </m:r>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𝑆</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m:t>
                      </m:r>
                      <m:d>
                        <m:dPr>
                          <m:ctrlPr>
                            <a:rPr lang="id-ID" i="1">
                              <a:solidFill>
                                <a:schemeClr val="tx1"/>
                              </a:solidFill>
                              <a:latin typeface="Cambria Math" panose="02040503050406030204" pitchFamily="18" charset="0"/>
                            </a:rPr>
                          </m:ctrlPr>
                        </m:dPr>
                        <m:e>
                          <m:r>
                            <a:rPr lang="id-ID" i="0">
                              <a:solidFill>
                                <a:schemeClr val="tx1"/>
                              </a:solidFill>
                              <a:latin typeface="Cambria Math" panose="02040503050406030204" pitchFamily="18" charset="0"/>
                            </a:rPr>
                            <m:t>1−</m:t>
                          </m:r>
                          <m:r>
                            <m:rPr>
                              <m:sty m:val="p"/>
                            </m:rPr>
                            <a:rPr lang="id-ID" i="0">
                              <a:solidFill>
                                <a:schemeClr val="tx1"/>
                              </a:solidFill>
                              <a:latin typeface="Cambria Math" panose="02040503050406030204" pitchFamily="18" charset="0"/>
                            </a:rPr>
                            <m:t>V</m:t>
                          </m:r>
                        </m:e>
                      </m:d>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𝑅</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 </m:t>
                      </m:r>
                    </m:oMath>
                  </m:oMathPara>
                </a14:m>
                <a:endParaRPr lang="id-ID">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457484" y="4212140"/>
                <a:ext cx="6096000" cy="708720"/>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5221288" y="1850012"/>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5221288" y="1850012"/>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921768"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921768"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6" name="Slide Number Placeholder 5">
            <a:extLst>
              <a:ext uri="{FF2B5EF4-FFF2-40B4-BE49-F238E27FC236}">
                <a16:creationId xmlns:a16="http://schemas.microsoft.com/office/drawing/2014/main" id="{FF73648F-88FB-76A1-6887-FE4BE00D0CF7}"/>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/36</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449884"/>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i="1" smtClean="0">
                              <a:latin typeface="Cambria Math" panose="02040503050406030204" pitchFamily="18" charset="0"/>
                            </a:rPr>
                          </m:ctrlPr>
                        </m:sSubPr>
                        <m:e>
                          <m:r>
                            <a:rPr lang="id-ID" i="1">
                              <a:latin typeface="Cambria Math" panose="02040503050406030204" pitchFamily="18" charset="0"/>
                            </a:rPr>
                            <m:t>𝑄</m:t>
                          </m:r>
                        </m:e>
                        <m: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2</m:t>
                              </m:r>
                            </m:sub>
                          </m:sSub>
                          <m:r>
                            <a:rPr lang="id-ID" i="1">
                              <a:latin typeface="Cambria Math" panose="02040503050406030204" pitchFamily="18" charset="0"/>
                            </a:rPr>
                            <m:t>)</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1</m:t>
                                  </m:r>
                                </m:sub>
                              </m:sSub>
                            </m:e>
                          </m:d>
                        </m:sub>
                      </m:sSub>
                      <m:r>
                        <a:rPr lang="id-ID" i="1">
                          <a:latin typeface="Cambria Math" panose="02040503050406030204" pitchFamily="18" charset="0"/>
                        </a:rPr>
                        <m:t> ≥</m:t>
                      </m:r>
                      <m:r>
                        <a:rPr lang="id-ID" i="1">
                          <a:latin typeface="Cambria Math" panose="02040503050406030204" pitchFamily="18" charset="0"/>
                        </a:rPr>
                        <m:t>𝐷𝑄</m:t>
                      </m:r>
                    </m:oMath>
                  </m:oMathPara>
                </a14:m>
                <a:endParaRPr lang="en-US"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𝐷𝑄</m:t>
                      </m:r>
                      <m:r>
                        <a:rPr lang="id-ID" i="1" smtClean="0">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1</m:t>
                          </m:r>
                        </m:num>
                        <m:den>
                          <m:r>
                            <a:rPr lang="id-ID" i="1">
                              <a:latin typeface="Cambria Math" panose="02040503050406030204" pitchFamily="18" charset="0"/>
                            </a:rPr>
                            <m:t>𝑚</m:t>
                          </m:r>
                          <m:r>
                            <a:rPr lang="id-ID" i="1">
                              <a:latin typeface="Cambria Math" panose="02040503050406030204" pitchFamily="18" charset="0"/>
                            </a:rPr>
                            <m:t>−1</m:t>
                          </m:r>
                        </m:den>
                      </m:f>
                      <m:r>
                        <a:rPr lang="id-ID" i="1">
                          <a:latin typeface="Cambria Math" panose="02040503050406030204" pitchFamily="18" charset="0"/>
                        </a:rPr>
                        <m:t> </m:t>
                      </m:r>
                    </m:oMath>
                  </m:oMathPara>
                </a14:m>
                <a:endParaRPr lang="en-US" i="1">
                  <a:latin typeface="Cambria Math" panose="02040503050406030204" pitchFamily="18" charset="0"/>
                </a:endParaRPr>
              </a:p>
              <a:p>
                <a:pPr marL="180340" indent="-180340">
                  <a:spcAft>
                    <a:spcPts val="1000"/>
                  </a:spcAft>
                </a:pPr>
                <a:endParaRPr lang="id-ID"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449884"/>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1601367413"/>
              </p:ext>
            </p:extLst>
          </p:nvPr>
        </p:nvGraphicFramePr>
        <p:xfrm>
          <a:off x="7834926" y="2657743"/>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E9C7BA-0823-678C-6923-5F30C0DAAE08}"/>
                  </a:ext>
                </a:extLst>
              </p:cNvPr>
              <p:cNvSpPr txBox="1"/>
              <p:nvPr/>
            </p:nvSpPr>
            <p:spPr>
              <a:xfrm>
                <a:off x="5772972" y="1862045"/>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𝑖</m:t>
                          </m:r>
                        </m:sub>
                      </m:sSub>
                      <m:r>
                        <a:rPr lang="id-ID" sz="1600" i="1">
                          <a:latin typeface="Cambria Math" panose="02040503050406030204" pitchFamily="18" charset="0"/>
                        </a:rPr>
                        <m:t>=</m:t>
                      </m:r>
                      <m:r>
                        <m:rPr>
                          <m:sty m:val="p"/>
                        </m:rPr>
                        <a:rPr lang="id-ID" sz="1600" i="1">
                          <a:latin typeface="Cambria Math" panose="02040503050406030204" pitchFamily="18" charset="0"/>
                        </a:rPr>
                        <m:t>V</m:t>
                      </m:r>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den>
                          </m:f>
                        </m:e>
                      </m:d>
                      <m:r>
                        <a:rPr lang="id-ID" sz="1600" i="1">
                          <a:latin typeface="Cambria Math" panose="02040503050406030204" pitchFamily="18" charset="0"/>
                        </a:rPr>
                        <m:t>+</m:t>
                      </m:r>
                      <m:d>
                        <m:dPr>
                          <m:ctrlPr>
                            <a:rPr lang="id-ID" sz="1600" i="1">
                              <a:latin typeface="Cambria Math" panose="02040503050406030204" pitchFamily="18" charset="0"/>
                            </a:rPr>
                          </m:ctrlPr>
                        </m:dPr>
                        <m:e>
                          <m:r>
                            <a:rPr lang="id-ID" sz="1600" i="1">
                              <a:latin typeface="Cambria Math" panose="02040503050406030204" pitchFamily="18" charset="0"/>
                            </a:rPr>
                            <m:t>1−</m:t>
                          </m:r>
                          <m:r>
                            <m:rPr>
                              <m:sty m:val="p"/>
                            </m:rPr>
                            <a:rPr lang="id-ID" sz="1600" i="1">
                              <a:latin typeface="Cambria Math" panose="02040503050406030204" pitchFamily="18" charset="0"/>
                            </a:rPr>
                            <m:t>V</m:t>
                          </m:r>
                        </m:e>
                      </m:d>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den>
                          </m:f>
                        </m:e>
                      </m:d>
                      <m:r>
                        <a:rPr lang="id-ID" sz="1600" i="1">
                          <a:latin typeface="Cambria Math" panose="02040503050406030204" pitchFamily="18" charset="0"/>
                        </a:rPr>
                        <m:t> </m:t>
                      </m:r>
                    </m:oMath>
                  </m:oMathPara>
                </a14:m>
                <a:endParaRPr lang="id-ID" sz="1600" i="1">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B4E9C7BA-0823-678C-6923-5F30C0DAAE08}"/>
                  </a:ext>
                </a:extLst>
              </p:cNvPr>
              <p:cNvSpPr txBox="1">
                <a:spLocks noRot="1" noChangeAspect="1" noMove="1" noResize="1" noEditPoints="1" noAdjustHandles="1" noChangeArrowheads="1" noChangeShapeType="1" noTextEdit="1"/>
              </p:cNvSpPr>
              <p:nvPr/>
            </p:nvSpPr>
            <p:spPr>
              <a:xfrm>
                <a:off x="5772972" y="1862045"/>
                <a:ext cx="6096000" cy="640303"/>
              </a:xfrm>
              <a:prstGeom prst="rect">
                <a:avLst/>
              </a:prstGeom>
              <a:blipFill>
                <a:blip r:embed="rId8"/>
                <a:stretch>
                  <a:fillRect/>
                </a:stretch>
              </a:blipFill>
            </p:spPr>
            <p:txBody>
              <a:bodyPr/>
              <a:lstStyle/>
              <a:p>
                <a:r>
                  <a:rPr lang="id-ID">
                    <a:noFill/>
                  </a:rPr>
                  <a:t> </a:t>
                </a:r>
              </a:p>
            </p:txBody>
          </p:sp>
        </mc:Fallback>
      </mc:AlternateContent>
      <p:sp>
        <p:nvSpPr>
          <p:cNvPr id="8" name="Slide Number Placeholder 7">
            <a:extLst>
              <a:ext uri="{FF2B5EF4-FFF2-40B4-BE49-F238E27FC236}">
                <a16:creationId xmlns:a16="http://schemas.microsoft.com/office/drawing/2014/main" id="{6AD018EC-C409-DFE7-1E4E-F23CEED8E194}"/>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/36</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2" name="Slide Number Placeholder 1">
            <a:extLst>
              <a:ext uri="{FF2B5EF4-FFF2-40B4-BE49-F238E27FC236}">
                <a16:creationId xmlns:a16="http://schemas.microsoft.com/office/drawing/2014/main" id="{9C92C502-3D00-8BF2-61E4-FAAE6B5491EB}"/>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/36</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F3EB74DD-7641-A665-9FCA-5CFDC77AEBFA}"/>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/36</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91747BA-2168-E1A2-3A38-12252D3BEDC2}"/>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/36</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2452469"/>
            <a:ext cx="11094831" cy="1272143"/>
          </a:xfrm>
          <a:prstGeom prst="rect">
            <a:avLst/>
          </a:prstGeom>
          <a:noFill/>
        </p:spPr>
        <p:txBody>
          <a:bodyPr wrap="square">
            <a:spAutoFit/>
          </a:bodyPr>
          <a:lstStyle/>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endParaRPr lang="en-US" sz="1400">
              <a:latin typeface="Rubik" pitchFamily="2" charset="-79"/>
              <a:cs typeface="Rubik" pitchFamily="2" charset="-79"/>
            </a:endParaRP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2" name="Slide Number Placeholder 1">
            <a:extLst>
              <a:ext uri="{FF2B5EF4-FFF2-40B4-BE49-F238E27FC236}">
                <a16:creationId xmlns:a16="http://schemas.microsoft.com/office/drawing/2014/main" id="{BD38D3D7-230C-7609-3672-0DEF8B445436}"/>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/36</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2023351"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2" name="Slide Number Placeholder 1">
            <a:extLst>
              <a:ext uri="{FF2B5EF4-FFF2-40B4-BE49-F238E27FC236}">
                <a16:creationId xmlns:a16="http://schemas.microsoft.com/office/drawing/2014/main" id="{C80D0141-0068-4C49-7B75-18B174621DEE}"/>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/36</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2736CCDE-EA71-63F4-0418-E0D6877D6BA9}"/>
              </a:ext>
            </a:extLst>
          </p:cNvPr>
          <p:cNvGrpSpPr/>
          <p:nvPr/>
        </p:nvGrpSpPr>
        <p:grpSpPr>
          <a:xfrm>
            <a:off x="399513" y="1525496"/>
            <a:ext cx="11392974" cy="4986999"/>
            <a:chOff x="560098" y="1525496"/>
            <a:chExt cx="11392974" cy="4986999"/>
          </a:xfrm>
        </p:grpSpPr>
        <p:sp>
          <p:nvSpPr>
            <p:cNvPr id="13" name="TextBox 12">
              <a:extLst>
                <a:ext uri="{FF2B5EF4-FFF2-40B4-BE49-F238E27FC236}">
                  <a16:creationId xmlns:a16="http://schemas.microsoft.com/office/drawing/2014/main" id="{82D0CE11-A5B8-C040-8F0A-732FDACFAE5D}"/>
                </a:ext>
              </a:extLst>
            </p:cNvPr>
            <p:cNvSpPr txBox="1"/>
            <p:nvPr/>
          </p:nvSpPr>
          <p:spPr>
            <a:xfrm>
              <a:off x="4781923"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14" name="TextBox 13">
              <a:extLst>
                <a:ext uri="{FF2B5EF4-FFF2-40B4-BE49-F238E27FC236}">
                  <a16:creationId xmlns:a16="http://schemas.microsoft.com/office/drawing/2014/main" id="{646A6E36-829F-C81C-CC67-7B4AA649D06F}"/>
                </a:ext>
              </a:extLst>
            </p:cNvPr>
            <p:cNvSpPr txBox="1"/>
            <p:nvPr/>
          </p:nvSpPr>
          <p:spPr>
            <a:xfrm>
              <a:off x="10847958"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pic>
          <p:nvPicPr>
            <p:cNvPr id="15" name="Picture 14">
              <a:extLst>
                <a:ext uri="{FF2B5EF4-FFF2-40B4-BE49-F238E27FC236}">
                  <a16:creationId xmlns:a16="http://schemas.microsoft.com/office/drawing/2014/main" id="{8CC7D016-2E7C-2012-FEF7-68419233F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98" y="1922805"/>
              <a:ext cx="5625517" cy="4589690"/>
            </a:xfrm>
            <a:prstGeom prst="rect">
              <a:avLst/>
            </a:prstGeom>
          </p:spPr>
        </p:pic>
        <p:pic>
          <p:nvPicPr>
            <p:cNvPr id="16" name="Picture 15">
              <a:extLst>
                <a:ext uri="{FF2B5EF4-FFF2-40B4-BE49-F238E27FC236}">
                  <a16:creationId xmlns:a16="http://schemas.microsoft.com/office/drawing/2014/main" id="{2731E94A-5547-3442-5ADA-31C5FF0E3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409" y="1922805"/>
              <a:ext cx="5446663" cy="4589690"/>
            </a:xfrm>
            <a:prstGeom prst="rect">
              <a:avLst/>
            </a:prstGeom>
          </p:spPr>
        </p:pic>
      </p:grpSp>
      <p:sp>
        <p:nvSpPr>
          <p:cNvPr id="2" name="Slide Number Placeholder 1">
            <a:extLst>
              <a:ext uri="{FF2B5EF4-FFF2-40B4-BE49-F238E27FC236}">
                <a16:creationId xmlns:a16="http://schemas.microsoft.com/office/drawing/2014/main" id="{B5FE4CDC-AE7C-873A-9D61-F1A20E2AD909}"/>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/36</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29629905-FCD1-8CEB-D9E5-A52E6A3C180A}"/>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/36</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8AC38478-3572-949E-85EF-10768BB2DF62}"/>
              </a:ext>
            </a:extLst>
          </p:cNvPr>
          <p:cNvGrpSpPr/>
          <p:nvPr/>
        </p:nvGrpSpPr>
        <p:grpSpPr>
          <a:xfrm>
            <a:off x="0" y="246228"/>
            <a:ext cx="2025353" cy="377660"/>
            <a:chOff x="0" y="246228"/>
            <a:chExt cx="2025353" cy="377660"/>
          </a:xfrm>
        </p:grpSpPr>
        <p:sp>
          <p:nvSpPr>
            <p:cNvPr id="12" name="Rectangle 11">
              <a:extLst>
                <a:ext uri="{FF2B5EF4-FFF2-40B4-BE49-F238E27FC236}">
                  <a16:creationId xmlns:a16="http://schemas.microsoft.com/office/drawing/2014/main" id="{67939F16-B4FD-E114-2EA9-DC527BABA776}"/>
                </a:ext>
              </a:extLst>
            </p:cNvPr>
            <p:cNvSpPr/>
            <p:nvPr/>
          </p:nvSpPr>
          <p:spPr>
            <a:xfrm>
              <a:off x="0" y="246228"/>
              <a:ext cx="1811708"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B4B29AB7-13C9-E1A1-25C5-6CCFC007B9E1}"/>
                </a:ext>
              </a:extLst>
            </p:cNvPr>
            <p:cNvSpPr txBox="1"/>
            <p:nvPr/>
          </p:nvSpPr>
          <p:spPr>
            <a:xfrm>
              <a:off x="26592" y="296559"/>
              <a:ext cx="1998761"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/Activity Diagram (2)</a:t>
              </a:r>
              <a:endParaRPr lang="id-ID" sz="1400">
                <a:solidFill>
                  <a:schemeClr val="accent1"/>
                </a:solidFill>
                <a:latin typeface="Rubik Medium" pitchFamily="2" charset="-79"/>
                <a:cs typeface="Rubik Medium" pitchFamily="2" charset="-79"/>
              </a:endParaRPr>
            </a:p>
          </p:txBody>
        </p:sp>
      </p:grpSp>
      <p:grpSp>
        <p:nvGrpSpPr>
          <p:cNvPr id="2" name="Group 1">
            <a:extLst>
              <a:ext uri="{FF2B5EF4-FFF2-40B4-BE49-F238E27FC236}">
                <a16:creationId xmlns:a16="http://schemas.microsoft.com/office/drawing/2014/main" id="{494F9595-56A6-CD1B-07EF-3EC1EB0771C5}"/>
              </a:ext>
            </a:extLst>
          </p:cNvPr>
          <p:cNvGrpSpPr/>
          <p:nvPr/>
        </p:nvGrpSpPr>
        <p:grpSpPr>
          <a:xfrm>
            <a:off x="4882275" y="1961332"/>
            <a:ext cx="2427450" cy="3687773"/>
            <a:chOff x="4323906" y="1961332"/>
            <a:chExt cx="2427450" cy="3687773"/>
          </a:xfrm>
        </p:grpSpPr>
        <p:sp>
          <p:nvSpPr>
            <p:cNvPr id="4" name="TextBox 3">
              <a:extLst>
                <a:ext uri="{FF2B5EF4-FFF2-40B4-BE49-F238E27FC236}">
                  <a16:creationId xmlns:a16="http://schemas.microsoft.com/office/drawing/2014/main" id="{3B1A6A3E-FD88-9E86-754F-4095F7B6B052}"/>
                </a:ext>
              </a:extLst>
            </p:cNvPr>
            <p:cNvSpPr txBox="1"/>
            <p:nvPr/>
          </p:nvSpPr>
          <p:spPr>
            <a:xfrm>
              <a:off x="5759374" y="1961332"/>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8BA837BC-7CB7-F472-16FE-543A12037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906" y="2331112"/>
              <a:ext cx="2427450" cy="3317993"/>
            </a:xfrm>
            <a:prstGeom prst="rect">
              <a:avLst/>
            </a:prstGeom>
          </p:spPr>
        </p:pic>
      </p:grpSp>
      <p:sp>
        <p:nvSpPr>
          <p:cNvPr id="3" name="Slide Number Placeholder 2">
            <a:extLst>
              <a:ext uri="{FF2B5EF4-FFF2-40B4-BE49-F238E27FC236}">
                <a16:creationId xmlns:a16="http://schemas.microsoft.com/office/drawing/2014/main" id="{089EEC8E-EC3C-7DDB-3E7F-2CDA9C0FC5D3}"/>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/36</a:t>
            </a:r>
          </a:p>
        </p:txBody>
      </p:sp>
    </p:spTree>
    <p:extLst>
      <p:ext uri="{BB962C8B-B14F-4D97-AF65-F5344CB8AC3E}">
        <p14:creationId xmlns:p14="http://schemas.microsoft.com/office/powerpoint/2010/main" val="106779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4" name="TextBox 3">
            <a:extLst>
              <a:ext uri="{FF2B5EF4-FFF2-40B4-BE49-F238E27FC236}">
                <a16:creationId xmlns:a16="http://schemas.microsoft.com/office/drawing/2014/main" id="{9E56C9CA-1EDB-040A-66E6-7A08B7B57B71}"/>
              </a:ext>
            </a:extLst>
          </p:cNvPr>
          <p:cNvSpPr txBox="1"/>
          <p:nvPr/>
        </p:nvSpPr>
        <p:spPr>
          <a:xfrm>
            <a:off x="335288" y="1186640"/>
            <a:ext cx="30659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Entity Relationship Diagram</a:t>
            </a:r>
            <a:endParaRPr lang="id-ID" sz="1200" i="1">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C16470F5-CAC8-5346-D9C3-0B44BE2D4E7D}"/>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/36</a:t>
            </a: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857EF39-0FA9-98F5-8974-98430C6C87A9}"/>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/36</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71261F60-AFE5-C903-7C16-00E34BDE8B84}"/>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/36</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632663"/>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712482343"/>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86962655-A445-03A3-3F12-80B3E4BDFB5C}"/>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/36</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melakukan perangkingan pada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807465"/>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400" i="1" smtClean="0">
                              <a:effectLst/>
                              <a:latin typeface="Cambria Math" panose="02040503050406030204" pitchFamily="18" charset="0"/>
                            </a:rPr>
                          </m:ctrlPr>
                        </m:naryPr>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4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400" i="1">
                                  <a:effectLst/>
                                  <a:latin typeface="Cambria Math" panose="02040503050406030204" pitchFamily="18" charset="0"/>
                                </a:rPr>
                              </m:ctrlPr>
                            </m:sSubPr>
                            <m:e>
                              <m:r>
                                <a:rPr lang="id-ID" sz="14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4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4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807465"/>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9" name="Slide Number Placeholder 8">
            <a:extLst>
              <a:ext uri="{FF2B5EF4-FFF2-40B4-BE49-F238E27FC236}">
                <a16:creationId xmlns:a16="http://schemas.microsoft.com/office/drawing/2014/main" id="{4F72A507-2184-24D4-5D16-84FC5284F520}"/>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/36</a:t>
            </a:r>
          </a:p>
        </p:txBody>
      </p:sp>
    </p:spTree>
    <p:extLst>
      <p:ext uri="{BB962C8B-B14F-4D97-AF65-F5344CB8AC3E}">
        <p14:creationId xmlns:p14="http://schemas.microsoft.com/office/powerpoint/2010/main" val="164677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56418" y="1874824"/>
            <a:ext cx="504000" cy="3960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99697" y="1595942"/>
                <a:ext cx="1607715" cy="56278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200" i="1" smtClean="0">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𝑁</m:t>
                          </m:r>
                        </m:e>
                        <m:sub>
                          <m:r>
                            <a:rPr lang="id-ID" sz="1200" i="1">
                              <a:solidFill>
                                <a:schemeClr val="tx1"/>
                              </a:solidFill>
                              <a:latin typeface="Cambria Math" panose="02040503050406030204" pitchFamily="18" charset="0"/>
                            </a:rPr>
                            <m:t>𝑖𝑗</m:t>
                          </m:r>
                        </m:sub>
                      </m:sSub>
                      <m:r>
                        <a:rPr lang="id-ID" sz="1200" i="0">
                          <a:solidFill>
                            <a:schemeClr val="tx1"/>
                          </a:solidFill>
                          <a:latin typeface="Cambria Math" panose="02040503050406030204" pitchFamily="18" charset="0"/>
                        </a:rPr>
                        <m:t>=</m:t>
                      </m:r>
                      <m:f>
                        <m:fPr>
                          <m:ctrlPr>
                            <a:rPr lang="id-ID" sz="1200" i="1">
                              <a:solidFill>
                                <a:schemeClr val="tx1"/>
                              </a:solidFill>
                              <a:latin typeface="Cambria Math" panose="02040503050406030204" pitchFamily="18" charset="0"/>
                            </a:rPr>
                          </m:ctrlPr>
                        </m:fPr>
                        <m:num>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
                                <m:sSubPr>
                                  <m:ctrlPr>
                                    <a:rPr lang="id-ID" sz="1200" i="1">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𝑖𝑗</m:t>
                                  </m:r>
                                </m:sub>
                              </m:sSub>
                            </m:e>
                          </m:d>
                        </m:num>
                        <m:den>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e>
                          </m:d>
                        </m:den>
                      </m:f>
                      <m:r>
                        <a:rPr lang="id-ID" sz="1200" i="0">
                          <a:solidFill>
                            <a:schemeClr val="tx1"/>
                          </a:solidFill>
                          <a:latin typeface="Cambria Math" panose="02040503050406030204" pitchFamily="18" charset="0"/>
                        </a:rPr>
                        <m:t> </m:t>
                      </m:r>
                    </m:oMath>
                  </m:oMathPara>
                </a14:m>
                <a:endParaRPr lang="id-ID" sz="12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99697" y="1595942"/>
                <a:ext cx="1607715" cy="562783"/>
              </a:xfrm>
              <a:prstGeom prst="rect">
                <a:avLst/>
              </a:prstGeom>
              <a:blipFill>
                <a:blip r:embed="rId3"/>
                <a:stretch>
                  <a:fillRect b="-1087"/>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763228513"/>
              </p:ext>
            </p:extLst>
          </p:nvPr>
        </p:nvGraphicFramePr>
        <p:xfrm>
          <a:off x="566700" y="276432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100000" r="-310945" b="-120588"/>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206061" r="-310945" b="-24242"/>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4187607629"/>
              </p:ext>
            </p:extLst>
          </p:nvPr>
        </p:nvGraphicFramePr>
        <p:xfrm>
          <a:off x="6218267" y="3785310"/>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469756" y="5088292"/>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469756" y="5088292"/>
                <a:ext cx="1985883" cy="252890"/>
              </a:xfrm>
              <a:prstGeom prst="rect">
                <a:avLst/>
              </a:prstGeom>
              <a:blipFill>
                <a:blip r:embed="rId7"/>
                <a:stretch>
                  <a:fillRect b="-2439"/>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519263"/>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540248"/>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C79577-9805-AD3A-DEF4-6C06B01016BD}"/>
                  </a:ext>
                </a:extLst>
              </p:cNvPr>
              <p:cNvSpPr txBox="1"/>
              <p:nvPr/>
            </p:nvSpPr>
            <p:spPr>
              <a:xfrm>
                <a:off x="6399697" y="229865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1,1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3</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=1</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5CC79577-9805-AD3A-DEF4-6C06B01016BD}"/>
                  </a:ext>
                </a:extLst>
              </p:cNvPr>
              <p:cNvSpPr txBox="1">
                <a:spLocks noRot="1" noChangeAspect="1" noMove="1" noResize="1" noEditPoints="1" noAdjustHandles="1" noChangeArrowheads="1" noChangeShapeType="1" noTextEdit="1"/>
              </p:cNvSpPr>
              <p:nvPr/>
            </p:nvSpPr>
            <p:spPr>
              <a:xfrm>
                <a:off x="6399697" y="2298655"/>
                <a:ext cx="2146397" cy="412805"/>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38A21B-44EA-75CD-BC49-60ED6C61704B}"/>
                  </a:ext>
                </a:extLst>
              </p:cNvPr>
              <p:cNvSpPr txBox="1"/>
              <p:nvPr/>
            </p:nvSpPr>
            <p:spPr>
              <a:xfrm>
                <a:off x="6399697" y="299080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8,1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3</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2</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=0,6667</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2238A21B-44EA-75CD-BC49-60ED6C61704B}"/>
                  </a:ext>
                </a:extLst>
              </p:cNvPr>
              <p:cNvSpPr txBox="1">
                <a:spLocks noRot="1" noChangeAspect="1" noMove="1" noResize="1" noEditPoints="1" noAdjustHandles="1" noChangeArrowheads="1" noChangeShapeType="1" noTextEdit="1"/>
              </p:cNvSpPr>
              <p:nvPr/>
            </p:nvSpPr>
            <p:spPr>
              <a:xfrm>
                <a:off x="6399697" y="2990805"/>
                <a:ext cx="2146397" cy="412805"/>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C673AC-B786-2F47-8C2F-6515E4D70C94}"/>
                  </a:ext>
                </a:extLst>
              </p:cNvPr>
              <p:cNvSpPr txBox="1"/>
              <p:nvPr/>
            </p:nvSpPr>
            <p:spPr>
              <a:xfrm>
                <a:off x="6399697" y="2716640"/>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7" name="TextBox 6">
                <a:extLst>
                  <a:ext uri="{FF2B5EF4-FFF2-40B4-BE49-F238E27FC236}">
                    <a16:creationId xmlns:a16="http://schemas.microsoft.com/office/drawing/2014/main" id="{30C673AC-B786-2F47-8C2F-6515E4D70C94}"/>
                  </a:ext>
                </a:extLst>
              </p:cNvPr>
              <p:cNvSpPr txBox="1">
                <a:spLocks noRot="1" noChangeAspect="1" noMove="1" noResize="1" noEditPoints="1" noAdjustHandles="1" noChangeArrowheads="1" noChangeShapeType="1" noTextEdit="1"/>
              </p:cNvSpPr>
              <p:nvPr/>
            </p:nvSpPr>
            <p:spPr>
              <a:xfrm>
                <a:off x="6399697" y="2716640"/>
                <a:ext cx="2146397" cy="268984"/>
              </a:xfrm>
              <a:prstGeom prst="rect">
                <a:avLst/>
              </a:prstGeom>
              <a:blipFill>
                <a:blip r:embed="rId10"/>
                <a:stretch>
                  <a:fillRect/>
                </a:stretch>
              </a:blipFill>
            </p:spPr>
            <p:txBody>
              <a:bodyPr/>
              <a:lstStyle/>
              <a:p>
                <a:r>
                  <a:rPr lang="id-ID">
                    <a:noFill/>
                  </a:rPr>
                  <a:t> </a:t>
                </a:r>
              </a:p>
            </p:txBody>
          </p:sp>
        </mc:Fallback>
      </mc:AlternateContent>
      <p:sp>
        <p:nvSpPr>
          <p:cNvPr id="8" name="Slide Number Placeholder 7">
            <a:extLst>
              <a:ext uri="{FF2B5EF4-FFF2-40B4-BE49-F238E27FC236}">
                <a16:creationId xmlns:a16="http://schemas.microsoft.com/office/drawing/2014/main" id="{902BBAE8-72D8-93A8-B98E-48EE12374309}"/>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/36</a:t>
            </a:r>
          </a:p>
        </p:txBody>
      </p:sp>
    </p:spTree>
    <p:extLst>
      <p:ext uri="{BB962C8B-B14F-4D97-AF65-F5344CB8AC3E}">
        <p14:creationId xmlns:p14="http://schemas.microsoft.com/office/powerpoint/2010/main" val="245225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506507"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sz="2800"/>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506507" cy="366639"/>
              </a:xfrm>
              <a:prstGeom prst="rect">
                <a:avLst/>
              </a:prstGeom>
              <a:blipFill>
                <a:blip r:embed="rId2"/>
                <a:stretch>
                  <a:fillRect b="-8333"/>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1">
                          <a:solidFill>
                            <a:schemeClr val="tx1"/>
                          </a:solidFill>
                          <a:latin typeface="Cambria Math" panose="02040503050406030204" pitchFamily="18" charset="0"/>
                        </a:rPr>
                        <m:t>=</m:t>
                      </m:r>
                      <m:nary>
                        <m:naryPr>
                          <m:chr m:val="∑"/>
                          <m:limLoc m:val="subSup"/>
                          <m:grow m:val="on"/>
                          <m:ctrlPr>
                            <a:rPr lang="id-ID" sz="1600" i="1">
                              <a:solidFill>
                                <a:schemeClr val="tx1"/>
                              </a:solidFill>
                              <a:latin typeface="Cambria Math" panose="02040503050406030204" pitchFamily="18" charset="0"/>
                            </a:rPr>
                          </m:ctrlPr>
                        </m:naryPr>
                        <m:sub>
                          <m:r>
                            <a:rPr lang="id-ID" sz="1600" i="1">
                              <a:solidFill>
                                <a:schemeClr val="tx1"/>
                              </a:solidFill>
                              <a:latin typeface="Cambria Math" panose="02040503050406030204" pitchFamily="18" charset="0"/>
                            </a:rPr>
                            <m:t>𝑗</m:t>
                          </m:r>
                          <m:r>
                            <a:rPr lang="id-ID" sz="1600" i="1">
                              <a:solidFill>
                                <a:schemeClr val="tx1"/>
                              </a:solidFill>
                              <a:latin typeface="Cambria Math" panose="02040503050406030204" pitchFamily="18" charset="0"/>
                            </a:rPr>
                            <m:t>=1</m:t>
                          </m:r>
                        </m:sub>
                        <m:sup>
                          <m:r>
                            <a:rPr lang="id-ID" sz="1600" i="1">
                              <a:solidFill>
                                <a:schemeClr val="tx1"/>
                              </a:solidFill>
                              <a:latin typeface="Cambria Math" panose="02040503050406030204" pitchFamily="18" charset="0"/>
                            </a:rPr>
                            <m:t>𝑛</m:t>
                          </m:r>
                        </m:sup>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1">
                                  <a:solidFill>
                                    <a:schemeClr val="tx1"/>
                                  </a:solidFill>
                                  <a:latin typeface="Cambria Math" panose="02040503050406030204" pitchFamily="18" charset="0"/>
                                </a:rPr>
                                <m:t>∗</m:t>
                              </m:r>
                            </m:sup>
                          </m:sSubSup>
                        </m:e>
                      </m:nary>
                    </m:oMath>
                  </m:oMathPara>
                </a14:m>
                <a:endParaRPr lang="id-ID" sz="16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603948"/>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497571"/>
                <a:ext cx="1470671"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m:rPr>
                              <m:sty m:val="p"/>
                            </m:rPr>
                            <a:rPr lang="id-ID" sz="1600" i="1">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a:latin typeface="Cambria Math" panose="02040503050406030204" pitchFamily="18" charset="0"/>
                            </a:rPr>
                          </m:ctrlPr>
                        </m:dPr>
                        <m:e>
                          <m:sSubSup>
                            <m:sSubSupPr>
                              <m:ctrlPr>
                                <a:rPr lang="id-ID" sz="1600" i="1">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1">
                                  <a:latin typeface="Cambria Math" panose="02040503050406030204" pitchFamily="18" charset="0"/>
                                </a:rPr>
                                <m:t>∗</m:t>
                              </m:r>
                            </m:sup>
                          </m:sSubSup>
                        </m:e>
                      </m:d>
                    </m:oMath>
                  </m:oMathPara>
                </a14:m>
                <a:endParaRPr lang="id-ID" sz="16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497571"/>
                <a:ext cx="1470671" cy="384272"/>
              </a:xfrm>
              <a:prstGeom prst="rect">
                <a:avLst/>
              </a:prstGeom>
              <a:blipFill>
                <a:blip r:embed="rId4"/>
                <a:stretch>
                  <a:fillRect b="-7937"/>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9" name="Slide Number Placeholder 8">
            <a:extLst>
              <a:ext uri="{FF2B5EF4-FFF2-40B4-BE49-F238E27FC236}">
                <a16:creationId xmlns:a16="http://schemas.microsoft.com/office/drawing/2014/main" id="{57771D8D-48B9-F566-F5AD-1DD27931005D}"/>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/36</a:t>
            </a:r>
          </a:p>
        </p:txBody>
      </p:sp>
    </p:spTree>
    <p:extLst>
      <p:ext uri="{BB962C8B-B14F-4D97-AF65-F5344CB8AC3E}">
        <p14:creationId xmlns:p14="http://schemas.microsoft.com/office/powerpoint/2010/main" val="1149898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303766783"/>
              </p:ext>
            </p:extLst>
          </p:nvPr>
        </p:nvGraphicFramePr>
        <p:xfrm>
          <a:off x="2266763" y="2484426"/>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2256893"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072305699"/>
              </p:ext>
            </p:extLst>
          </p:nvPr>
        </p:nvGraphicFramePr>
        <p:xfrm>
          <a:off x="6784224" y="1427499"/>
          <a:ext cx="4533064" cy="2001501"/>
        </p:xfrm>
        <a:graphic>
          <a:graphicData uri="http://schemas.openxmlformats.org/drawingml/2006/table">
            <a:tbl>
              <a:tblPr firstRow="1" firstCol="1" bandRow="1">
                <a:tableStyleId>{5C22544A-7EE6-4342-B048-85BDC9FD1C3A}</a:tableStyleId>
              </a:tblPr>
              <a:tblGrid>
                <a:gridCol w="978687">
                  <a:extLst>
                    <a:ext uri="{9D8B030D-6E8A-4147-A177-3AD203B41FA5}">
                      <a16:colId xmlns:a16="http://schemas.microsoft.com/office/drawing/2014/main" val="1194848841"/>
                    </a:ext>
                  </a:extLst>
                </a:gridCol>
                <a:gridCol w="2146039">
                  <a:extLst>
                    <a:ext uri="{9D8B030D-6E8A-4147-A177-3AD203B41FA5}">
                      <a16:colId xmlns:a16="http://schemas.microsoft.com/office/drawing/2014/main" val="2768725042"/>
                    </a:ext>
                  </a:extLst>
                </a:gridCol>
                <a:gridCol w="1408338">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298961" y="3473865"/>
                <a:ext cx="4315625" cy="640303"/>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𝑄</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m:t>
                      </m:r>
                      <m:r>
                        <m:rPr>
                          <m:sty m:val="p"/>
                        </m:rPr>
                        <a:rPr lang="id-ID" sz="1600" kern="100">
                          <a:latin typeface="Cambria Math" panose="02040503050406030204" pitchFamily="18" charset="0"/>
                          <a:ea typeface="SimSun" panose="02010600030101010101" pitchFamily="2" charset="-122"/>
                          <a:cs typeface="Rubik Medium" pitchFamily="2" charset="-79"/>
                        </a:rPr>
                        <m:t>V</m:t>
                      </m:r>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𝑆</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r>
                        <a:rPr lang="id-ID" sz="1600" kern="100">
                          <a:latin typeface="Cambria Math" panose="02040503050406030204" pitchFamily="18" charset="0"/>
                          <a:ea typeface="SimSun" panose="02010600030101010101" pitchFamily="2" charset="-122"/>
                          <a:cs typeface="Rubik Medium" pitchFamily="2" charset="-79"/>
                        </a:rPr>
                        <m:t>+</m:t>
                      </m:r>
                      <m:d>
                        <m:dPr>
                          <m:ctrlPr>
                            <a:rPr lang="id-ID" sz="1600" i="1" kern="100">
                              <a:latin typeface="Cambria Math" panose="02040503050406030204" pitchFamily="18" charset="0"/>
                              <a:ea typeface="SimSun" panose="02010600030101010101" pitchFamily="2" charset="-122"/>
                              <a:cs typeface="Rubik Medium" pitchFamily="2" charset="-79"/>
                            </a:rPr>
                          </m:ctrlPr>
                        </m:dPr>
                        <m:e>
                          <m:r>
                            <a:rPr lang="id-ID" sz="1600" kern="100">
                              <a:latin typeface="Cambria Math" panose="02040503050406030204" pitchFamily="18" charset="0"/>
                              <a:ea typeface="SimSun" panose="02010600030101010101" pitchFamily="2" charset="-122"/>
                              <a:cs typeface="Rubik Medium" pitchFamily="2" charset="-79"/>
                            </a:rPr>
                            <m:t>1−</m:t>
                          </m:r>
                          <m:r>
                            <m:rPr>
                              <m:sty m:val="p"/>
                            </m:rPr>
                            <a:rPr lang="id-ID" sz="160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𝑅</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4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298961" y="3473865"/>
                <a:ext cx="4315625" cy="640303"/>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6714552" y="1181205"/>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334459"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334459"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356513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1846924178"/>
              </p:ext>
            </p:extLst>
          </p:nvPr>
        </p:nvGraphicFramePr>
        <p:xfrm>
          <a:off x="6806879" y="4199117"/>
          <a:ext cx="4510409" cy="2008800"/>
        </p:xfrm>
        <a:graphic>
          <a:graphicData uri="http://schemas.openxmlformats.org/drawingml/2006/table">
            <a:tbl>
              <a:tblPr firstRow="1" firstCol="1" bandRow="1">
                <a:tableStyleId>{5C22544A-7EE6-4342-B048-85BDC9FD1C3A}</a:tableStyleId>
              </a:tblPr>
              <a:tblGrid>
                <a:gridCol w="690752">
                  <a:extLst>
                    <a:ext uri="{9D8B030D-6E8A-4147-A177-3AD203B41FA5}">
                      <a16:colId xmlns:a16="http://schemas.microsoft.com/office/drawing/2014/main" val="1981404074"/>
                    </a:ext>
                  </a:extLst>
                </a:gridCol>
                <a:gridCol w="911018">
                  <a:extLst>
                    <a:ext uri="{9D8B030D-6E8A-4147-A177-3AD203B41FA5}">
                      <a16:colId xmlns:a16="http://schemas.microsoft.com/office/drawing/2014/main" val="1194848841"/>
                    </a:ext>
                  </a:extLst>
                </a:gridCol>
                <a:gridCol w="1756159">
                  <a:extLst>
                    <a:ext uri="{9D8B030D-6E8A-4147-A177-3AD203B41FA5}">
                      <a16:colId xmlns:a16="http://schemas.microsoft.com/office/drawing/2014/main" val="2768725042"/>
                    </a:ext>
                  </a:extLst>
                </a:gridCol>
                <a:gridCol w="1152480">
                  <a:extLst>
                    <a:ext uri="{9D8B030D-6E8A-4147-A177-3AD203B41FA5}">
                      <a16:colId xmlns:a16="http://schemas.microsoft.com/office/drawing/2014/main" val="2553798468"/>
                    </a:ext>
                  </a:extLst>
                </a:gridCol>
              </a:tblGrid>
              <a:tr h="223200">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3935775"/>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3666146"/>
            <a:ext cx="355600" cy="2787041"/>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9B340B-EBEA-BDBC-889F-C98DC41A405D}"/>
                  </a:ext>
                </a:extLst>
              </p:cNvPr>
              <p:cNvSpPr txBox="1"/>
              <p:nvPr/>
            </p:nvSpPr>
            <p:spPr>
              <a:xfrm>
                <a:off x="1365099" y="4526450"/>
                <a:ext cx="3940325" cy="451919"/>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smtClean="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en-US" sz="1050" b="0" i="1" kern="100" smtClean="0">
                              <a:latin typeface="Cambria Math" panose="02040503050406030204" pitchFamily="18" charset="0"/>
                              <a:ea typeface="SimSun" panose="02010600030101010101" pitchFamily="2" charset="-122"/>
                              <a:cs typeface="Rubik Medium" pitchFamily="2" charset="-79"/>
                            </a:rPr>
                            <m:t>1</m:t>
                          </m:r>
                        </m:sub>
                      </m:sSub>
                      <m:r>
                        <a:rPr lang="id-ID" sz="1050" kern="100">
                          <a:latin typeface="Cambria Math" panose="02040503050406030204" pitchFamily="18" charset="0"/>
                          <a:ea typeface="SimSun" panose="02010600030101010101" pitchFamily="2" charset="-122"/>
                          <a:cs typeface="Rubik Medium" pitchFamily="2" charset="-79"/>
                        </a:rPr>
                        <m:t>=</m:t>
                      </m:r>
                      <m:r>
                        <a:rPr lang="en-US" sz="1050" b="0" i="1" kern="100" smtClean="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0,5241 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0,6118 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a:rPr lang="en-US" sz="1050" b="0" i="1" kern="100" smtClean="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0,1275 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0,2515 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7" name="TextBox 6">
                <a:extLst>
                  <a:ext uri="{FF2B5EF4-FFF2-40B4-BE49-F238E27FC236}">
                    <a16:creationId xmlns:a16="http://schemas.microsoft.com/office/drawing/2014/main" id="{B29B340B-EBEA-BDBC-889F-C98DC41A405D}"/>
                  </a:ext>
                </a:extLst>
              </p:cNvPr>
              <p:cNvSpPr txBox="1">
                <a:spLocks noRot="1" noChangeAspect="1" noMove="1" noResize="1" noEditPoints="1" noAdjustHandles="1" noChangeArrowheads="1" noChangeShapeType="1" noTextEdit="1"/>
              </p:cNvSpPr>
              <p:nvPr/>
            </p:nvSpPr>
            <p:spPr>
              <a:xfrm>
                <a:off x="1365099" y="4526450"/>
                <a:ext cx="3940325" cy="451919"/>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A3A7C8-96C6-FCCF-DFD9-38FA416EA0B5}"/>
                  </a:ext>
                </a:extLst>
              </p:cNvPr>
              <p:cNvSpPr txBox="1"/>
              <p:nvPr/>
            </p:nvSpPr>
            <p:spPr>
              <a:xfrm>
                <a:off x="1357479" y="5013929"/>
                <a:ext cx="3940325" cy="253916"/>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0,8301</m:t>
                          </m:r>
                        </m:e>
                      </m:d>
                      <m:r>
                        <a:rPr lang="id-ID" sz="1050" i="1"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0,2051</m:t>
                          </m:r>
                        </m:e>
                      </m:d>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9" name="TextBox 8">
                <a:extLst>
                  <a:ext uri="{FF2B5EF4-FFF2-40B4-BE49-F238E27FC236}">
                    <a16:creationId xmlns:a16="http://schemas.microsoft.com/office/drawing/2014/main" id="{38A3A7C8-96C6-FCCF-DFD9-38FA416EA0B5}"/>
                  </a:ext>
                </a:extLst>
              </p:cNvPr>
              <p:cNvSpPr txBox="1">
                <a:spLocks noRot="1" noChangeAspect="1" noMove="1" noResize="1" noEditPoints="1" noAdjustHandles="1" noChangeArrowheads="1" noChangeShapeType="1" noTextEdit="1"/>
              </p:cNvSpPr>
              <p:nvPr/>
            </p:nvSpPr>
            <p:spPr>
              <a:xfrm>
                <a:off x="1357479" y="5013929"/>
                <a:ext cx="3940325" cy="253916"/>
              </a:xfrm>
              <a:prstGeom prst="rect">
                <a:avLst/>
              </a:prstGeom>
              <a:blipFill>
                <a:blip r:embed="rId10"/>
                <a:stretch>
                  <a:fillRect b="-238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75CB6DC-762D-1D59-50EE-E1BEA25317E2}"/>
                  </a:ext>
                </a:extLst>
              </p:cNvPr>
              <p:cNvSpPr txBox="1"/>
              <p:nvPr/>
            </p:nvSpPr>
            <p:spPr>
              <a:xfrm>
                <a:off x="731838" y="5673672"/>
                <a:ext cx="2034540" cy="437299"/>
              </a:xfrm>
              <a:prstGeom prst="rect">
                <a:avLst/>
              </a:prstGeom>
              <a:noFill/>
            </p:spPr>
            <p:txBody>
              <a:bodyPr wrap="square">
                <a:spAutoFit/>
              </a:bodyPr>
              <a:lstStyle/>
              <a:p>
                <a:pPr marL="457200" indent="180340">
                  <a:lnSpc>
                    <a:spcPct val="150000"/>
                  </a:lnSpc>
                  <a:spcAft>
                    <a:spcPts val="800"/>
                  </a:spcAft>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=0,5176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1" name="TextBox 10">
                <a:extLst>
                  <a:ext uri="{FF2B5EF4-FFF2-40B4-BE49-F238E27FC236}">
                    <a16:creationId xmlns:a16="http://schemas.microsoft.com/office/drawing/2014/main" id="{E75CB6DC-762D-1D59-50EE-E1BEA25317E2}"/>
                  </a:ext>
                </a:extLst>
              </p:cNvPr>
              <p:cNvSpPr txBox="1">
                <a:spLocks noRot="1" noChangeAspect="1" noMove="1" noResize="1" noEditPoints="1" noAdjustHandles="1" noChangeArrowheads="1" noChangeShapeType="1" noTextEdit="1"/>
              </p:cNvSpPr>
              <p:nvPr/>
            </p:nvSpPr>
            <p:spPr>
              <a:xfrm>
                <a:off x="731838" y="5673672"/>
                <a:ext cx="2034540" cy="437299"/>
              </a:xfrm>
              <a:prstGeom prst="rect">
                <a:avLst/>
              </a:prstGeom>
              <a:blipFill>
                <a:blip r:embed="rId11"/>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B2369F-F782-DA06-8AC4-79F9F7D4122C}"/>
                  </a:ext>
                </a:extLst>
              </p:cNvPr>
              <p:cNvSpPr txBox="1"/>
              <p:nvPr/>
            </p:nvSpPr>
            <p:spPr>
              <a:xfrm>
                <a:off x="731838" y="5303405"/>
                <a:ext cx="3940325" cy="334707"/>
              </a:xfrm>
              <a:prstGeom prst="rect">
                <a:avLst/>
              </a:prstGeom>
              <a:noFill/>
            </p:spPr>
            <p:txBody>
              <a:bodyPr wrap="square">
                <a:spAutoFit/>
              </a:bodyPr>
              <a:lstStyle/>
              <a:p>
                <a:pPr marL="457200" indent="180340">
                  <a:lnSpc>
                    <a:spcPct val="150000"/>
                  </a:lnSpc>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=0,415+0,1026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3" name="TextBox 12">
                <a:extLst>
                  <a:ext uri="{FF2B5EF4-FFF2-40B4-BE49-F238E27FC236}">
                    <a16:creationId xmlns:a16="http://schemas.microsoft.com/office/drawing/2014/main" id="{37B2369F-F782-DA06-8AC4-79F9F7D4122C}"/>
                  </a:ext>
                </a:extLst>
              </p:cNvPr>
              <p:cNvSpPr txBox="1">
                <a:spLocks noRot="1" noChangeAspect="1" noMove="1" noResize="1" noEditPoints="1" noAdjustHandles="1" noChangeArrowheads="1" noChangeShapeType="1" noTextEdit="1"/>
              </p:cNvSpPr>
              <p:nvPr/>
            </p:nvSpPr>
            <p:spPr>
              <a:xfrm>
                <a:off x="731838" y="5303405"/>
                <a:ext cx="3940325" cy="334707"/>
              </a:xfrm>
              <a:prstGeom prst="rect">
                <a:avLst/>
              </a:prstGeom>
              <a:blipFill>
                <a:blip r:embed="rId1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6F0692-C304-9502-C83E-A6FE7B79781C}"/>
                  </a:ext>
                </a:extLst>
              </p:cNvPr>
              <p:cNvSpPr txBox="1"/>
              <p:nvPr/>
            </p:nvSpPr>
            <p:spPr>
              <a:xfrm>
                <a:off x="1383313" y="6032412"/>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14" name="TextBox 13">
                <a:extLst>
                  <a:ext uri="{FF2B5EF4-FFF2-40B4-BE49-F238E27FC236}">
                    <a16:creationId xmlns:a16="http://schemas.microsoft.com/office/drawing/2014/main" id="{C86F0692-C304-9502-C83E-A6FE7B79781C}"/>
                  </a:ext>
                </a:extLst>
              </p:cNvPr>
              <p:cNvSpPr txBox="1">
                <a:spLocks noRot="1" noChangeAspect="1" noMove="1" noResize="1" noEditPoints="1" noAdjustHandles="1" noChangeArrowheads="1" noChangeShapeType="1" noTextEdit="1"/>
              </p:cNvSpPr>
              <p:nvPr/>
            </p:nvSpPr>
            <p:spPr>
              <a:xfrm>
                <a:off x="1383313" y="6032412"/>
                <a:ext cx="2146397" cy="268984"/>
              </a:xfrm>
              <a:prstGeom prst="rect">
                <a:avLst/>
              </a:prstGeom>
              <a:blipFill>
                <a:blip r:embed="rId13"/>
                <a:stretch>
                  <a:fillRect/>
                </a:stretch>
              </a:blipFill>
            </p:spPr>
            <p:txBody>
              <a:bodyPr/>
              <a:lstStyle/>
              <a:p>
                <a:r>
                  <a:rPr lang="id-ID">
                    <a:noFill/>
                  </a:rPr>
                  <a:t> </a:t>
                </a:r>
              </a:p>
            </p:txBody>
          </p:sp>
        </mc:Fallback>
      </mc:AlternateContent>
      <p:sp>
        <p:nvSpPr>
          <p:cNvPr id="10" name="Slide Number Placeholder 9">
            <a:extLst>
              <a:ext uri="{FF2B5EF4-FFF2-40B4-BE49-F238E27FC236}">
                <a16:creationId xmlns:a16="http://schemas.microsoft.com/office/drawing/2014/main" id="{BC99A10E-8932-C5E4-2751-E1360EA68406}"/>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/36</a:t>
            </a:r>
          </a:p>
        </p:txBody>
      </p:sp>
    </p:spTree>
    <p:extLst>
      <p:ext uri="{BB962C8B-B14F-4D97-AF65-F5344CB8AC3E}">
        <p14:creationId xmlns:p14="http://schemas.microsoft.com/office/powerpoint/2010/main" val="165095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(6)</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41616"/>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b="1">
                <a:latin typeface="Rubik" pitchFamily="2" charset="-79"/>
                <a:cs typeface="Rubik" pitchFamily="2" charset="-79"/>
              </a:rPr>
              <a:t>terpenuhi</a:t>
            </a:r>
            <a:r>
              <a:rPr lang="en-US" sz="1100">
                <a:latin typeface="Rubik" pitchFamily="2" charset="-79"/>
                <a:cs typeface="Rubik" pitchFamily="2" charset="-79"/>
              </a:rPr>
              <a: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2</m:t>
                              </m:r>
                            </m:sub>
                          </m:sSub>
                          <m:r>
                            <a:rPr lang="id-ID" sz="1600" b="0" i="1" kern="100">
                              <a:latin typeface="Cambria Math" panose="02040503050406030204" pitchFamily="18" charset="0"/>
                              <a:ea typeface="SimSun" panose="02010600030101010101" pitchFamily="2" charset="-122"/>
                              <a:cs typeface="Rubik Medium" pitchFamily="2" charset="-79"/>
                            </a:rPr>
                            <m:t>)</m:t>
                          </m:r>
                        </m:sub>
                      </m:s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1</m:t>
                                  </m:r>
                                </m:sub>
                              </m:sSub>
                            </m:e>
                          </m:d>
                        </m:sub>
                      </m:sSub>
                      <m:r>
                        <a:rPr lang="id-ID" sz="1600" b="0" i="1" kern="100">
                          <a:latin typeface="Cambria Math" panose="02040503050406030204" pitchFamily="18" charset="0"/>
                          <a:ea typeface="SimSun" panose="02010600030101010101" pitchFamily="2" charset="-122"/>
                          <a:cs typeface="Rubik Medium" pitchFamily="2" charset="-79"/>
                        </a:rPr>
                        <m:t> ≥</m:t>
                      </m:r>
                      <m:r>
                        <a:rPr lang="id-ID" sz="1600" b="0" i="1" kern="100">
                          <a:latin typeface="Cambria Math" panose="02040503050406030204" pitchFamily="18" charset="0"/>
                          <a:ea typeface="SimSun" panose="02010600030101010101" pitchFamily="2" charset="-122"/>
                          <a:cs typeface="Rubik Medium" pitchFamily="2" charset="-79"/>
                        </a:rPr>
                        <m:t>𝐷𝑄</m:t>
                      </m:r>
                    </m:oMath>
                  </m:oMathPara>
                </a14:m>
                <a:endParaRPr lang="id-ID" sz="1600" i="1"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600" b="0" i="1" kern="100">
                          <a:latin typeface="Cambria Math" panose="02040503050406030204" pitchFamily="18" charset="0"/>
                          <a:ea typeface="SimSun" panose="02010600030101010101" pitchFamily="2" charset="-122"/>
                          <a:cs typeface="Rubik Medium" pitchFamily="2" charset="-79"/>
                        </a:rPr>
                        <m:t>𝐷𝑄</m:t>
                      </m:r>
                      <m:r>
                        <a:rPr lang="id-ID" sz="1600" b="0" kern="100">
                          <a:latin typeface="Cambria Math" panose="02040503050406030204" pitchFamily="18" charset="0"/>
                          <a:ea typeface="SimSun" panose="02010600030101010101" pitchFamily="2" charset="-122"/>
                          <a:cs typeface="Rubik Medium" pitchFamily="2" charset="-79"/>
                        </a:rPr>
                        <m:t>=</m:t>
                      </m:r>
                      <m:f>
                        <m:fPr>
                          <m:ctrlPr>
                            <a:rPr lang="id-ID" sz="1600" i="1" kern="100">
                              <a:latin typeface="Cambria Math" panose="02040503050406030204" pitchFamily="18" charset="0"/>
                              <a:ea typeface="SimSun" panose="02010600030101010101" pitchFamily="2" charset="-122"/>
                              <a:cs typeface="Rubik Medium" pitchFamily="2" charset="-79"/>
                            </a:rPr>
                          </m:ctrlPr>
                        </m:fPr>
                        <m:num>
                          <m:r>
                            <a:rPr lang="id-ID" sz="1600" b="0" i="1" kern="100">
                              <a:latin typeface="Cambria Math" panose="02040503050406030204" pitchFamily="18" charset="0"/>
                              <a:ea typeface="SimSun" panose="02010600030101010101" pitchFamily="2" charset="-122"/>
                              <a:cs typeface="Rubik Medium" pitchFamily="2" charset="-79"/>
                            </a:rPr>
                            <m:t>1</m:t>
                          </m:r>
                        </m:num>
                        <m:den>
                          <m:r>
                            <a:rPr lang="id-ID" sz="1600" b="0" i="1" kern="100">
                              <a:latin typeface="Cambria Math" panose="02040503050406030204" pitchFamily="18" charset="0"/>
                              <a:ea typeface="SimSun" panose="02010600030101010101" pitchFamily="2" charset="-122"/>
                              <a:cs typeface="Rubik Medium" pitchFamily="2" charset="-79"/>
                            </a:rPr>
                            <m:t>𝑚</m:t>
                          </m:r>
                          <m:r>
                            <a:rPr lang="id-ID" sz="1600" b="0" kern="100">
                              <a:latin typeface="Cambria Math" panose="02040503050406030204" pitchFamily="18" charset="0"/>
                              <a:ea typeface="SimSun" panose="02010600030101010101" pitchFamily="2" charset="-122"/>
                              <a:cs typeface="Rubik Medium" pitchFamily="2" charset="-79"/>
                            </a:rPr>
                            <m:t>−</m:t>
                          </m:r>
                          <m:r>
                            <a:rPr lang="id-ID" sz="1600" b="0" i="1" kern="100">
                              <a:latin typeface="Cambria Math" panose="02040503050406030204" pitchFamily="18" charset="0"/>
                              <a:ea typeface="SimSun" panose="02010600030101010101" pitchFamily="2" charset="-122"/>
                              <a:cs typeface="Rubik Medium" pitchFamily="2" charset="-79"/>
                            </a:rPr>
                            <m:t>1</m:t>
                          </m:r>
                        </m:den>
                      </m:f>
                      <m:r>
                        <a:rPr lang="id-ID" sz="1600" b="0" kern="100">
                          <a:latin typeface="Cambria Math" panose="02040503050406030204" pitchFamily="18" charset="0"/>
                          <a:ea typeface="SimSun" panose="02010600030101010101" pitchFamily="2" charset="-122"/>
                          <a:cs typeface="Rubik Medium" pitchFamily="2" charset="-79"/>
                        </a:rPr>
                        <m:t> </m:t>
                      </m:r>
                    </m:oMath>
                  </m:oMathPara>
                </a14:m>
                <a:endParaRPr lang="id-ID" sz="160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1081386"/>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a:t>
            </a:r>
            <a:r>
              <a:rPr lang="id-ID" sz="1200" b="1"/>
              <a:t>kedua kondisi terpenuhi</a:t>
            </a:r>
            <a:r>
              <a:rPr lang="id-ID" sz="1200"/>
              <a:t>,</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541616"/>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a:t>
                </a:r>
                <a:r>
                  <a:rPr lang="id-ID" b="1"/>
                  <a:t>terpenuhi</a:t>
                </a:r>
                <a:r>
                  <a:rPr lang="id-ID"/>
                  <a:t>.</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541616"/>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429000"/>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429000"/>
                <a:ext cx="4731167" cy="981231"/>
              </a:xfrm>
              <a:prstGeom prst="rect">
                <a:avLst/>
              </a:prstGeom>
              <a:blipFill>
                <a:blip r:embed="rId5"/>
                <a:stretch>
                  <a:fillRect/>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D770B1C0-119A-CB23-E7CF-3F8BD246DB18}"/>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/36</a:t>
            </a:r>
          </a:p>
        </p:txBody>
      </p:sp>
    </p:spTree>
    <p:extLst>
      <p:ext uri="{BB962C8B-B14F-4D97-AF65-F5344CB8AC3E}">
        <p14:creationId xmlns:p14="http://schemas.microsoft.com/office/powerpoint/2010/main" val="31129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2" name="Slide Number Placeholder 1">
            <a:extLst>
              <a:ext uri="{FF2B5EF4-FFF2-40B4-BE49-F238E27FC236}">
                <a16:creationId xmlns:a16="http://schemas.microsoft.com/office/drawing/2014/main" id="{1AC07912-7EF3-2941-952D-F7CF1C8879A4}"/>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/36</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a:t>
            </a:r>
            <a:r>
              <a:rPr lang="en-US" sz="1400" i="1">
                <a:latin typeface="Rubik" pitchFamily="2" charset="-79"/>
                <a:cs typeface="Rubik" pitchFamily="2" charset="-79"/>
              </a:rPr>
              <a:t>usability</a:t>
            </a:r>
            <a:r>
              <a:rPr lang="en-US" sz="1400">
                <a:latin typeface="Rubik" pitchFamily="2" charset="-79"/>
                <a:cs typeface="Rubik" pitchFamily="2" charset="-79"/>
              </a:rPr>
              <a:t> sebuah sistem aplikasi. </a:t>
            </a:r>
            <a:br>
              <a:rPr lang="en-US" sz="1400">
                <a:latin typeface="Rubik" pitchFamily="2" charset="-79"/>
                <a:cs typeface="Rubik" pitchFamily="2" charset="-79"/>
              </a:rPr>
            </a:br>
            <a:r>
              <a:rPr lang="en-US" sz="1400">
                <a:latin typeface="Rubik" pitchFamily="2" charset="-79"/>
                <a:cs typeface="Rubik" pitchFamily="2" charset="-79"/>
              </a:rPr>
              <a:t>Skor  </a:t>
            </a:r>
            <a:r>
              <a:rPr lang="en-US" sz="1400" i="1">
                <a:latin typeface="Rubik" pitchFamily="2" charset="-79"/>
                <a:cs typeface="Rubik" pitchFamily="2" charset="-79"/>
              </a:rPr>
              <a:t>System Usability Scale</a:t>
            </a:r>
            <a:r>
              <a:rPr lang="en-US" sz="1400">
                <a:latin typeface="Rubik" pitchFamily="2" charset="-79"/>
                <a:cs typeface="Rubik" pitchFamily="2" charset="-79"/>
              </a:rPr>
              <a:t> (SUS) digunakan untuk menunjukkan tingkat penerimaan pengguna terhadap sistem [4].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[4]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8" name="Slide Number Placeholder 7">
            <a:extLst>
              <a:ext uri="{FF2B5EF4-FFF2-40B4-BE49-F238E27FC236}">
                <a16:creationId xmlns:a16="http://schemas.microsoft.com/office/drawing/2014/main" id="{B19C4ECA-61C9-5959-2699-85E6EC9E8842}"/>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/36</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215445"/>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1609514048"/>
              </p:ext>
            </p:extLst>
          </p:nvPr>
        </p:nvGraphicFramePr>
        <p:xfrm>
          <a:off x="731838" y="206130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2" name="Slide Number Placeholder 1">
            <a:extLst>
              <a:ext uri="{FF2B5EF4-FFF2-40B4-BE49-F238E27FC236}">
                <a16:creationId xmlns:a16="http://schemas.microsoft.com/office/drawing/2014/main" id="{C0EDEA86-0E13-5CC3-DDD5-E5115CE00490}"/>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/36</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A01AEB72-2EB5-25DE-A974-BDFCC4BC742D}"/>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/36</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3304B1BE-D76E-C999-D38C-335C6608467F}"/>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/36</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4" name="Slide Number Placeholder 3">
            <a:extLst>
              <a:ext uri="{FF2B5EF4-FFF2-40B4-BE49-F238E27FC236}">
                <a16:creationId xmlns:a16="http://schemas.microsoft.com/office/drawing/2014/main" id="{5D400C27-FA14-56C2-F93D-9845AD8816B5}"/>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/36</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4" name="Slide Number Placeholder 3">
            <a:extLst>
              <a:ext uri="{FF2B5EF4-FFF2-40B4-BE49-F238E27FC236}">
                <a16:creationId xmlns:a16="http://schemas.microsoft.com/office/drawing/2014/main" id="{9DEC8990-79F9-53EE-C670-B60758F5A411}"/>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/36</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D8306DD-1DB9-A812-7942-3A09863898A2}"/>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/36</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5791B495-915C-3F70-6B05-7040FFDB5D3F}"/>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/36</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8AE8B2ED-C116-DF3C-A88F-9C6BC677E5D5}"/>
              </a:ext>
            </a:extLst>
          </p:cNvPr>
          <p:cNvSpPr>
            <a:spLocks noGrp="1"/>
          </p:cNvSpPr>
          <p:nvPr>
            <p:ph type="sldNum" sz="quarter" idx="4"/>
          </p:nvPr>
        </p:nvSpPr>
        <p:spPr/>
        <p:txBody>
          <a:bodyPr/>
          <a:lstStyle/>
          <a:p>
            <a:fld id="{48F63A3B-78C7-47BE-AE5E-E10140E04643}" type="slidenum">
              <a:rPr lang="en-US" smtClean="0">
                <a:solidFill>
                  <a:srgbClr val="7030A0"/>
                </a:solidFill>
              </a:rPr>
              <a:pPr/>
              <a:t>38</a:t>
            </a:fld>
            <a:r>
              <a:rPr lang="en-US">
                <a:solidFill>
                  <a:schemeClr val="bg2">
                    <a:lumMod val="90000"/>
                  </a:schemeClr>
                </a:solidFill>
              </a:rPr>
              <a:t>/36</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575064"/>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FAD4A336-6B84-2A32-59B2-3FA427E6D57E}"/>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/36</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2" name="Slide Number Placeholder 1">
            <a:extLst>
              <a:ext uri="{FF2B5EF4-FFF2-40B4-BE49-F238E27FC236}">
                <a16:creationId xmlns:a16="http://schemas.microsoft.com/office/drawing/2014/main" id="{9DFE907A-C70C-0801-B08E-D9AC806F8696}"/>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/36</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embung.</a:t>
            </a: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sebuah sistem </a:t>
            </a:r>
            <a:r>
              <a:rPr lang="en-US" sz="1600" err="1">
                <a:latin typeface="Rubik" pitchFamily="2" charset="-79"/>
                <a:cs typeface="Rubik" pitchFamily="2" charset="-79"/>
              </a:rPr>
              <a:t>pendukung</a:t>
            </a:r>
            <a:r>
              <a:rPr lang="en-US" sz="1600">
                <a:latin typeface="Rubik" pitchFamily="2" charset="-79"/>
                <a:cs typeface="Rubik" pitchFamily="2" charset="-79"/>
              </a:rPr>
              <a:t> keputusan dalam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C3F56C08-6AB4-D0DA-8D7A-DA3D5B31F5A1}"/>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/36</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D3818BC8-5DAE-29B2-F902-FBC5DF759415}"/>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/36</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4" name="Slide Number Placeholder 3">
            <a:extLst>
              <a:ext uri="{FF2B5EF4-FFF2-40B4-BE49-F238E27FC236}">
                <a16:creationId xmlns:a16="http://schemas.microsoft.com/office/drawing/2014/main" id="{9C2BFFFC-41F1-0561-7C5E-45D635F06F71}"/>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/36</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714981"/>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[2].</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2</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2" name="Slide Number Placeholder 1">
            <a:extLst>
              <a:ext uri="{FF2B5EF4-FFF2-40B4-BE49-F238E27FC236}">
                <a16:creationId xmlns:a16="http://schemas.microsoft.com/office/drawing/2014/main" id="{F34F07E9-B006-5026-222D-870EB178DD5E}"/>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/36</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23571</TotalTime>
  <Words>2896</Words>
  <Application>Microsoft Office PowerPoint</Application>
  <PresentationFormat>Widescreen</PresentationFormat>
  <Paragraphs>936</Paragraphs>
  <Slides>38</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Calibri Light</vt:lpstr>
      <vt:lpstr>Arial</vt:lpstr>
      <vt:lpstr>Arial</vt:lpstr>
      <vt:lpstr>Cambria Math</vt:lpstr>
      <vt:lpstr>Rubik Medium</vt:lpstr>
      <vt:lpstr>Calibri</vt:lpstr>
      <vt:lpstr>Rubik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1236</cp:revision>
  <dcterms:created xsi:type="dcterms:W3CDTF">2018-05-03T14:37:22Z</dcterms:created>
  <dcterms:modified xsi:type="dcterms:W3CDTF">2023-06-07T18:26:39Z</dcterms:modified>
</cp:coreProperties>
</file>