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167" r:id="rId1"/>
  </p:sldMasterIdLst>
  <p:notesMasterIdLst>
    <p:notesMasterId r:id="rId41"/>
  </p:notesMasterIdLst>
  <p:handoutMasterIdLst>
    <p:handoutMasterId r:id="rId42"/>
  </p:handoutMasterIdLst>
  <p:sldIdLst>
    <p:sldId id="256" r:id="rId2"/>
    <p:sldId id="352" r:id="rId3"/>
    <p:sldId id="353" r:id="rId4"/>
    <p:sldId id="354" r:id="rId5"/>
    <p:sldId id="355" r:id="rId6"/>
    <p:sldId id="356" r:id="rId7"/>
    <p:sldId id="357" r:id="rId8"/>
    <p:sldId id="358" r:id="rId9"/>
    <p:sldId id="359" r:id="rId10"/>
    <p:sldId id="363" r:id="rId11"/>
    <p:sldId id="364" r:id="rId12"/>
    <p:sldId id="365" r:id="rId13"/>
    <p:sldId id="380" r:id="rId14"/>
    <p:sldId id="382" r:id="rId15"/>
    <p:sldId id="387" r:id="rId16"/>
    <p:sldId id="366" r:id="rId17"/>
    <p:sldId id="372" r:id="rId18"/>
    <p:sldId id="378" r:id="rId19"/>
    <p:sldId id="373" r:id="rId20"/>
    <p:sldId id="374" r:id="rId21"/>
    <p:sldId id="375" r:id="rId22"/>
    <p:sldId id="379" r:id="rId23"/>
    <p:sldId id="376" r:id="rId24"/>
    <p:sldId id="384" r:id="rId25"/>
    <p:sldId id="368" r:id="rId26"/>
    <p:sldId id="369" r:id="rId27"/>
    <p:sldId id="370" r:id="rId28"/>
    <p:sldId id="371" r:id="rId29"/>
    <p:sldId id="351" r:id="rId30"/>
    <p:sldId id="389" r:id="rId31"/>
    <p:sldId id="360" r:id="rId32"/>
    <p:sldId id="361" r:id="rId33"/>
    <p:sldId id="362" r:id="rId34"/>
    <p:sldId id="367" r:id="rId35"/>
    <p:sldId id="385" r:id="rId36"/>
    <p:sldId id="381" r:id="rId37"/>
    <p:sldId id="383" r:id="rId38"/>
    <p:sldId id="388" r:id="rId39"/>
    <p:sldId id="386" r:id="rId40"/>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Cambria Math" panose="02040503050406030204" pitchFamily="18" charset="0"/>
      <p:regular r:id="rId49"/>
    </p:embeddedFont>
    <p:embeddedFont>
      <p:font typeface="Rubik" pitchFamily="2" charset="-79"/>
      <p:regular r:id="rId50"/>
    </p:embeddedFont>
    <p:embeddedFont>
      <p:font typeface="Rubik Medium" pitchFamily="2" charset="-79"/>
      <p:regular r:id="rId51"/>
    </p:embeddedFont>
    <p:embeddedFont>
      <p:font typeface="Work Sans" pitchFamily="2" charset="0"/>
      <p:regular r:id="rId52"/>
      <p:bold r:id="rId53"/>
      <p:italic r:id="rId54"/>
      <p:boldItalic r:id="rId5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638" userDrawn="1">
          <p15:clr>
            <a:srgbClr val="A4A3A4"/>
          </p15:clr>
        </p15:guide>
        <p15:guide id="4" pos="7219" userDrawn="1">
          <p15:clr>
            <a:srgbClr val="A4A3A4"/>
          </p15:clr>
        </p15:guide>
        <p15:guide id="5" pos="438"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guide id="9" orient="horz" pos="2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C5ED"/>
    <a:srgbClr val="7030A0"/>
    <a:srgbClr val="EF3939"/>
    <a:srgbClr val="000000"/>
    <a:srgbClr val="F2F2F2"/>
    <a:srgbClr val="DA1212"/>
    <a:srgbClr val="3AB0FF"/>
    <a:srgbClr val="FF4B4B"/>
    <a:srgbClr val="F47878"/>
    <a:srgbClr val="FFFF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0761" autoAdjust="0"/>
  </p:normalViewPr>
  <p:slideViewPr>
    <p:cSldViewPr snapToGrid="0">
      <p:cViewPr varScale="1">
        <p:scale>
          <a:sx n="93" d="100"/>
          <a:sy n="93" d="100"/>
        </p:scale>
        <p:origin x="1074" y="84"/>
      </p:cViewPr>
      <p:guideLst>
        <p:guide orient="horz" pos="1049"/>
        <p:guide pos="597"/>
        <p:guide orient="horz" pos="1638"/>
        <p:guide pos="7219"/>
        <p:guide pos="438"/>
        <p:guide orient="horz" pos="4065"/>
        <p:guide orient="horz" pos="686"/>
        <p:guide pos="3840"/>
        <p:guide orient="horz" pos="286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21/06/2023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21/06/2023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Salam</a:t>
            </a:r>
          </a:p>
          <a:p>
            <a:r>
              <a:rPr lang="en-US"/>
              <a:t>Yang terhormat bapak Agung … , Bapak Erwin … , dan Ibu Ike …</a:t>
            </a:r>
          </a:p>
          <a:p>
            <a:r>
              <a:rPr lang="en-US"/>
              <a:t>Perkenalkan saya …. dari Tekkom 16</a:t>
            </a:r>
          </a:p>
          <a:p>
            <a:r>
              <a:rPr lang="en-US"/>
              <a:t>Disini saya akan mempresentasikan hasil tugas akhir saya yang berjudul ….</a:t>
            </a:r>
          </a:p>
          <a:p>
            <a:r>
              <a:rPr lang="en-US"/>
              <a:t>Dengan dosen pembimbing saya Ibu … dan Ibu …. (Master of Engineering)</a:t>
            </a:r>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Ada 3 main actor dari SPK VIKOR yakni … dengan rule nya masing2.</a:t>
            </a:r>
            <a:endParaRPr lang="id-ID"/>
          </a:p>
        </p:txBody>
      </p:sp>
    </p:spTree>
    <p:extLst>
      <p:ext uri="{BB962C8B-B14F-4D97-AF65-F5344CB8AC3E}">
        <p14:creationId xmlns:p14="http://schemas.microsoft.com/office/powerpoint/2010/main" val="349771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ERD untuk SPK VIKOR.</a:t>
            </a:r>
          </a:p>
          <a:p>
            <a:endParaRPr lang="en-US"/>
          </a:p>
          <a:p>
            <a:r>
              <a:rPr lang="en-US"/>
              <a:t>Dalam ERD ini ada beberapa entitas beserta dengan atributnya masing-masing.</a:t>
            </a:r>
          </a:p>
          <a:p>
            <a:r>
              <a:rPr lang="en-US"/>
              <a:t>Untuk relasinya sendiri adalah user dapat mengelola alternatif dan kriteria yang mana alternatif memiliki nilai terhadap kriteria, </a:t>
            </a:r>
          </a:p>
          <a:p>
            <a:r>
              <a:rPr lang="en-US"/>
              <a:t>kriteria disini juga bisa memiliki banyak parameter atau tidak memiliki parameter sama sekali….</a:t>
            </a:r>
          </a:p>
          <a:p>
            <a:endParaRPr lang="id-ID"/>
          </a:p>
        </p:txBody>
      </p:sp>
    </p:spTree>
    <p:extLst>
      <p:ext uri="{BB962C8B-B14F-4D97-AF65-F5344CB8AC3E}">
        <p14:creationId xmlns:p14="http://schemas.microsoft.com/office/powerpoint/2010/main" val="2119593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endParaRPr lang="en-US" sz="1200">
              <a:latin typeface="Rubik" pitchFamily="2" charset="-79"/>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(jelaskan tren, perbedaan kriteria parameter dan tidak, nilai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Berdasarkan trennya, kriteria dibedakan menjadi 2, kriteria tren benefit dan kriteria tren cost, untuk kriteria tren benefit semakin tinggi nilainya semakin bagus (dan sebaliknya)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Disini juga ada 2 tipe kriteria, berparameter dan tidak berparameter.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Untuk kriteria berparameter ialah kriteria yang berupa data non-angka atau data yang sudah dideklarasikan kisaran nilainya. Disini juga dideklarasikan nilai untuk masing2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Contohnya untuk K1 dengan tren benefit maka nilai terbaiknya adalah parameter dengan nilai 5 yakni Hutan)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Untuk kriteria tidak berparameter, nilainya langsung dimasukkan ke dalam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3165932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(Jelaskan nilai alternatif Dadapayam pada K1)</a:t>
            </a:r>
          </a:p>
          <a:p>
            <a:r>
              <a:rPr lang="en-US"/>
              <a:t>1. Dari data yang sudah dihimpun, didapatkan matriks keputusan sebagai berikut. </a:t>
            </a:r>
          </a:p>
          <a:p>
            <a:r>
              <a:rPr lang="en-US"/>
              <a:t>Untuk data nilai alternatif pada kriteria yang berparameter contohnya pada alternatif Dadapayam Kriteria 1, nilai 2 disini berarti (back slide) nilainya sawah tadah hujan</a:t>
            </a:r>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a:t>
            </a:r>
          </a:p>
          <a:p>
            <a:r>
              <a:rPr lang="en-US"/>
              <a:t>Sebelum melakukan perhitungan normalisasi, perlu dicari terlebih dahulu nilai terbaik dan terjelek pada masing2 kriteria.</a:t>
            </a:r>
          </a:p>
          <a:p>
            <a:r>
              <a:rPr lang="en-US"/>
              <a:t>Untuk kriteria dengan tren benefit, nilai terbaik adalah nilai yang tertinggi (untuk kriteria dengan tren cost berlaku sebaliknya)</a:t>
            </a:r>
          </a:p>
          <a:p>
            <a:r>
              <a:rPr lang="en-US"/>
              <a:t>Contoh: untuk K1 …</a:t>
            </a:r>
          </a:p>
          <a:p>
            <a:endParaRPr lang="en-US"/>
          </a:p>
          <a:p>
            <a:r>
              <a:rPr lang="en-US"/>
              <a:t>Selanjutnya adalah melakukan normalisasi dengan rumus berikut:</a:t>
            </a:r>
          </a:p>
          <a:p>
            <a:endParaRPr lang="en-US"/>
          </a:p>
          <a:p>
            <a:r>
              <a:rPr lang="en-US"/>
              <a:t>Hasil dari normalisasi adalah sebagai berikut:</a:t>
            </a:r>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a:t>
            </a:r>
          </a:p>
          <a:p>
            <a:r>
              <a:rPr lang="en-US"/>
              <a:t>Normalisasi bobot didapat dari mengalikan hasil matriks normalisasi dengan bobot masing2 kriteria</a:t>
            </a:r>
          </a:p>
          <a:p>
            <a:endParaRPr lang="en-US"/>
          </a:p>
          <a:p>
            <a:r>
              <a:rPr lang="en-US"/>
              <a:t>5. …</a:t>
            </a:r>
          </a:p>
          <a:p>
            <a:r>
              <a:rPr lang="en-US"/>
              <a:t>Untuk mencari nilai Si adalah dengan menjumlahkan seluruh nilai normalisasi bobot pada masing2 alternatif.</a:t>
            </a:r>
          </a:p>
          <a:p>
            <a:r>
              <a:rPr lang="en-US"/>
              <a:t>Sedangkan untuk mencari nilai Ri adalah mencari nilai tertinggi dari masing-masing alternatif</a:t>
            </a:r>
            <a:endParaRPr lang="id-ID"/>
          </a:p>
        </p:txBody>
      </p:sp>
    </p:spTree>
    <p:extLst>
      <p:ext uri="{BB962C8B-B14F-4D97-AF65-F5344CB8AC3E}">
        <p14:creationId xmlns:p14="http://schemas.microsoft.com/office/powerpoint/2010/main" val="3005553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6. …</a:t>
                </a:r>
              </a:p>
              <a:p>
                <a:r>
                  <a:rPr lang="en-US"/>
                  <a:t>Untuk menghitung nilai indeks vikor perlu dicari dahulu nilai maksimal dan minimal dari nilai Si dan Ri. </a:t>
                </a:r>
              </a:p>
              <a:p>
                <a:r>
                  <a:rPr lang="en-US"/>
                  <a:t>Setelah didapatkan nilai tersebut, dilakukan perhitungan dengan rumus berikut:</a:t>
                </a:r>
              </a:p>
              <a:p>
                <a:endParaRPr lang="en-US"/>
              </a:p>
              <a:p>
                <a:r>
                  <a:rPr lang="en-US"/>
                  <a:t>7. … </a:t>
                </a:r>
              </a:p>
              <a:p>
                <a:r>
                  <a:rPr lang="en-US"/>
                  <a:t>Ranking diurutkan dari nilai indeks VIKOR yang terendah, alternatif dengan nilai indeks VIKOR terendah adalah alternatif terbaik.</a:t>
                </a:r>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Disini saya juga melakukan pengujian untuk mengecek perhitungan dalam system, dengan mengujinya menggunakan jurnal mengenai vikor</a:t>
            </a:r>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hasil dari pengujian SUS, dari hasil kuesioner didapakan bahwa SPK VIKOR masuk ke dalam kategori acceptable dengan grade excellent.</a:t>
            </a:r>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Latar belakang dari penelitian saya yakni:</a:t>
            </a:r>
          </a:p>
          <a:p>
            <a:r>
              <a:rPr lang="en-US"/>
              <a:t>1.</a:t>
            </a:r>
          </a:p>
          <a:p>
            <a:r>
              <a:rPr lang="en-US"/>
              <a:t>2. Salah satu solusi untuk mengatasi bencana kekeringan adalah dengan</a:t>
            </a:r>
          </a:p>
          <a:p>
            <a:r>
              <a:rPr lang="en-US"/>
              <a:t>3. </a:t>
            </a:r>
          </a:p>
          <a:p>
            <a:r>
              <a:rPr lang="en-US"/>
              <a:t>4. Dengan penggunaan system pendukung keputusan diharapkan dapat membantu </a:t>
            </a:r>
          </a:p>
        </p:txBody>
      </p:sp>
    </p:spTree>
    <p:extLst>
      <p:ext uri="{BB962C8B-B14F-4D97-AF65-F5344CB8AC3E}">
        <p14:creationId xmlns:p14="http://schemas.microsoft.com/office/powerpoint/2010/main" val="761918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589350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Sekian presentasi dari saya, mungkin dari Bu Dania atau temen2 ada yang mau ditanyakan atau memberikan saran. Terima kasih</a:t>
            </a:r>
            <a:endParaRPr lang="id-ID"/>
          </a:p>
        </p:txBody>
      </p:sp>
    </p:spTree>
    <p:extLst>
      <p:ext uri="{BB962C8B-B14F-4D97-AF65-F5344CB8AC3E}">
        <p14:creationId xmlns:p14="http://schemas.microsoft.com/office/powerpoint/2010/main" val="377711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5004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p>
          <a:p>
            <a:pPr marL="228600" indent="-228600">
              <a:buAutoNum type="arabicPeriod"/>
            </a:pPr>
            <a:r>
              <a:rPr lang="sv-SE" sz="1200">
                <a:latin typeface="Rubik" pitchFamily="2" charset="-79"/>
                <a:cs typeface="Rubik" pitchFamily="2" charset="-79"/>
              </a:rPr>
              <a:t>Menetapkan alternatif dan kriteria yang digunakan dan menetapkan nilai masing2 alternatif terhadap masing2 kriteria</a:t>
            </a:r>
          </a:p>
          <a:p>
            <a:pPr marL="228600" indent="-228600">
              <a:buAutoNum type="arabicPeriod"/>
            </a:pPr>
            <a:r>
              <a:rPr lang="sv-SE" sz="1200">
                <a:latin typeface="Rubik" pitchFamily="2" charset="-79"/>
                <a:cs typeface="Rubik" pitchFamily="2" charset="-79"/>
              </a:rPr>
              <a:t>Tidak ada perhitungan khusus untuk menentukan bobot masing2 kriteria, yang penting total seluruh bobot adalah 1</a:t>
            </a:r>
            <a:endParaRPr lang="id-ID"/>
          </a:p>
        </p:txBody>
      </p:sp>
    </p:spTree>
    <p:extLst>
      <p:ext uri="{BB962C8B-B14F-4D97-AF65-F5344CB8AC3E}">
        <p14:creationId xmlns:p14="http://schemas.microsoft.com/office/powerpoint/2010/main" val="295055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BDC1C6"/>
                </a:solidFill>
                <a:effectLst/>
                <a:latin typeface="arial" panose="020B0604020202020204" pitchFamily="34" charset="0"/>
              </a:rPr>
              <a:t>3. Tentukan dulu tren-nya, untuk kriteria benefit …. Sedangkan untuk tren cost ….</a:t>
            </a:r>
          </a:p>
          <a:p>
            <a:endParaRPr lang="en-US" b="0" i="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arial" panose="020B0604020202020204" pitchFamily="34" charset="0"/>
              </a:rPr>
              <a:t>(</a:t>
            </a:r>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en-US" b="0" i="0">
              <a:solidFill>
                <a:srgbClr val="BDC1C6"/>
              </a:solidFill>
              <a:effectLst/>
              <a:latin typeface="arial" panose="020B0604020202020204" pitchFamily="34" charset="0"/>
            </a:endParaRPr>
          </a:p>
          <a:p>
            <a:r>
              <a:rPr lang="en-US" b="0" i="0">
                <a:solidFill>
                  <a:srgbClr val="BDC1C6"/>
                </a:solidFill>
                <a:effectLst/>
                <a:latin typeface="arial" panose="020B0604020202020204" pitchFamily="34" charset="0"/>
              </a:rPr>
              <a:t>)</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Nilai S = total dari seluruh nilai normalisasi bobot pada satu alternatif</a:t>
            </a:r>
          </a:p>
          <a:p>
            <a:r>
              <a:rPr lang="en-US"/>
              <a:t>Nilai R = nilai terbaik dari seluruh nilai normalisasi bobot pada satu alternatif</a:t>
            </a:r>
          </a:p>
          <a:p>
            <a:r>
              <a:rPr lang="en-US"/>
              <a:t>6. Cari dulu nilai Smax – Smin serta Rmax – Rmin</a:t>
            </a:r>
          </a:p>
          <a:p>
            <a:r>
              <a:rPr lang="en-US"/>
              <a:t>7. Ranking alternatif diurutkan nilai Q yang paling rendah</a:t>
            </a:r>
            <a:endParaRPr lang="id-ID"/>
          </a:p>
        </p:txBody>
      </p:sp>
    </p:spTree>
    <p:extLst>
      <p:ext uri="{BB962C8B-B14F-4D97-AF65-F5344CB8AC3E}">
        <p14:creationId xmlns:p14="http://schemas.microsoft.com/office/powerpoint/2010/main" val="512991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Langkah terakhir …</a:t>
            </a:r>
          </a:p>
          <a:p>
            <a:r>
              <a:rPr lang="en-US"/>
              <a:t>Hasil dari tahap perangkingan selanjutnya adalah melakukan 2 pengujian yakni: </a:t>
            </a:r>
          </a:p>
          <a:p>
            <a:r>
              <a:rPr lang="en-US"/>
              <a:t>A. </a:t>
            </a:r>
          </a:p>
          <a:p>
            <a:r>
              <a:rPr lang="en-US"/>
              <a:t>B. Menghitung nilai indeks VIKOR alternatif dengan 3 nilai V yang berbeda</a:t>
            </a:r>
          </a:p>
          <a:p>
            <a:endParaRPr lang="en-US"/>
          </a:p>
          <a:p>
            <a:r>
              <a:rPr lang="en-US"/>
              <a:t>Jika ada salah satu kondisi tidak terpenuhi, maka mengajukan solusi kompromi</a:t>
            </a:r>
          </a:p>
          <a:p>
            <a:r>
              <a:rPr lang="en-US"/>
              <a:t>1.</a:t>
            </a:r>
          </a:p>
          <a:p>
            <a:r>
              <a:rPr lang="en-US"/>
              <a:t>2. … yang mana alternatif peringkat M ditentukan dengan rumus berikut:</a:t>
            </a:r>
          </a:p>
        </p:txBody>
      </p:sp>
    </p:spTree>
    <p:extLst>
      <p:ext uri="{BB962C8B-B14F-4D97-AF65-F5344CB8AC3E}">
        <p14:creationId xmlns:p14="http://schemas.microsoft.com/office/powerpoint/2010/main" val="2226170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salah contoh rancangan antarmuka, untuk landing page</a:t>
            </a:r>
            <a:endParaRPr lang="id-ID"/>
          </a:p>
        </p:txBody>
      </p:sp>
    </p:spTree>
    <p:extLst>
      <p:ext uri="{BB962C8B-B14F-4D97-AF65-F5344CB8AC3E}">
        <p14:creationId xmlns:p14="http://schemas.microsoft.com/office/powerpoint/2010/main" val="3173744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adl activity diagram dari Admin dan operator.</a:t>
            </a:r>
          </a:p>
          <a:p>
            <a:endParaRPr lang="en-US"/>
          </a:p>
          <a:p>
            <a:r>
              <a:rPr lang="en-US"/>
              <a:t>Perbedaan mendasar dari admin dan operator adalah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Admin hanya bisa melihat semua data yang berhubungan dengan perangkingan embung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Sedangkan untuk operator dapat mengelola data tsb.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Namun peran utama admin disini adalah untuk mengelola semua akun yg terdaftar didalam sistem</a:t>
            </a:r>
            <a:endParaRPr lang="id-ID"/>
          </a:p>
        </p:txBody>
      </p:sp>
    </p:spTree>
    <p:extLst>
      <p:ext uri="{BB962C8B-B14F-4D97-AF65-F5344CB8AC3E}">
        <p14:creationId xmlns:p14="http://schemas.microsoft.com/office/powerpoint/2010/main" val="2239665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Untuk guest, dia hanya melihat data data yang ada di landing page.</a:t>
            </a:r>
            <a:endParaRPr lang="id-ID"/>
          </a:p>
        </p:txBody>
      </p:sp>
    </p:spTree>
    <p:extLst>
      <p:ext uri="{BB962C8B-B14F-4D97-AF65-F5344CB8AC3E}">
        <p14:creationId xmlns:p14="http://schemas.microsoft.com/office/powerpoint/2010/main" val="10202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32021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146126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1-2 = penelitian mengenai embung di kabupaten semarang</a:t>
            </a:r>
          </a:p>
          <a:p>
            <a:r>
              <a:rPr lang="en-US"/>
              <a:t>3-4 = penelitian tentang metode VIKOR</a:t>
            </a:r>
            <a:endParaRPr lang="id-ID"/>
          </a:p>
        </p:txBody>
      </p:sp>
    </p:spTree>
    <p:extLst>
      <p:ext uri="{BB962C8B-B14F-4D97-AF65-F5344CB8AC3E}">
        <p14:creationId xmlns:p14="http://schemas.microsoft.com/office/powerpoint/2010/main" val="2199896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p>
          <a:p>
            <a:pPr marL="228600" indent="-228600">
              <a:buAutoNum type="arabicPeriod"/>
            </a:pPr>
            <a:r>
              <a:rPr lang="sv-SE" sz="1200">
                <a:latin typeface="Rubik" pitchFamily="2" charset="-79"/>
                <a:cs typeface="Rubik" pitchFamily="2" charset="-79"/>
              </a:rPr>
              <a:t>Menetapkan alternatif dan kriteria yang digunakan dan menetapkan nilai masing2 alternatif terhadap masing2 kriteria</a:t>
            </a:r>
          </a:p>
          <a:p>
            <a:pPr marL="228600" indent="-228600">
              <a:buAutoNum type="arabicPeriod"/>
            </a:pPr>
            <a:r>
              <a:rPr lang="sv-SE" sz="1200">
                <a:latin typeface="Rubik" pitchFamily="2" charset="-79"/>
                <a:cs typeface="Rubik" pitchFamily="2" charset="-79"/>
              </a:rPr>
              <a:t>Tidak ada perhitungan khusus untuk menentukan bobot masing2 kriteria, yang penting total seluruh bobot adalah 1</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Untuk teknologi yang saya gunakan dalam membangun system ini adalah: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Framework CI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Database MySql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Visualisasi peta dengan Leaflet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Marking area pada peta dengan Geojson</a:t>
            </a: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b="0" i="0">
                <a:solidFill>
                  <a:srgbClr val="CCCCCC"/>
                </a:solidFill>
                <a:effectLst/>
                <a:latin typeface="Work Sans" pitchFamily="2" charset="0"/>
              </a:rPr>
              <a:t>Untuk metode pengembangan aplikasi yang saya gunakan adalah RAD.</a:t>
            </a:r>
          </a:p>
          <a:p>
            <a:pPr algn="l" fontAlgn="base">
              <a:buFont typeface="+mj-lt"/>
              <a:buNone/>
            </a:pPr>
            <a:r>
              <a:rPr lang="en-US" b="0" i="0">
                <a:solidFill>
                  <a:srgbClr val="CCCCCC"/>
                </a:solidFill>
                <a:effectLst/>
                <a:latin typeface="Work Sans" pitchFamily="2" charset="0"/>
              </a:rPr>
              <a:t>Untuk tahap2 nya yakni:</a:t>
            </a:r>
          </a:p>
          <a:p>
            <a:pPr algn="l" fontAlgn="base">
              <a:buFont typeface="+mj-lt"/>
              <a:buAutoNum type="arabicPeriod"/>
            </a:pPr>
            <a:r>
              <a:rPr lang="en-US" b="0" i="0">
                <a:solidFill>
                  <a:srgbClr val="CCCCCC"/>
                </a:solidFill>
                <a:effectLst/>
                <a:latin typeface="Work Sans" pitchFamily="2" charset="0"/>
              </a:rPr>
              <a:t> … </a:t>
            </a:r>
            <a:r>
              <a:rPr lang="id-ID" b="0" i="0">
                <a:solidFill>
                  <a:srgbClr val="CCCCCC"/>
                </a:solidFill>
                <a:effectLst/>
                <a:latin typeface="Work Sans" pitchFamily="2" charset="0"/>
              </a:rPr>
              <a:t>Menentukan kebutuhan proyek</a:t>
            </a:r>
          </a:p>
          <a:p>
            <a:pPr algn="l" fontAlgn="base">
              <a:buFont typeface="+mj-lt"/>
              <a:buAutoNum type="arabicPeriod"/>
            </a:pPr>
            <a:r>
              <a:rPr lang="en-US" b="0" i="0">
                <a:solidFill>
                  <a:srgbClr val="CCCCCC"/>
                </a:solidFill>
                <a:effectLst/>
                <a:latin typeface="Work Sans" pitchFamily="2" charset="0"/>
              </a:rPr>
              <a:t> </a:t>
            </a:r>
            <a:r>
              <a:rPr lang="id-ID" b="0" i="0">
                <a:solidFill>
                  <a:srgbClr val="CCCCCC"/>
                </a:solidFill>
                <a:effectLst/>
                <a:latin typeface="Work Sans" pitchFamily="2" charset="0"/>
              </a:rPr>
              <a:t>Membuat prototype</a:t>
            </a:r>
            <a:r>
              <a:rPr lang="en-US" b="0" i="0">
                <a:solidFill>
                  <a:srgbClr val="CCCCCC"/>
                </a:solidFill>
                <a:effectLst/>
                <a:latin typeface="Work Sans" pitchFamily="2" charset="0"/>
              </a:rPr>
              <a:t> -&gt; sesuai kebutuhan, build – demo ke user - perbaikan</a:t>
            </a:r>
            <a:endParaRPr lang="id-ID" b="0" i="0">
              <a:solidFill>
                <a:srgbClr val="CCCCCC"/>
              </a:solidFill>
              <a:effectLst/>
              <a:latin typeface="Work Sans" pitchFamily="2" charset="0"/>
            </a:endParaRPr>
          </a:p>
          <a:p>
            <a:pPr algn="l" fontAlgn="base">
              <a:buFont typeface="+mj-lt"/>
              <a:buAutoNum type="arabicPeriod"/>
            </a:pPr>
            <a:r>
              <a:rPr lang="en-US" b="0" i="0">
                <a:solidFill>
                  <a:srgbClr val="CCCCCC"/>
                </a:solidFill>
                <a:effectLst/>
                <a:latin typeface="Work Sans" pitchFamily="2" charset="0"/>
              </a:rPr>
              <a:t> Testing -&gt; </a:t>
            </a:r>
            <a:r>
              <a:rPr lang="id-ID" b="0" i="0">
                <a:solidFill>
                  <a:srgbClr val="CCCCCC"/>
                </a:solidFill>
                <a:effectLst/>
                <a:latin typeface="Work Sans" pitchFamily="2" charset="0"/>
              </a:rPr>
              <a:t>melakukan testing system</a:t>
            </a:r>
            <a:r>
              <a:rPr lang="en-US" b="0" i="0">
                <a:solidFill>
                  <a:srgbClr val="CCCCCC"/>
                </a:solidFill>
                <a:effectLst/>
                <a:latin typeface="Work Sans" pitchFamily="2" charset="0"/>
              </a:rPr>
              <a:t> meliputi f</a:t>
            </a:r>
            <a:r>
              <a:rPr lang="id-ID" b="0" i="0">
                <a:solidFill>
                  <a:srgbClr val="CCCCCC"/>
                </a:solidFill>
                <a:effectLst/>
                <a:latin typeface="Work Sans" pitchFamily="2" charset="0"/>
              </a:rPr>
              <a:t>itur, fungsi, interface, sampai keseluruhan aspek dari</a:t>
            </a:r>
            <a:r>
              <a:rPr lang="en-US" b="0" i="0">
                <a:solidFill>
                  <a:srgbClr val="CCCCCC"/>
                </a:solidFill>
                <a:effectLst/>
                <a:latin typeface="Work Sans" pitchFamily="2" charset="0"/>
              </a:rPr>
              <a:t> system, feedback</a:t>
            </a:r>
            <a:endParaRPr lang="id-ID" b="0" i="0">
              <a:solidFill>
                <a:srgbClr val="CCCCCC"/>
              </a:solidFill>
              <a:effectLst/>
              <a:latin typeface="Work Sans" pitchFamily="2" charset="0"/>
            </a:endParaRPr>
          </a:p>
          <a:p>
            <a:pPr algn="l" fontAlgn="base">
              <a:buFont typeface="+mj-lt"/>
              <a:buAutoNum type="arabicPeriod"/>
            </a:pPr>
            <a:r>
              <a:rPr lang="en-US" b="0" i="0">
                <a:solidFill>
                  <a:srgbClr val="CCCCCC"/>
                </a:solidFill>
                <a:effectLst/>
                <a:latin typeface="Work Sans" pitchFamily="2" charset="0"/>
              </a:rPr>
              <a:t> </a:t>
            </a:r>
            <a:r>
              <a:rPr lang="id-ID" b="0" i="0">
                <a:solidFill>
                  <a:srgbClr val="CCCCCC"/>
                </a:solidFill>
                <a:effectLst/>
                <a:latin typeface="Work Sans" pitchFamily="2" charset="0"/>
              </a:rPr>
              <a:t>Implementasi dan finalisasi produk</a:t>
            </a:r>
            <a:r>
              <a:rPr lang="en-US" b="0" i="0">
                <a:solidFill>
                  <a:srgbClr val="CCCCCC"/>
                </a:solidFill>
                <a:effectLst/>
                <a:latin typeface="Work Sans" pitchFamily="2" charset="0"/>
              </a:rPr>
              <a:t> </a:t>
            </a:r>
          </a:p>
          <a:p>
            <a:pPr algn="l" fontAlgn="base">
              <a:buFont typeface="+mj-lt"/>
              <a:buNone/>
            </a:pPr>
            <a:r>
              <a:rPr lang="en-US" b="0" i="0">
                <a:solidFill>
                  <a:srgbClr val="CCCCCC"/>
                </a:solidFill>
                <a:effectLst/>
                <a:latin typeface="Work Sans" pitchFamily="2" charset="0"/>
              </a:rPr>
              <a:t>	(</a:t>
            </a:r>
            <a:r>
              <a:rPr lang="id-ID" b="0" i="0">
                <a:solidFill>
                  <a:srgbClr val="CCCCCC"/>
                </a:solidFill>
                <a:effectLst/>
                <a:latin typeface="Work Sans" pitchFamily="2" charset="0"/>
              </a:rPr>
              <a:t>menambal kekurangan yang mungkin terjadi ketika proses pengembangan aplikas</a:t>
            </a:r>
            <a:r>
              <a:rPr lang="en-US" b="0" i="0">
                <a:solidFill>
                  <a:srgbClr val="CCCCCC"/>
                </a:solidFill>
                <a:effectLst/>
                <a:latin typeface="Work Sans" pitchFamily="2" charset="0"/>
              </a:rPr>
              <a:t>i)</a:t>
            </a:r>
            <a:endParaRPr lang="id-ID" b="0" i="0">
              <a:solidFill>
                <a:srgbClr val="CCCCCC"/>
              </a:solidFill>
              <a:effectLst/>
              <a:latin typeface="Work Sans" pitchFamily="2" charset="0"/>
            </a:endParaRPr>
          </a:p>
        </p:txBody>
      </p:sp>
    </p:spTree>
    <p:extLst>
      <p:ext uri="{BB962C8B-B14F-4D97-AF65-F5344CB8AC3E}">
        <p14:creationId xmlns:p14="http://schemas.microsoft.com/office/powerpoint/2010/main" val="945777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pitchFamily="2" charset="-79"/>
                <a:cs typeface="Rubik" pitchFamily="2" charset="-79"/>
              </a:rPr>
              <a:t>1. </a:t>
            </a:r>
            <a:r>
              <a:rPr lang="id-ID" sz="12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141404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276529" y="6432665"/>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/28</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cxnSp>
        <p:nvCxnSpPr>
          <p:cNvPr id="10" name="Straight Connector 9">
            <a:extLst>
              <a:ext uri="{FF2B5EF4-FFF2-40B4-BE49-F238E27FC236}">
                <a16:creationId xmlns:a16="http://schemas.microsoft.com/office/drawing/2014/main" id="{98CE35D1-D30D-6463-B4FD-4CC690AC95BD}"/>
              </a:ext>
            </a:extLst>
          </p:cNvPr>
          <p:cNvCxnSpPr>
            <a:cxnSpLocks/>
          </p:cNvCxnSpPr>
          <p:nvPr userDrawn="1"/>
        </p:nvCxnSpPr>
        <p:spPr>
          <a:xfrm>
            <a:off x="11546679" y="6757986"/>
            <a:ext cx="526256" cy="0"/>
          </a:xfrm>
          <a:prstGeom prst="line">
            <a:avLst/>
          </a:prstGeom>
          <a:ln>
            <a:solidFill>
              <a:srgbClr val="DCC5ED"/>
            </a:solidFill>
          </a:ln>
        </p:spPr>
        <p:style>
          <a:lnRef idx="3">
            <a:schemeClr val="accent6"/>
          </a:lnRef>
          <a:fillRef idx="0">
            <a:schemeClr val="accent6"/>
          </a:fillRef>
          <a:effectRef idx="2">
            <a:schemeClr val="accent6"/>
          </a:effectRef>
          <a:fontRef idx="minor">
            <a:schemeClr val="tx1"/>
          </a:fontRef>
        </p:style>
      </p:cxnSp>
      <p:sp>
        <p:nvSpPr>
          <p:cNvPr id="12" name="Date Placeholder 11">
            <a:extLst>
              <a:ext uri="{FF2B5EF4-FFF2-40B4-BE49-F238E27FC236}">
                <a16:creationId xmlns:a16="http://schemas.microsoft.com/office/drawing/2014/main" id="{082F86AD-A1CE-EADC-9033-1B86539E997C}"/>
              </a:ext>
            </a:extLst>
          </p:cNvPr>
          <p:cNvSpPr>
            <a:spLocks noGrp="1"/>
          </p:cNvSpPr>
          <p:nvPr>
            <p:ph type="dt" sz="half" idx="11"/>
          </p:nvPr>
        </p:nvSpPr>
        <p:spPr/>
        <p:txBody>
          <a:bodyPr/>
          <a:lstStyle/>
          <a:p>
            <a:endParaRPr lang="en-US"/>
          </a:p>
        </p:txBody>
      </p:sp>
      <p:sp>
        <p:nvSpPr>
          <p:cNvPr id="13" name="Footer Placeholder 12">
            <a:extLst>
              <a:ext uri="{FF2B5EF4-FFF2-40B4-BE49-F238E27FC236}">
                <a16:creationId xmlns:a16="http://schemas.microsoft.com/office/drawing/2014/main" id="{F0370D0D-BF76-5BAB-AD07-B2949CF5D40B}"/>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40.png"/><Relationship Id="rId3" Type="http://schemas.openxmlformats.org/officeDocument/2006/relationships/image" Target="../media/image290.png"/><Relationship Id="rId7" Type="http://schemas.openxmlformats.org/officeDocument/2006/relationships/image" Target="../media/image440.png"/><Relationship Id="rId12"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20.png"/><Relationship Id="rId11" Type="http://schemas.openxmlformats.org/officeDocument/2006/relationships/image" Target="../media/image48.png"/><Relationship Id="rId5" Type="http://schemas.openxmlformats.org/officeDocument/2006/relationships/image" Target="../media/image310.png"/><Relationship Id="rId10" Type="http://schemas.openxmlformats.org/officeDocument/2006/relationships/image" Target="../media/image47.png"/><Relationship Id="rId4" Type="http://schemas.openxmlformats.org/officeDocument/2006/relationships/image" Target="../media/image300.png"/><Relationship Id="rId9"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510.png"/><Relationship Id="rId4" Type="http://schemas.openxmlformats.org/officeDocument/2006/relationships/image" Target="../media/image34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1.png"/></Relationships>
</file>

<file path=ppt/slides/_rels/slide3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81.png"/><Relationship Id="rId5" Type="http://schemas.openxmlformats.org/officeDocument/2006/relationships/image" Target="../media/image7.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1.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 Id="rId9"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1130855"/>
            <a:ext cx="2078545" cy="307777"/>
          </a:xfrm>
          <a:prstGeom prst="rect">
            <a:avLst/>
          </a:prstGeom>
          <a:noFill/>
        </p:spPr>
        <p:txBody>
          <a:bodyPr wrap="square" rtlCol="0">
            <a:spAutoFit/>
          </a:bodyPr>
          <a:lstStyle/>
          <a:p>
            <a:r>
              <a:rPr lang="en-US" sz="1400">
                <a:latin typeface="Rubik Medium" pitchFamily="2" charset="-79"/>
                <a:cs typeface="Rubik Medium" pitchFamily="2" charset="-79"/>
              </a:rPr>
              <a:t>Ujian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1617306"/>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r>
              <a:rPr lang="id-ID" sz="2400">
                <a:latin typeface="Rubik Medium" pitchFamily="2" charset="-79"/>
                <a:cs typeface="Rubik Medium" pitchFamily="2" charset="-79"/>
              </a:rPr>
              <a:t>Penentuan Lokasi Embung </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36510" y="3018372"/>
            <a:ext cx="6356227" cy="954107"/>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p>
          <a:p>
            <a:r>
              <a:rPr lang="en-US" sz="1400">
                <a:latin typeface="Rubik Medium" pitchFamily="2" charset="-79"/>
                <a:cs typeface="Rubik Medium" pitchFamily="2" charset="-79"/>
              </a:rPr>
              <a:t>Departemen Teknik Komputer, Fakultas Teknik, Universitas Diponegoro</a:t>
            </a:r>
            <a:endParaRPr lang="id-ID" sz="1400">
              <a:latin typeface="Rubik Medium" pitchFamily="2" charset="-79"/>
              <a:cs typeface="Rubik Medium" pitchFamily="2" charset="-79"/>
            </a:endParaRPr>
          </a:p>
          <a:p>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36511" y="4445829"/>
            <a:ext cx="4937566" cy="846386"/>
          </a:xfrm>
          <a:prstGeom prst="rect">
            <a:avLst/>
          </a:prstGeom>
          <a:noFill/>
        </p:spPr>
        <p:txBody>
          <a:bodyPr wrap="square">
            <a:spAutoFit/>
          </a:bodyPr>
          <a:lstStyle/>
          <a:p>
            <a:pPr>
              <a:lnSpc>
                <a:spcPct val="150000"/>
              </a:lnSpc>
            </a:pPr>
            <a:r>
              <a:rPr lang="en-US" sz="1400" err="1">
                <a:latin typeface="Rubik Medium" pitchFamily="2" charset="-79"/>
                <a:cs typeface="Rubik Medium" pitchFamily="2" charset="-79"/>
              </a:rPr>
              <a:t>Dosen</a:t>
            </a:r>
            <a:r>
              <a:rPr lang="en-US" sz="1400">
                <a:latin typeface="Rubik Medium" pitchFamily="2" charset="-79"/>
                <a:cs typeface="Rubik Medium" pitchFamily="2" charset="-79"/>
              </a:rPr>
              <a:t> Penguji:</a:t>
            </a:r>
          </a:p>
          <a:p>
            <a:r>
              <a:rPr lang="en-US" sz="1400">
                <a:latin typeface="Rubik Medium" pitchFamily="2" charset="-79"/>
                <a:cs typeface="Rubik Medium" pitchFamily="2" charset="-79"/>
              </a:rPr>
              <a:t>Agung Budi Prasetijo, S.T., M.I.T., Ph.D.			  </a:t>
            </a:r>
          </a:p>
          <a:p>
            <a:r>
              <a:rPr lang="it-IT" sz="1400">
                <a:latin typeface="Rubik Medium" pitchFamily="2" charset="-79"/>
                <a:cs typeface="Rubik Medium" pitchFamily="2" charset="-79"/>
              </a:rPr>
              <a:t>Erwin Adriono, S.T., M.T. </a:t>
            </a:r>
            <a:endParaRPr lang="id-ID" sz="1400">
              <a:latin typeface="Rubik Medium" pitchFamily="2" charset="-79"/>
              <a:cs typeface="Rubik Medium" pitchFamily="2" charset="-79"/>
            </a:endParaRPr>
          </a:p>
        </p:txBody>
      </p:sp>
      <p:sp>
        <p:nvSpPr>
          <p:cNvPr id="10" name="TextBox 9">
            <a:extLst>
              <a:ext uri="{FF2B5EF4-FFF2-40B4-BE49-F238E27FC236}">
                <a16:creationId xmlns:a16="http://schemas.microsoft.com/office/drawing/2014/main" id="{450F45D4-7118-B29C-3E13-B10795FC7A1F}"/>
              </a:ext>
            </a:extLst>
          </p:cNvPr>
          <p:cNvSpPr txBox="1"/>
          <p:nvPr/>
        </p:nvSpPr>
        <p:spPr>
          <a:xfrm>
            <a:off x="836511" y="6356029"/>
            <a:ext cx="3397084" cy="307777"/>
          </a:xfrm>
          <a:prstGeom prst="rect">
            <a:avLst/>
          </a:prstGeom>
          <a:noFill/>
        </p:spPr>
        <p:txBody>
          <a:bodyPr wrap="none" rtlCol="0">
            <a:spAutoFit/>
          </a:bodyPr>
          <a:lstStyle/>
          <a:p>
            <a:r>
              <a:rPr lang="en-US" sz="1400">
                <a:latin typeface="Rubik Medium" pitchFamily="2" charset="-79"/>
                <a:cs typeface="Rubik Medium" pitchFamily="2" charset="-79"/>
              </a:rPr>
              <a:t>Kamis, 22 Juni 2023 | Ruang Sidang 1</a:t>
            </a:r>
            <a:endParaRPr lang="id-ID" sz="1400">
              <a:latin typeface="Rubik Medium" pitchFamily="2" charset="-79"/>
              <a:cs typeface="Rubik Medium" pitchFamily="2" charset="-79"/>
            </a:endParaRPr>
          </a:p>
        </p:txBody>
      </p:sp>
      <p:sp>
        <p:nvSpPr>
          <p:cNvPr id="2" name="TextBox 1">
            <a:extLst>
              <a:ext uri="{FF2B5EF4-FFF2-40B4-BE49-F238E27FC236}">
                <a16:creationId xmlns:a16="http://schemas.microsoft.com/office/drawing/2014/main" id="{23EBBED8-E8F6-C65E-9DF3-7C238502AA1B}"/>
              </a:ext>
            </a:extLst>
          </p:cNvPr>
          <p:cNvSpPr txBox="1"/>
          <p:nvPr/>
        </p:nvSpPr>
        <p:spPr>
          <a:xfrm>
            <a:off x="6168797" y="4445829"/>
            <a:ext cx="3149864" cy="846386"/>
          </a:xfrm>
          <a:prstGeom prst="rect">
            <a:avLst/>
          </a:prstGeom>
          <a:noFill/>
        </p:spPr>
        <p:txBody>
          <a:bodyPr wrap="square">
            <a:spAutoFit/>
          </a:bodyPr>
          <a:lstStyle/>
          <a:p>
            <a:pPr>
              <a:lnSpc>
                <a:spcPct val="150000"/>
              </a:lnSpc>
            </a:pPr>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a:t>
            </a:r>
          </a:p>
          <a:p>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C148667B-CEFD-C25A-C9A8-4224121B893B}"/>
              </a:ext>
            </a:extLst>
          </p:cNvPr>
          <p:cNvPicPr>
            <a:picLocks noChangeAspect="1"/>
          </p:cNvPicPr>
          <p:nvPr/>
        </p:nvPicPr>
        <p:blipFill>
          <a:blip r:embed="rId3"/>
          <a:stretch>
            <a:fillRect/>
          </a:stretch>
        </p:blipFill>
        <p:spPr>
          <a:xfrm>
            <a:off x="11240928" y="246580"/>
            <a:ext cx="667373" cy="782309"/>
          </a:xfrm>
          <a:prstGeom prst="rect">
            <a:avLst/>
          </a:prstGeom>
        </p:spPr>
      </p:pic>
      <p:sp>
        <p:nvSpPr>
          <p:cNvPr id="4" name="Slide Number Placeholder 3">
            <a:extLst>
              <a:ext uri="{FF2B5EF4-FFF2-40B4-BE49-F238E27FC236}">
                <a16:creationId xmlns:a16="http://schemas.microsoft.com/office/drawing/2014/main" id="{055DD641-6E20-C685-1547-4850DBDD8713}"/>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/28</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2745705" y="2054833"/>
            <a:ext cx="6700592" cy="3730268"/>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AEB6BB5A-88D2-0312-45FF-0ABFC3BAE90B}"/>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/28</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018939"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Pengembangan Aplikasi</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89" y="1758761"/>
            <a:ext cx="11416721" cy="461665"/>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 menekankan pada proses pembuatan aplikasi berdasarkan pembuatan </a:t>
            </a:r>
            <a:r>
              <a:rPr lang="en-US" sz="1200" i="1">
                <a:latin typeface="Rubik Medium" pitchFamily="2" charset="-79"/>
                <a:cs typeface="Rubik Medium" pitchFamily="2" charset="-79"/>
              </a:rPr>
              <a:t>prototype</a:t>
            </a:r>
            <a:r>
              <a:rPr lang="en-US" sz="1200">
                <a:latin typeface="Rubik Medium" pitchFamily="2" charset="-79"/>
                <a:cs typeface="Rubik Medium" pitchFamily="2" charset="-79"/>
              </a:rPr>
              <a:t>, iterasi, dan </a:t>
            </a:r>
            <a:r>
              <a:rPr lang="en-US" sz="1200" i="1">
                <a:latin typeface="Rubik Medium" pitchFamily="2" charset="-79"/>
                <a:cs typeface="Rubik Medium" pitchFamily="2" charset="-79"/>
              </a:rPr>
              <a:t>feedback</a:t>
            </a:r>
            <a:r>
              <a:rPr lang="en-US" sz="1200">
                <a:latin typeface="Rubik Medium" pitchFamily="2" charset="-79"/>
                <a:cs typeface="Rubik Medium" pitchFamily="2" charset="-79"/>
              </a:rPr>
              <a:t> yang berulang-ulang.</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D7002932-3F27-E739-9644-F9808A4E9EE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/28</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B2F61139-B850-02FB-42A4-D852E5CB8D8A}"/>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/28</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272143"/>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en-US" sz="14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a:t>
            </a:r>
            <a:r>
              <a:rPr lang="en-US" sz="1400">
                <a:latin typeface="Rubik" pitchFamily="2" charset="-79"/>
                <a:cs typeface="Rubik" pitchFamily="2" charset="-79"/>
              </a:rPr>
              <a:t>namun</a:t>
            </a:r>
            <a:r>
              <a:rPr lang="id-ID" sz="1400">
                <a:latin typeface="Rubik" pitchFamily="2" charset="-79"/>
                <a:cs typeface="Rubik" pitchFamily="2" charset="-79"/>
              </a:rPr>
              <a:t>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1C47C4E5-8D3D-D654-21EF-FD15D0E644F1}"/>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/28</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59FC1D3D-CC39-35E3-496B-C0C9D46E10B6}"/>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/28</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11A9C71E-2396-1639-7EA9-A097417AB811}"/>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/28</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71530261-4915-FBEB-5DF6-0CC74F26DC00}"/>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/28</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tren dan juga jenis kriterianya (berparameter atau tidak)</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2585332614"/>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id-ID" sz="900" b="0" i="1" kern="100">
                          <a:solidFill>
                            <a:schemeClr val="tx1"/>
                          </a:solidFill>
                          <a:effectLst/>
                          <a:latin typeface="Rubik Medium" pitchFamily="2" charset="-79"/>
                          <a:ea typeface="SimSun" panose="02010600030101010101" pitchFamily="2" charset="-122"/>
                          <a:cs typeface="Rubik Medium" pitchFamily="2" charset="-79"/>
                        </a:rPr>
                        <a:t>Cost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i="1"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a:t>
                      </a:r>
                      <a:r>
                        <a:rPr lang="en-US" sz="900" b="0" i="1" kern="100">
                          <a:solidFill>
                            <a:schemeClr val="tx1"/>
                          </a:solidFill>
                          <a:effectLst/>
                          <a:latin typeface="Rubik Medium" pitchFamily="2" charset="-79"/>
                          <a:ea typeface="SimSun" panose="02010600030101010101" pitchFamily="2" charset="-122"/>
                          <a:cs typeface="Rubik Medium" pitchFamily="2" charset="-79"/>
                        </a:rPr>
                        <a:t>site</a:t>
                      </a:r>
                      <a:r>
                        <a:rPr lang="en-US" sz="900" b="0" kern="100">
                          <a:solidFill>
                            <a:schemeClr val="tx1"/>
                          </a:solidFill>
                          <a:effectLst/>
                          <a:latin typeface="Rubik Medium" pitchFamily="2" charset="-79"/>
                          <a:ea typeface="SimSun" panose="02010600030101010101" pitchFamily="2" charset="-122"/>
                          <a:cs typeface="Rubik Medium" pitchFamily="2" charset="-79"/>
                        </a:rPr>
                        <a:t>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15DB750D-9B28-3726-61EB-D888DF29ED1D}"/>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/28</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797554"/>
            <a:ext cx="11199435" cy="338554"/>
          </a:xfrm>
          <a:prstGeom prst="rect">
            <a:avLst/>
          </a:prstGeom>
          <a:noFill/>
        </p:spPr>
        <p:txBody>
          <a:bodyPr wrap="square" rtlCol="0">
            <a:spAutoFit/>
          </a:bodyPr>
          <a:lstStyle/>
          <a:p>
            <a:pPr>
              <a:spcAft>
                <a:spcPts val="800"/>
              </a:spcAft>
            </a:pPr>
            <a:r>
              <a:rPr lang="en-US" sz="1600">
                <a:latin typeface="Rubik Medium" pitchFamily="2" charset="-79"/>
                <a:cs typeface="Rubik Medium" pitchFamily="2" charset="-79"/>
              </a:rPr>
              <a:t>Tahap-tahap perhitungan Metode VIKOR:</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270356"/>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144312"/>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2826220833"/>
              </p:ext>
            </p:extLst>
          </p:nvPr>
        </p:nvGraphicFramePr>
        <p:xfrm>
          <a:off x="3398361" y="4714877"/>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id-ID" sz="1000" b="0" i="1" kern="100">
                          <a:solidFill>
                            <a:schemeClr val="accent1"/>
                          </a:solidFill>
                          <a:effectLst/>
                          <a:latin typeface="Rubik Medium" pitchFamily="2" charset="-79"/>
                          <a:ea typeface="SimSun" panose="02010600030101010101" pitchFamily="2" charset="-122"/>
                          <a:cs typeface="Rubik Medium" pitchFamily="2" charset="-79"/>
                        </a:rPr>
                        <a:t>Cost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i="1"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031263333"/>
              </p:ext>
            </p:extLst>
          </p:nvPr>
        </p:nvGraphicFramePr>
        <p:xfrm>
          <a:off x="1569680" y="1921834"/>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1676083"/>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482844"/>
            <a:ext cx="3874291" cy="230832"/>
          </a:xfrm>
          <a:prstGeom prst="rect">
            <a:avLst/>
          </a:prstGeom>
          <a:noFill/>
        </p:spPr>
        <p:txBody>
          <a:bodyPr wrap="square">
            <a:spAutoFit/>
          </a:bodyPr>
          <a:lstStyle/>
          <a:p>
            <a:r>
              <a:rPr lang="en-US" sz="900">
                <a:latin typeface="Rubik" pitchFamily="2" charset="-79"/>
                <a:cs typeface="Rubik" pitchFamily="2" charset="-79"/>
              </a:rPr>
              <a:t>Tabel 3: Bobot kriteria (W) [1]</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4758617"/>
                <a:ext cx="1689178" cy="807465"/>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400" i="1" smtClean="0">
                              <a:effectLst/>
                              <a:latin typeface="Cambria Math" panose="02040503050406030204" pitchFamily="18" charset="0"/>
                            </a:rPr>
                          </m:ctrlPr>
                        </m:naryPr>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4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400" i="1">
                                  <a:effectLst/>
                                  <a:latin typeface="Cambria Math" panose="02040503050406030204" pitchFamily="18" charset="0"/>
                                </a:rPr>
                              </m:ctrlPr>
                            </m:sSubPr>
                            <m:e>
                              <m:r>
                                <a:rPr lang="id-ID"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4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4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4758617"/>
                <a:ext cx="1689178" cy="807465"/>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365966" y="6504057"/>
            <a:ext cx="10971770" cy="1015663"/>
          </a:xfrm>
          <a:prstGeom prst="rect">
            <a:avLst/>
          </a:prstGeom>
        </p:spPr>
        <p:txBody>
          <a:bodyPr wrap="square" rtlCol="0">
            <a:spAutoFit/>
          </a:bodyPr>
          <a:lstStyle/>
          <a:p>
            <a:pPr marL="182563" indent="-182563"/>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a:t>
            </a:r>
          </a:p>
          <a:p>
            <a:pPr marL="182563" indent="-182563"/>
            <a:endParaRPr lang="en-US" sz="1000">
              <a:latin typeface="Rubik" pitchFamily="2" charset="-79"/>
              <a:cs typeface="Rubik" pitchFamily="2" charset="-79"/>
            </a:endParaRPr>
          </a:p>
          <a:p>
            <a:pPr marL="182563" indent="-182563"/>
            <a:endParaRPr lang="en-US" sz="1000">
              <a:latin typeface="Rubik" pitchFamily="2" charset="-79"/>
              <a:cs typeface="Rubik" pitchFamily="2" charset="-79"/>
            </a:endParaRPr>
          </a:p>
          <a:p>
            <a:pPr marL="182563" indent="-182563"/>
            <a:r>
              <a:rPr lang="en-US" sz="1000">
                <a:latin typeface="Rubik" pitchFamily="2" charset="-79"/>
                <a:cs typeface="Rubik" pitchFamily="2" charset="-79"/>
              </a:rPr>
              <a:t>[2] B. Anjasmoro, S. Suharyanto, &amp; S. Sangkawati. 2016. Analisis Prioritas Pembangunan Embung Metode Cluster Analysis, AHP dan Weighted Average (Studi Kasus: Embung di Kabupaten Semarang). </a:t>
            </a:r>
          </a:p>
          <a:p>
            <a:pPr marL="182563" indent="-182563"/>
            <a:endParaRPr lang="en-US" sz="10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DF906DD1-B502-51C9-5E55-E55498CEC766}"/>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/28</a:t>
            </a:r>
          </a:p>
        </p:txBody>
      </p:sp>
    </p:spTree>
    <p:extLst>
      <p:ext uri="{BB962C8B-B14F-4D97-AF65-F5344CB8AC3E}">
        <p14:creationId xmlns:p14="http://schemas.microsoft.com/office/powerpoint/2010/main" val="1646778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56418" y="1874824"/>
            <a:ext cx="504000" cy="3960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99697" y="1595942"/>
                <a:ext cx="1607715" cy="5627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200" i="1" smtClean="0">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𝑁</m:t>
                          </m:r>
                        </m:e>
                        <m:sub>
                          <m:r>
                            <a:rPr lang="id-ID" sz="1200" i="1">
                              <a:solidFill>
                                <a:schemeClr val="tx1"/>
                              </a:solidFill>
                              <a:latin typeface="Cambria Math" panose="02040503050406030204" pitchFamily="18" charset="0"/>
                            </a:rPr>
                            <m:t>𝑖𝑗</m:t>
                          </m:r>
                        </m:sub>
                      </m:sSub>
                      <m:r>
                        <a:rPr lang="id-ID" sz="1200" i="0">
                          <a:solidFill>
                            <a:schemeClr val="tx1"/>
                          </a:solidFill>
                          <a:latin typeface="Cambria Math" panose="02040503050406030204" pitchFamily="18" charset="0"/>
                        </a:rPr>
                        <m:t>=</m:t>
                      </m:r>
                      <m:f>
                        <m:fPr>
                          <m:ctrlPr>
                            <a:rPr lang="id-ID" sz="1200" i="1">
                              <a:solidFill>
                                <a:schemeClr val="tx1"/>
                              </a:solidFill>
                              <a:latin typeface="Cambria Math" panose="02040503050406030204" pitchFamily="18" charset="0"/>
                            </a:rPr>
                          </m:ctrlPr>
                        </m:fPr>
                        <m:num>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
                                <m:sSubPr>
                                  <m:ctrlPr>
                                    <a:rPr lang="id-ID" sz="1200" i="1">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𝑖𝑗</m:t>
                                  </m:r>
                                </m:sub>
                              </m:sSub>
                            </m:e>
                          </m:d>
                        </m:num>
                        <m:den>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e>
                          </m:d>
                        </m:den>
                      </m:f>
                      <m:r>
                        <a:rPr lang="id-ID" sz="1200" i="0">
                          <a:solidFill>
                            <a:schemeClr val="tx1"/>
                          </a:solidFill>
                          <a:latin typeface="Cambria Math" panose="02040503050406030204" pitchFamily="18" charset="0"/>
                        </a:rPr>
                        <m:t> </m:t>
                      </m:r>
                    </m:oMath>
                  </m:oMathPara>
                </a14:m>
                <a:endParaRPr lang="id-ID" sz="12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99697" y="1595942"/>
                <a:ext cx="1607715" cy="562783"/>
              </a:xfrm>
              <a:prstGeom prst="rect">
                <a:avLst/>
              </a:prstGeom>
              <a:blipFill>
                <a:blip r:embed="rId3"/>
                <a:stretch>
                  <a:fillRect b="-1087"/>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763228513"/>
              </p:ext>
            </p:extLst>
          </p:nvPr>
        </p:nvGraphicFramePr>
        <p:xfrm>
          <a:off x="566700" y="276432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100000" r="-310945" b="-120588"/>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206061" r="-310945" b="-24242"/>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i="1">
                    <a:latin typeface="Rubik Medium" pitchFamily="2" charset="-79"/>
                    <a:cs typeface="Rubik Medium" pitchFamily="2" charset="-79"/>
                  </a:rPr>
                  <a:t>B</a:t>
                </a:r>
                <a:r>
                  <a:rPr lang="id-ID" sz="1100" i="1">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i="1">
                  <a:latin typeface="Rubik Medium" pitchFamily="2" charset="-79"/>
                  <a:cs typeface="Rubik Medium" pitchFamily="2" charset="-79"/>
                </a:rPr>
                <a:t>Cost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4187607629"/>
              </p:ext>
            </p:extLst>
          </p:nvPr>
        </p:nvGraphicFramePr>
        <p:xfrm>
          <a:off x="6218267" y="3785310"/>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469756" y="5088292"/>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469756" y="5088292"/>
                <a:ext cx="1985883" cy="252890"/>
              </a:xfrm>
              <a:prstGeom prst="rect">
                <a:avLst/>
              </a:prstGeom>
              <a:blipFill>
                <a:blip r:embed="rId7"/>
                <a:stretch>
                  <a:fillRect b="-2439"/>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519263"/>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540248"/>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C79577-9805-AD3A-DEF4-6C06B01016BD}"/>
                  </a:ext>
                </a:extLst>
              </p:cNvPr>
              <p:cNvSpPr txBox="1"/>
              <p:nvPr/>
            </p:nvSpPr>
            <p:spPr>
              <a:xfrm>
                <a:off x="6399697" y="229865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1,1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3</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=1</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CC79577-9805-AD3A-DEF4-6C06B01016BD}"/>
                  </a:ext>
                </a:extLst>
              </p:cNvPr>
              <p:cNvSpPr txBox="1">
                <a:spLocks noRot="1" noChangeAspect="1" noMove="1" noResize="1" noEditPoints="1" noAdjustHandles="1" noChangeArrowheads="1" noChangeShapeType="1" noTextEdit="1"/>
              </p:cNvSpPr>
              <p:nvPr/>
            </p:nvSpPr>
            <p:spPr>
              <a:xfrm>
                <a:off x="6399697" y="2298655"/>
                <a:ext cx="2146397" cy="41280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38A21B-44EA-75CD-BC49-60ED6C61704B}"/>
                  </a:ext>
                </a:extLst>
              </p:cNvPr>
              <p:cNvSpPr txBox="1"/>
              <p:nvPr/>
            </p:nvSpPr>
            <p:spPr>
              <a:xfrm>
                <a:off x="6399697" y="299080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8,1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3</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2</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=0,6667</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238A21B-44EA-75CD-BC49-60ED6C61704B}"/>
                  </a:ext>
                </a:extLst>
              </p:cNvPr>
              <p:cNvSpPr txBox="1">
                <a:spLocks noRot="1" noChangeAspect="1" noMove="1" noResize="1" noEditPoints="1" noAdjustHandles="1" noChangeArrowheads="1" noChangeShapeType="1" noTextEdit="1"/>
              </p:cNvSpPr>
              <p:nvPr/>
            </p:nvSpPr>
            <p:spPr>
              <a:xfrm>
                <a:off x="6399697" y="2990805"/>
                <a:ext cx="2146397" cy="412805"/>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673AC-B786-2F47-8C2F-6515E4D70C94}"/>
                  </a:ext>
                </a:extLst>
              </p:cNvPr>
              <p:cNvSpPr txBox="1"/>
              <p:nvPr/>
            </p:nvSpPr>
            <p:spPr>
              <a:xfrm>
                <a:off x="6399697" y="2716640"/>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7" name="TextBox 6">
                <a:extLst>
                  <a:ext uri="{FF2B5EF4-FFF2-40B4-BE49-F238E27FC236}">
                    <a16:creationId xmlns:a16="http://schemas.microsoft.com/office/drawing/2014/main" id="{30C673AC-B786-2F47-8C2F-6515E4D70C94}"/>
                  </a:ext>
                </a:extLst>
              </p:cNvPr>
              <p:cNvSpPr txBox="1">
                <a:spLocks noRot="1" noChangeAspect="1" noMove="1" noResize="1" noEditPoints="1" noAdjustHandles="1" noChangeArrowheads="1" noChangeShapeType="1" noTextEdit="1"/>
              </p:cNvSpPr>
              <p:nvPr/>
            </p:nvSpPr>
            <p:spPr>
              <a:xfrm>
                <a:off x="6399697" y="2716640"/>
                <a:ext cx="2146397" cy="268984"/>
              </a:xfrm>
              <a:prstGeom prst="rect">
                <a:avLst/>
              </a:prstGeom>
              <a:blipFill>
                <a:blip r:embed="rId10"/>
                <a:stretch>
                  <a:fillRect/>
                </a:stretch>
              </a:blipFill>
            </p:spPr>
            <p:txBody>
              <a:bodyPr/>
              <a:lstStyle/>
              <a:p>
                <a:r>
                  <a:rPr lang="id-ID">
                    <a:noFill/>
                  </a:rPr>
                  <a:t> </a:t>
                </a:r>
              </a:p>
            </p:txBody>
          </p:sp>
        </mc:Fallback>
      </mc:AlternateContent>
      <p:sp>
        <p:nvSpPr>
          <p:cNvPr id="3" name="Slide Number Placeholder 2">
            <a:extLst>
              <a:ext uri="{FF2B5EF4-FFF2-40B4-BE49-F238E27FC236}">
                <a16:creationId xmlns:a16="http://schemas.microsoft.com/office/drawing/2014/main" id="{1033CA94-1679-AE9A-3C6B-116991FBF4C3}"/>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/28</a:t>
            </a:r>
          </a:p>
        </p:txBody>
      </p:sp>
    </p:spTree>
    <p:extLst>
      <p:ext uri="{BB962C8B-B14F-4D97-AF65-F5344CB8AC3E}">
        <p14:creationId xmlns:p14="http://schemas.microsoft.com/office/powerpoint/2010/main" val="245225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2120894"/>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301120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Pembangunan embung sebagai salah satu solusi mengatasi kekeringan.</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membantu menentukan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4" name="TextBox 3">
            <a:extLst>
              <a:ext uri="{FF2B5EF4-FFF2-40B4-BE49-F238E27FC236}">
                <a16:creationId xmlns:a16="http://schemas.microsoft.com/office/drawing/2014/main" id="{5BD66CAE-C96E-56A5-E1BD-CDCC9F162544}"/>
              </a:ext>
            </a:extLst>
          </p:cNvPr>
          <p:cNvSpPr txBox="1"/>
          <p:nvPr/>
        </p:nvSpPr>
        <p:spPr>
          <a:xfrm>
            <a:off x="848497" y="927804"/>
            <a:ext cx="10495006" cy="523220"/>
          </a:xfrm>
          <a:prstGeom prst="rect">
            <a:avLst/>
          </a:prstGeom>
          <a:noFill/>
        </p:spPr>
        <p:txBody>
          <a:bodyPr wrap="square" rtlCol="0">
            <a:spAutoFit/>
          </a:bodyPr>
          <a:lstStyle/>
          <a:p>
            <a:pPr algn="ctr">
              <a:spcAft>
                <a:spcPts val="800"/>
              </a:spcAft>
            </a:pPr>
            <a:r>
              <a:rPr lang="en-US" sz="2800">
                <a:latin typeface="Rubik Medium" pitchFamily="2" charset="-79"/>
                <a:cs typeface="Rubik Medium" pitchFamily="2" charset="-79"/>
              </a:rPr>
              <a:t>PENDAHULUAN</a:t>
            </a:r>
            <a:endParaRPr lang="id-ID" sz="28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F6C8C108-1BA1-703A-AE44-B12B34F8A0E7}"/>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/28</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506507"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sz="2800"/>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506507" cy="366639"/>
              </a:xfrm>
              <a:prstGeom prst="rect">
                <a:avLst/>
              </a:prstGeom>
              <a:blipFill>
                <a:blip r:embed="rId3"/>
                <a:stretch>
                  <a:fillRect b="-8333"/>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1">
                          <a:solidFill>
                            <a:schemeClr val="tx1"/>
                          </a:solidFill>
                          <a:latin typeface="Cambria Math" panose="02040503050406030204" pitchFamily="18" charset="0"/>
                        </a:rPr>
                        <m:t>=</m:t>
                      </m:r>
                      <m:nary>
                        <m:naryPr>
                          <m:chr m:val="∑"/>
                          <m:limLoc m:val="subSup"/>
                          <m:grow m:val="on"/>
                          <m:ctrlPr>
                            <a:rPr lang="id-ID" sz="1600" i="1">
                              <a:solidFill>
                                <a:schemeClr val="tx1"/>
                              </a:solidFill>
                              <a:latin typeface="Cambria Math" panose="02040503050406030204" pitchFamily="18" charset="0"/>
                            </a:rPr>
                          </m:ctrlPr>
                        </m:naryPr>
                        <m:sub>
                          <m:r>
                            <a:rPr lang="id-ID" sz="1600" i="1">
                              <a:solidFill>
                                <a:schemeClr val="tx1"/>
                              </a:solidFill>
                              <a:latin typeface="Cambria Math" panose="02040503050406030204" pitchFamily="18" charset="0"/>
                            </a:rPr>
                            <m:t>𝑗</m:t>
                          </m:r>
                          <m:r>
                            <a:rPr lang="id-ID" sz="1600" i="1">
                              <a:solidFill>
                                <a:schemeClr val="tx1"/>
                              </a:solidFill>
                              <a:latin typeface="Cambria Math" panose="02040503050406030204" pitchFamily="18" charset="0"/>
                            </a:rPr>
                            <m:t>=1</m:t>
                          </m:r>
                        </m:sub>
                        <m:sup>
                          <m:r>
                            <a:rPr lang="id-ID" sz="1600" i="1">
                              <a:solidFill>
                                <a:schemeClr val="tx1"/>
                              </a:solidFill>
                              <a:latin typeface="Cambria Math" panose="02040503050406030204" pitchFamily="18" charset="0"/>
                            </a:rPr>
                            <m:t>𝑛</m:t>
                          </m:r>
                        </m:sup>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1">
                                  <a:solidFill>
                                    <a:schemeClr val="tx1"/>
                                  </a:solidFill>
                                  <a:latin typeface="Cambria Math" panose="02040503050406030204" pitchFamily="18" charset="0"/>
                                </a:rPr>
                                <m:t>∗</m:t>
                              </m:r>
                            </m:sup>
                          </m:sSubSup>
                        </m:e>
                      </m:nary>
                    </m:oMath>
                  </m:oMathPara>
                </a14:m>
                <a:endParaRPr lang="id-ID" sz="16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60394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497571"/>
                <a:ext cx="1470671"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m:rPr>
                              <m:sty m:val="p"/>
                            </m:rPr>
                            <a:rPr lang="id-ID" sz="1600" i="1">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a:latin typeface="Cambria Math" panose="02040503050406030204" pitchFamily="18" charset="0"/>
                            </a:rPr>
                          </m:ctrlPr>
                        </m:dPr>
                        <m:e>
                          <m:sSubSup>
                            <m:sSubSupPr>
                              <m:ctrlPr>
                                <a:rPr lang="id-ID" sz="1600" i="1">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1">
                                  <a:latin typeface="Cambria Math" panose="02040503050406030204" pitchFamily="18" charset="0"/>
                                </a:rPr>
                                <m:t>∗</m:t>
                              </m:r>
                            </m:sup>
                          </m:sSubSup>
                        </m:e>
                      </m:d>
                    </m:oMath>
                  </m:oMathPara>
                </a14:m>
                <a:endParaRPr lang="id-ID" sz="16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497571"/>
                <a:ext cx="1470671" cy="384272"/>
              </a:xfrm>
              <a:prstGeom prst="rect">
                <a:avLst/>
              </a:prstGeom>
              <a:blipFill>
                <a:blip r:embed="rId5"/>
                <a:stretch>
                  <a:fillRect b="-7937"/>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FC6CFBA4-6C7F-2FCB-DAF9-7CA69F227E21}"/>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/28</a:t>
            </a:r>
          </a:p>
        </p:txBody>
      </p:sp>
    </p:spTree>
    <p:extLst>
      <p:ext uri="{BB962C8B-B14F-4D97-AF65-F5344CB8AC3E}">
        <p14:creationId xmlns:p14="http://schemas.microsoft.com/office/powerpoint/2010/main" val="114989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303766783"/>
              </p:ext>
            </p:extLst>
          </p:nvPr>
        </p:nvGraphicFramePr>
        <p:xfrm>
          <a:off x="2266763" y="2484426"/>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2256893"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072305699"/>
              </p:ext>
            </p:extLst>
          </p:nvPr>
        </p:nvGraphicFramePr>
        <p:xfrm>
          <a:off x="6784224" y="1427499"/>
          <a:ext cx="4533064" cy="2001501"/>
        </p:xfrm>
        <a:graphic>
          <a:graphicData uri="http://schemas.openxmlformats.org/drawingml/2006/table">
            <a:tbl>
              <a:tblPr firstRow="1" firstCol="1" bandRow="1">
                <a:tableStyleId>{5C22544A-7EE6-4342-B048-85BDC9FD1C3A}</a:tableStyleId>
              </a:tblPr>
              <a:tblGrid>
                <a:gridCol w="978687">
                  <a:extLst>
                    <a:ext uri="{9D8B030D-6E8A-4147-A177-3AD203B41FA5}">
                      <a16:colId xmlns:a16="http://schemas.microsoft.com/office/drawing/2014/main" val="1194848841"/>
                    </a:ext>
                  </a:extLst>
                </a:gridCol>
                <a:gridCol w="2146039">
                  <a:extLst>
                    <a:ext uri="{9D8B030D-6E8A-4147-A177-3AD203B41FA5}">
                      <a16:colId xmlns:a16="http://schemas.microsoft.com/office/drawing/2014/main" val="2768725042"/>
                    </a:ext>
                  </a:extLst>
                </a:gridCol>
                <a:gridCol w="1408338">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298961" y="3473865"/>
                <a:ext cx="4315625" cy="640303"/>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𝑄</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m:t>
                      </m:r>
                      <m:r>
                        <m:rPr>
                          <m:sty m:val="p"/>
                        </m:rPr>
                        <a:rPr lang="id-ID" sz="16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𝑆</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r>
                        <a:rPr lang="id-ID" sz="1600" kern="100">
                          <a:latin typeface="Cambria Math" panose="02040503050406030204" pitchFamily="18" charset="0"/>
                          <a:ea typeface="SimSun" panose="02010600030101010101" pitchFamily="2" charset="-122"/>
                          <a:cs typeface="Rubik Medium" pitchFamily="2" charset="-79"/>
                        </a:rPr>
                        <m:t>+</m:t>
                      </m:r>
                      <m:d>
                        <m:dPr>
                          <m:ctrlPr>
                            <a:rPr lang="id-ID" sz="1600" i="1" kern="100">
                              <a:latin typeface="Cambria Math" panose="02040503050406030204" pitchFamily="18" charset="0"/>
                              <a:ea typeface="SimSun" panose="02010600030101010101" pitchFamily="2" charset="-122"/>
                              <a:cs typeface="Rubik Medium" pitchFamily="2" charset="-79"/>
                            </a:rPr>
                          </m:ctrlPr>
                        </m:dPr>
                        <m:e>
                          <m:r>
                            <a:rPr lang="id-ID" sz="1600" kern="100">
                              <a:latin typeface="Cambria Math" panose="02040503050406030204" pitchFamily="18" charset="0"/>
                              <a:ea typeface="SimSun" panose="02010600030101010101" pitchFamily="2" charset="-122"/>
                              <a:cs typeface="Rubik Medium" pitchFamily="2" charset="-79"/>
                            </a:rPr>
                            <m:t>1−</m:t>
                          </m:r>
                          <m:r>
                            <m:rPr>
                              <m:sty m:val="p"/>
                            </m:rPr>
                            <a:rPr lang="id-ID" sz="16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𝑅</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4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298961" y="3473865"/>
                <a:ext cx="4315625" cy="640303"/>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6714552" y="1181205"/>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334459"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334459"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356513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1846924178"/>
              </p:ext>
            </p:extLst>
          </p:nvPr>
        </p:nvGraphicFramePr>
        <p:xfrm>
          <a:off x="6806879" y="4199117"/>
          <a:ext cx="4510409" cy="2008800"/>
        </p:xfrm>
        <a:graphic>
          <a:graphicData uri="http://schemas.openxmlformats.org/drawingml/2006/table">
            <a:tbl>
              <a:tblPr firstRow="1" firstCol="1" bandRow="1">
                <a:tableStyleId>{5C22544A-7EE6-4342-B048-85BDC9FD1C3A}</a:tableStyleId>
              </a:tblPr>
              <a:tblGrid>
                <a:gridCol w="690752">
                  <a:extLst>
                    <a:ext uri="{9D8B030D-6E8A-4147-A177-3AD203B41FA5}">
                      <a16:colId xmlns:a16="http://schemas.microsoft.com/office/drawing/2014/main" val="1981404074"/>
                    </a:ext>
                  </a:extLst>
                </a:gridCol>
                <a:gridCol w="911018">
                  <a:extLst>
                    <a:ext uri="{9D8B030D-6E8A-4147-A177-3AD203B41FA5}">
                      <a16:colId xmlns:a16="http://schemas.microsoft.com/office/drawing/2014/main" val="1194848841"/>
                    </a:ext>
                  </a:extLst>
                </a:gridCol>
                <a:gridCol w="1756159">
                  <a:extLst>
                    <a:ext uri="{9D8B030D-6E8A-4147-A177-3AD203B41FA5}">
                      <a16:colId xmlns:a16="http://schemas.microsoft.com/office/drawing/2014/main" val="2768725042"/>
                    </a:ext>
                  </a:extLst>
                </a:gridCol>
                <a:gridCol w="1152480">
                  <a:extLst>
                    <a:ext uri="{9D8B030D-6E8A-4147-A177-3AD203B41FA5}">
                      <a16:colId xmlns:a16="http://schemas.microsoft.com/office/drawing/2014/main" val="2553798468"/>
                    </a:ext>
                  </a:extLst>
                </a:gridCol>
              </a:tblGrid>
              <a:tr h="223200">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3935775"/>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3666146"/>
            <a:ext cx="355600" cy="2787041"/>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9B340B-EBEA-BDBC-889F-C98DC41A405D}"/>
                  </a:ext>
                </a:extLst>
              </p:cNvPr>
              <p:cNvSpPr txBox="1"/>
              <p:nvPr/>
            </p:nvSpPr>
            <p:spPr>
              <a:xfrm>
                <a:off x="1365099" y="4526450"/>
                <a:ext cx="3940325" cy="451919"/>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smtClean="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en-US" sz="1050" b="0" i="1" kern="100" smtClean="0">
                              <a:latin typeface="Cambria Math" panose="02040503050406030204" pitchFamily="18" charset="0"/>
                              <a:ea typeface="SimSun" panose="02010600030101010101" pitchFamily="2" charset="-122"/>
                              <a:cs typeface="Rubik Medium" pitchFamily="2" charset="-79"/>
                            </a:rPr>
                            <m:t>1</m:t>
                          </m:r>
                        </m:sub>
                      </m:sSub>
                      <m:r>
                        <a:rPr lang="id-ID" sz="1050" kern="100">
                          <a:latin typeface="Cambria Math" panose="02040503050406030204" pitchFamily="18" charset="0"/>
                          <a:ea typeface="SimSun" panose="02010600030101010101" pitchFamily="2" charset="-122"/>
                          <a:cs typeface="Rubik Medium" pitchFamily="2" charset="-79"/>
                        </a:rPr>
                        <m:t>=</m:t>
                      </m:r>
                      <m:r>
                        <a:rPr lang="en-US" sz="1050" b="0" i="1" kern="100" smtClean="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0,5241 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0,6118 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a:rPr lang="en-US" sz="1050" b="0" i="1" kern="100" smtClean="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0,1275 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0,2515 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7" name="TextBox 6">
                <a:extLst>
                  <a:ext uri="{FF2B5EF4-FFF2-40B4-BE49-F238E27FC236}">
                    <a16:creationId xmlns:a16="http://schemas.microsoft.com/office/drawing/2014/main" id="{B29B340B-EBEA-BDBC-889F-C98DC41A405D}"/>
                  </a:ext>
                </a:extLst>
              </p:cNvPr>
              <p:cNvSpPr txBox="1">
                <a:spLocks noRot="1" noChangeAspect="1" noMove="1" noResize="1" noEditPoints="1" noAdjustHandles="1" noChangeArrowheads="1" noChangeShapeType="1" noTextEdit="1"/>
              </p:cNvSpPr>
              <p:nvPr/>
            </p:nvSpPr>
            <p:spPr>
              <a:xfrm>
                <a:off x="1365099" y="4526450"/>
                <a:ext cx="3940325" cy="451919"/>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A3A7C8-96C6-FCCF-DFD9-38FA416EA0B5}"/>
                  </a:ext>
                </a:extLst>
              </p:cNvPr>
              <p:cNvSpPr txBox="1"/>
              <p:nvPr/>
            </p:nvSpPr>
            <p:spPr>
              <a:xfrm>
                <a:off x="1357479" y="5013929"/>
                <a:ext cx="3940325" cy="253916"/>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0,8301</m:t>
                          </m:r>
                        </m:e>
                      </m:d>
                      <m:r>
                        <a:rPr lang="id-ID" sz="1050" i="1"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0,2051</m:t>
                          </m:r>
                        </m:e>
                      </m:d>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9" name="TextBox 8">
                <a:extLst>
                  <a:ext uri="{FF2B5EF4-FFF2-40B4-BE49-F238E27FC236}">
                    <a16:creationId xmlns:a16="http://schemas.microsoft.com/office/drawing/2014/main" id="{38A3A7C8-96C6-FCCF-DFD9-38FA416EA0B5}"/>
                  </a:ext>
                </a:extLst>
              </p:cNvPr>
              <p:cNvSpPr txBox="1">
                <a:spLocks noRot="1" noChangeAspect="1" noMove="1" noResize="1" noEditPoints="1" noAdjustHandles="1" noChangeArrowheads="1" noChangeShapeType="1" noTextEdit="1"/>
              </p:cNvSpPr>
              <p:nvPr/>
            </p:nvSpPr>
            <p:spPr>
              <a:xfrm>
                <a:off x="1357479" y="5013929"/>
                <a:ext cx="3940325" cy="253916"/>
              </a:xfrm>
              <a:prstGeom prst="rect">
                <a:avLst/>
              </a:prstGeom>
              <a:blipFill>
                <a:blip r:embed="rId10"/>
                <a:stretch>
                  <a:fillRect b="-238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5CB6DC-762D-1D59-50EE-E1BEA25317E2}"/>
                  </a:ext>
                </a:extLst>
              </p:cNvPr>
              <p:cNvSpPr txBox="1"/>
              <p:nvPr/>
            </p:nvSpPr>
            <p:spPr>
              <a:xfrm>
                <a:off x="731838" y="5673672"/>
                <a:ext cx="2034540" cy="437299"/>
              </a:xfrm>
              <a:prstGeom prst="rect">
                <a:avLst/>
              </a:prstGeom>
              <a:noFill/>
            </p:spPr>
            <p:txBody>
              <a:bodyPr wrap="square">
                <a:spAutoFit/>
              </a:bodyPr>
              <a:lstStyle/>
              <a:p>
                <a:pPr marL="457200" indent="180340">
                  <a:lnSpc>
                    <a:spcPct val="150000"/>
                  </a:lnSpc>
                  <a:spcAft>
                    <a:spcPts val="800"/>
                  </a:spcAft>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=0,5176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1" name="TextBox 10">
                <a:extLst>
                  <a:ext uri="{FF2B5EF4-FFF2-40B4-BE49-F238E27FC236}">
                    <a16:creationId xmlns:a16="http://schemas.microsoft.com/office/drawing/2014/main" id="{E75CB6DC-762D-1D59-50EE-E1BEA25317E2}"/>
                  </a:ext>
                </a:extLst>
              </p:cNvPr>
              <p:cNvSpPr txBox="1">
                <a:spLocks noRot="1" noChangeAspect="1" noMove="1" noResize="1" noEditPoints="1" noAdjustHandles="1" noChangeArrowheads="1" noChangeShapeType="1" noTextEdit="1"/>
              </p:cNvSpPr>
              <p:nvPr/>
            </p:nvSpPr>
            <p:spPr>
              <a:xfrm>
                <a:off x="731838" y="5673672"/>
                <a:ext cx="2034540" cy="437299"/>
              </a:xfrm>
              <a:prstGeom prst="rect">
                <a:avLst/>
              </a:prstGeom>
              <a:blipFill>
                <a:blip r:embed="rId11"/>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B2369F-F782-DA06-8AC4-79F9F7D4122C}"/>
                  </a:ext>
                </a:extLst>
              </p:cNvPr>
              <p:cNvSpPr txBox="1"/>
              <p:nvPr/>
            </p:nvSpPr>
            <p:spPr>
              <a:xfrm>
                <a:off x="731838" y="5303405"/>
                <a:ext cx="3940325" cy="334707"/>
              </a:xfrm>
              <a:prstGeom prst="rect">
                <a:avLst/>
              </a:prstGeom>
              <a:noFill/>
            </p:spPr>
            <p:txBody>
              <a:bodyPr wrap="square">
                <a:spAutoFit/>
              </a:bodyPr>
              <a:lstStyle/>
              <a:p>
                <a:pPr marL="457200" indent="180340">
                  <a:lnSpc>
                    <a:spcPct val="150000"/>
                  </a:lnSpc>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=0,415+0,1026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3" name="TextBox 12">
                <a:extLst>
                  <a:ext uri="{FF2B5EF4-FFF2-40B4-BE49-F238E27FC236}">
                    <a16:creationId xmlns:a16="http://schemas.microsoft.com/office/drawing/2014/main" id="{37B2369F-F782-DA06-8AC4-79F9F7D4122C}"/>
                  </a:ext>
                </a:extLst>
              </p:cNvPr>
              <p:cNvSpPr txBox="1">
                <a:spLocks noRot="1" noChangeAspect="1" noMove="1" noResize="1" noEditPoints="1" noAdjustHandles="1" noChangeArrowheads="1" noChangeShapeType="1" noTextEdit="1"/>
              </p:cNvSpPr>
              <p:nvPr/>
            </p:nvSpPr>
            <p:spPr>
              <a:xfrm>
                <a:off x="731838" y="5303405"/>
                <a:ext cx="3940325" cy="334707"/>
              </a:xfrm>
              <a:prstGeom prst="rect">
                <a:avLst/>
              </a:prstGeom>
              <a:blipFill>
                <a:blip r:embed="rId1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6F0692-C304-9502-C83E-A6FE7B79781C}"/>
                  </a:ext>
                </a:extLst>
              </p:cNvPr>
              <p:cNvSpPr txBox="1"/>
              <p:nvPr/>
            </p:nvSpPr>
            <p:spPr>
              <a:xfrm>
                <a:off x="1383313" y="6032412"/>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14" name="TextBox 13">
                <a:extLst>
                  <a:ext uri="{FF2B5EF4-FFF2-40B4-BE49-F238E27FC236}">
                    <a16:creationId xmlns:a16="http://schemas.microsoft.com/office/drawing/2014/main" id="{C86F0692-C304-9502-C83E-A6FE7B79781C}"/>
                  </a:ext>
                </a:extLst>
              </p:cNvPr>
              <p:cNvSpPr txBox="1">
                <a:spLocks noRot="1" noChangeAspect="1" noMove="1" noResize="1" noEditPoints="1" noAdjustHandles="1" noChangeArrowheads="1" noChangeShapeType="1" noTextEdit="1"/>
              </p:cNvSpPr>
              <p:nvPr/>
            </p:nvSpPr>
            <p:spPr>
              <a:xfrm>
                <a:off x="1383313" y="6032412"/>
                <a:ext cx="2146397" cy="268984"/>
              </a:xfrm>
              <a:prstGeom prst="rect">
                <a:avLst/>
              </a:prstGeom>
              <a:blipFill>
                <a:blip r:embed="rId13"/>
                <a:stretch>
                  <a:fillRect/>
                </a:stretch>
              </a:blipFill>
            </p:spPr>
            <p:txBody>
              <a:bodyPr/>
              <a:lstStyle/>
              <a:p>
                <a:r>
                  <a:rPr lang="id-ID">
                    <a:noFill/>
                  </a:rPr>
                  <a:t> </a:t>
                </a:r>
              </a:p>
            </p:txBody>
          </p:sp>
        </mc:Fallback>
      </mc:AlternateContent>
      <p:sp>
        <p:nvSpPr>
          <p:cNvPr id="3" name="Slide Number Placeholder 2">
            <a:extLst>
              <a:ext uri="{FF2B5EF4-FFF2-40B4-BE49-F238E27FC236}">
                <a16:creationId xmlns:a16="http://schemas.microsoft.com/office/drawing/2014/main" id="{28BFB433-C4C5-2DEE-ED26-AB9EC9778436}"/>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/28</a:t>
            </a:r>
          </a:p>
        </p:txBody>
      </p:sp>
    </p:spTree>
    <p:extLst>
      <p:ext uri="{BB962C8B-B14F-4D97-AF65-F5344CB8AC3E}">
        <p14:creationId xmlns:p14="http://schemas.microsoft.com/office/powerpoint/2010/main" val="165095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1783981176"/>
              </p:ext>
            </p:extLst>
          </p:nvPr>
        </p:nvGraphicFramePr>
        <p:xfrm>
          <a:off x="5995838" y="2670997"/>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2415995"/>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4078948"/>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500394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2</m:t>
                              </m:r>
                            </m:sub>
                          </m:sSub>
                          <m:r>
                            <a:rPr lang="id-ID" sz="1600" b="0" i="1" kern="100">
                              <a:latin typeface="Cambria Math" panose="02040503050406030204" pitchFamily="18" charset="0"/>
                              <a:ea typeface="SimSun" panose="02010600030101010101" pitchFamily="2" charset="-122"/>
                              <a:cs typeface="Rubik Medium" pitchFamily="2" charset="-79"/>
                            </a:rPr>
                            <m:t>)</m:t>
                          </m:r>
                        </m:sub>
                      </m:s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1</m:t>
                                  </m:r>
                                </m:sub>
                              </m:sSub>
                            </m:e>
                          </m:d>
                        </m:sub>
                      </m:sSub>
                      <m:r>
                        <a:rPr lang="id-ID" sz="1600" b="0" i="1" kern="100">
                          <a:latin typeface="Cambria Math" panose="02040503050406030204" pitchFamily="18" charset="0"/>
                          <a:ea typeface="SimSun" panose="02010600030101010101" pitchFamily="2" charset="-122"/>
                          <a:cs typeface="Rubik Medium" pitchFamily="2" charset="-79"/>
                        </a:rPr>
                        <m:t> ≥</m:t>
                      </m:r>
                      <m:r>
                        <a:rPr lang="id-ID" sz="1600" b="0" i="1" kern="100">
                          <a:latin typeface="Cambria Math" panose="02040503050406030204" pitchFamily="18" charset="0"/>
                          <a:ea typeface="SimSun" panose="02010600030101010101" pitchFamily="2" charset="-122"/>
                          <a:cs typeface="Rubik Medium" pitchFamily="2" charset="-79"/>
                        </a:rPr>
                        <m:t>𝐷𝑄</m:t>
                      </m:r>
                    </m:oMath>
                  </m:oMathPara>
                </a14:m>
                <a:endParaRPr lang="id-ID" sz="1600" i="1"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600" b="0" i="1" kern="100">
                          <a:latin typeface="Cambria Math" panose="02040503050406030204" pitchFamily="18" charset="0"/>
                          <a:ea typeface="SimSun" panose="02010600030101010101" pitchFamily="2" charset="-122"/>
                          <a:cs typeface="Rubik Medium" pitchFamily="2" charset="-79"/>
                        </a:rPr>
                        <m:t>𝐷𝑄</m:t>
                      </m:r>
                      <m:r>
                        <a:rPr lang="id-ID" sz="1600" b="0" kern="100">
                          <a:latin typeface="Cambria Math" panose="02040503050406030204" pitchFamily="18" charset="0"/>
                          <a:ea typeface="SimSun" panose="02010600030101010101" pitchFamily="2" charset="-122"/>
                          <a:cs typeface="Rubik Medium" pitchFamily="2" charset="-79"/>
                        </a:rPr>
                        <m:t>=</m:t>
                      </m:r>
                      <m:f>
                        <m:fPr>
                          <m:ctrlPr>
                            <a:rPr lang="id-ID" sz="1600" i="1" kern="100">
                              <a:latin typeface="Cambria Math" panose="02040503050406030204" pitchFamily="18" charset="0"/>
                              <a:ea typeface="SimSun" panose="02010600030101010101" pitchFamily="2" charset="-122"/>
                              <a:cs typeface="Rubik Medium" pitchFamily="2" charset="-79"/>
                            </a:rPr>
                          </m:ctrlPr>
                        </m:fPr>
                        <m:num>
                          <m:r>
                            <a:rPr lang="id-ID" sz="1600" b="0" i="1" kern="100">
                              <a:latin typeface="Cambria Math" panose="02040503050406030204" pitchFamily="18" charset="0"/>
                              <a:ea typeface="SimSun" panose="02010600030101010101" pitchFamily="2" charset="-122"/>
                              <a:cs typeface="Rubik Medium" pitchFamily="2" charset="-79"/>
                            </a:rPr>
                            <m:t>1</m:t>
                          </m:r>
                        </m:num>
                        <m:den>
                          <m:r>
                            <a:rPr lang="id-ID" sz="1600" b="0" i="1" kern="100">
                              <a:latin typeface="Cambria Math" panose="02040503050406030204" pitchFamily="18" charset="0"/>
                              <a:ea typeface="SimSun" panose="02010600030101010101" pitchFamily="2" charset="-122"/>
                              <a:cs typeface="Rubik Medium" pitchFamily="2" charset="-79"/>
                            </a:rPr>
                            <m:t>𝑚</m:t>
                          </m:r>
                          <m:r>
                            <a:rPr lang="id-ID" sz="1600" b="0" kern="100">
                              <a:latin typeface="Cambria Math" panose="02040503050406030204" pitchFamily="18" charset="0"/>
                              <a:ea typeface="SimSun" panose="02010600030101010101" pitchFamily="2" charset="-122"/>
                              <a:cs typeface="Rubik Medium" pitchFamily="2" charset="-79"/>
                            </a:rPr>
                            <m:t>−</m:t>
                          </m:r>
                          <m:r>
                            <a:rPr lang="id-ID" sz="1600" b="0" i="1" kern="100">
                              <a:latin typeface="Cambria Math" panose="02040503050406030204" pitchFamily="18" charset="0"/>
                              <a:ea typeface="SimSun" panose="02010600030101010101" pitchFamily="2" charset="-122"/>
                              <a:cs typeface="Rubik Medium" pitchFamily="2" charset="-79"/>
                            </a:rPr>
                            <m:t>1</m:t>
                          </m:r>
                        </m:den>
                      </m:f>
                      <m:r>
                        <a:rPr lang="id-ID" sz="1600" b="0" kern="100">
                          <a:latin typeface="Cambria Math" panose="02040503050406030204" pitchFamily="18" charset="0"/>
                          <a:ea typeface="SimSun" panose="02010600030101010101" pitchFamily="2" charset="-122"/>
                          <a:cs typeface="Rubik Medium" pitchFamily="2" charset="-79"/>
                        </a:rPr>
                        <m:t> </m:t>
                      </m:r>
                    </m:oMath>
                  </m:oMathPara>
                </a14:m>
                <a:endParaRPr lang="id-ID" sz="1600" kern="100">
                  <a:latin typeface="Rubik Medium" pitchFamily="2" charset="-79"/>
                  <a:ea typeface="SimSun" panose="02010600030101010101" pitchFamily="2" charset="-122"/>
                  <a:cs typeface="Rubik Medium" pitchFamily="2" charset="-79"/>
                </a:endParaRPr>
              </a:p>
            </p:txBody>
          </p:sp>
        </mc:Choice>
        <mc:Fallback>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1081386"/>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73841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429000"/>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429000"/>
                <a:ext cx="4731167" cy="981231"/>
              </a:xfrm>
              <a:prstGeom prst="rect">
                <a:avLst/>
              </a:prstGeom>
              <a:blipFill>
                <a:blip r:embed="rId5"/>
                <a:stretch>
                  <a:fillRect/>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DDF105E1-6301-424F-E48C-B65D5B2C6F83}"/>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/28</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51FE9E9-A662-945D-AC9C-458A1A85F7BF}"/>
                  </a:ext>
                </a:extLst>
              </p:cNvPr>
              <p:cNvSpPr txBox="1"/>
              <p:nvPr/>
            </p:nvSpPr>
            <p:spPr>
              <a:xfrm>
                <a:off x="7250980" y="1782663"/>
                <a:ext cx="3485508" cy="571760"/>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400" i="1" kern="100" smtClean="0">
                              <a:latin typeface="Cambria Math" panose="02040503050406030204" pitchFamily="18" charset="0"/>
                              <a:ea typeface="SimSun" panose="02010600030101010101" pitchFamily="2" charset="-122"/>
                              <a:cs typeface="Rubik Medium" pitchFamily="2" charset="-79"/>
                            </a:rPr>
                          </m:ctrlPr>
                        </m:sSubPr>
                        <m:e>
                          <m:r>
                            <a:rPr lang="id-ID" sz="1400" kern="100">
                              <a:latin typeface="Cambria Math" panose="02040503050406030204" pitchFamily="18" charset="0"/>
                              <a:ea typeface="SimSun" panose="02010600030101010101" pitchFamily="2" charset="-122"/>
                              <a:cs typeface="Rubik Medium" pitchFamily="2" charset="-79"/>
                            </a:rPr>
                            <m:t>𝑄</m:t>
                          </m:r>
                        </m:e>
                        <m:sub>
                          <m:r>
                            <a:rPr lang="id-ID" sz="1400" kern="100">
                              <a:latin typeface="Cambria Math" panose="02040503050406030204" pitchFamily="18" charset="0"/>
                              <a:ea typeface="SimSun" panose="02010600030101010101" pitchFamily="2" charset="-122"/>
                              <a:cs typeface="Rubik Medium" pitchFamily="2" charset="-79"/>
                            </a:rPr>
                            <m:t>𝑖</m:t>
                          </m:r>
                        </m:sub>
                      </m:sSub>
                      <m:r>
                        <a:rPr lang="id-ID" sz="1400" kern="100">
                          <a:latin typeface="Cambria Math" panose="02040503050406030204" pitchFamily="18" charset="0"/>
                          <a:ea typeface="SimSun" panose="02010600030101010101" pitchFamily="2" charset="-122"/>
                          <a:cs typeface="Rubik Medium" pitchFamily="2" charset="-79"/>
                        </a:rPr>
                        <m:t>=</m:t>
                      </m:r>
                      <m:r>
                        <m:rPr>
                          <m:sty m:val="p"/>
                        </m:rPr>
                        <a:rPr lang="id-ID" sz="14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400" i="1" kern="100">
                              <a:latin typeface="Cambria Math" panose="02040503050406030204" pitchFamily="18" charset="0"/>
                              <a:ea typeface="SimSun" panose="02010600030101010101" pitchFamily="2" charset="-122"/>
                              <a:cs typeface="Rubik Medium" pitchFamily="2" charset="-79"/>
                            </a:rPr>
                          </m:ctrlPr>
                        </m:dPr>
                        <m:e>
                          <m:f>
                            <m:fPr>
                              <m:ctrlPr>
                                <a:rPr lang="id-ID" sz="1400" i="1" kern="100">
                                  <a:latin typeface="Cambria Math" panose="02040503050406030204" pitchFamily="18" charset="0"/>
                                  <a:ea typeface="SimSun" panose="02010600030101010101" pitchFamily="2" charset="-122"/>
                                  <a:cs typeface="Rubik Medium" pitchFamily="2" charset="-79"/>
                                </a:rPr>
                              </m:ctrlPr>
                            </m:fPr>
                            <m:num>
                              <m:d>
                                <m:dPr>
                                  <m:ctrlPr>
                                    <a:rPr lang="id-ID" sz="1400" i="1" kern="100">
                                      <a:latin typeface="Cambria Math" panose="02040503050406030204" pitchFamily="18" charset="0"/>
                                      <a:ea typeface="SimSun" panose="02010600030101010101" pitchFamily="2" charset="-122"/>
                                      <a:cs typeface="Rubik Medium" pitchFamily="2" charset="-79"/>
                                    </a:rPr>
                                  </m:ctrlPr>
                                </m:dPr>
                                <m:e>
                                  <m:sSub>
                                    <m:sSubPr>
                                      <m:ctrlPr>
                                        <a:rPr lang="id-ID" sz="1400" i="1" kern="100">
                                          <a:latin typeface="Cambria Math" panose="02040503050406030204" pitchFamily="18" charset="0"/>
                                          <a:ea typeface="SimSun" panose="02010600030101010101" pitchFamily="2" charset="-122"/>
                                          <a:cs typeface="Rubik Medium" pitchFamily="2" charset="-79"/>
                                        </a:rPr>
                                      </m:ctrlPr>
                                    </m:sSubPr>
                                    <m:e>
                                      <m:r>
                                        <a:rPr lang="id-ID" sz="1400" kern="100">
                                          <a:latin typeface="Cambria Math" panose="02040503050406030204" pitchFamily="18" charset="0"/>
                                          <a:ea typeface="SimSun" panose="02010600030101010101" pitchFamily="2" charset="-122"/>
                                          <a:cs typeface="Rubik Medium" pitchFamily="2" charset="-79"/>
                                        </a:rPr>
                                        <m:t>𝑆</m:t>
                                      </m:r>
                                    </m:e>
                                    <m:sub>
                                      <m:r>
                                        <a:rPr lang="id-ID" sz="1400" kern="100">
                                          <a:latin typeface="Cambria Math" panose="02040503050406030204" pitchFamily="18" charset="0"/>
                                          <a:ea typeface="SimSun" panose="02010600030101010101" pitchFamily="2" charset="-122"/>
                                          <a:cs typeface="Rubik Medium" pitchFamily="2" charset="-79"/>
                                        </a:rPr>
                                        <m:t>𝑖</m:t>
                                      </m:r>
                                    </m:sub>
                                  </m:sSub>
                                  <m:r>
                                    <a:rPr lang="id-ID" sz="1400" kern="100">
                                      <a:latin typeface="Cambria Math" panose="02040503050406030204" pitchFamily="18" charset="0"/>
                                      <a:ea typeface="SimSun" panose="02010600030101010101" pitchFamily="2" charset="-122"/>
                                      <a:cs typeface="Rubik Medium" pitchFamily="2" charset="-79"/>
                                    </a:rPr>
                                    <m:t>− </m:t>
                                  </m:r>
                                  <m:sSup>
                                    <m:sSupPr>
                                      <m:ctrlPr>
                                        <a:rPr lang="id-ID" sz="1400" i="1" kern="100">
                                          <a:latin typeface="Cambria Math" panose="02040503050406030204" pitchFamily="18" charset="0"/>
                                          <a:ea typeface="SimSun" panose="02010600030101010101" pitchFamily="2" charset="-122"/>
                                          <a:cs typeface="Rubik Medium" pitchFamily="2" charset="-79"/>
                                        </a:rPr>
                                      </m:ctrlPr>
                                    </m:sSupPr>
                                    <m:e>
                                      <m:r>
                                        <a:rPr lang="id-ID" sz="1400" kern="100">
                                          <a:latin typeface="Cambria Math" panose="02040503050406030204" pitchFamily="18" charset="0"/>
                                          <a:ea typeface="SimSun" panose="02010600030101010101" pitchFamily="2" charset="-122"/>
                                          <a:cs typeface="Rubik Medium" pitchFamily="2" charset="-79"/>
                                        </a:rPr>
                                        <m:t>𝑆</m:t>
                                      </m:r>
                                    </m:e>
                                    <m:sup>
                                      <m:r>
                                        <a:rPr lang="id-ID" sz="14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400" i="1" kern="100">
                                      <a:latin typeface="Cambria Math" panose="02040503050406030204" pitchFamily="18" charset="0"/>
                                      <a:ea typeface="SimSun" panose="02010600030101010101" pitchFamily="2" charset="-122"/>
                                      <a:cs typeface="Rubik Medium" pitchFamily="2" charset="-79"/>
                                    </a:rPr>
                                  </m:ctrlPr>
                                </m:dPr>
                                <m:e>
                                  <m:sSup>
                                    <m:sSupPr>
                                      <m:ctrlPr>
                                        <a:rPr lang="id-ID" sz="1400" i="1" kern="100">
                                          <a:latin typeface="Cambria Math" panose="02040503050406030204" pitchFamily="18" charset="0"/>
                                          <a:ea typeface="SimSun" panose="02010600030101010101" pitchFamily="2" charset="-122"/>
                                          <a:cs typeface="Rubik Medium" pitchFamily="2" charset="-79"/>
                                        </a:rPr>
                                      </m:ctrlPr>
                                    </m:sSupPr>
                                    <m:e>
                                      <m:r>
                                        <a:rPr lang="id-ID" sz="1400" kern="100">
                                          <a:latin typeface="Cambria Math" panose="02040503050406030204" pitchFamily="18" charset="0"/>
                                          <a:ea typeface="SimSun" panose="02010600030101010101" pitchFamily="2" charset="-122"/>
                                          <a:cs typeface="Rubik Medium" pitchFamily="2" charset="-79"/>
                                        </a:rPr>
                                        <m:t>𝑆</m:t>
                                      </m:r>
                                    </m:e>
                                    <m:sup>
                                      <m:r>
                                        <a:rPr lang="id-ID" sz="1400" kern="100">
                                          <a:latin typeface="Cambria Math" panose="02040503050406030204" pitchFamily="18" charset="0"/>
                                          <a:ea typeface="SimSun" panose="02010600030101010101" pitchFamily="2" charset="-122"/>
                                          <a:cs typeface="Rubik Medium" pitchFamily="2" charset="-79"/>
                                        </a:rPr>
                                        <m:t>+</m:t>
                                      </m:r>
                                    </m:sup>
                                  </m:sSup>
                                  <m:r>
                                    <a:rPr lang="id-ID" sz="1400" kern="100">
                                      <a:latin typeface="Cambria Math" panose="02040503050406030204" pitchFamily="18" charset="0"/>
                                      <a:ea typeface="SimSun" panose="02010600030101010101" pitchFamily="2" charset="-122"/>
                                      <a:cs typeface="Rubik Medium" pitchFamily="2" charset="-79"/>
                                    </a:rPr>
                                    <m:t>− </m:t>
                                  </m:r>
                                  <m:sSup>
                                    <m:sSupPr>
                                      <m:ctrlPr>
                                        <a:rPr lang="id-ID" sz="1400" i="1" kern="100">
                                          <a:latin typeface="Cambria Math" panose="02040503050406030204" pitchFamily="18" charset="0"/>
                                          <a:ea typeface="SimSun" panose="02010600030101010101" pitchFamily="2" charset="-122"/>
                                          <a:cs typeface="Rubik Medium" pitchFamily="2" charset="-79"/>
                                        </a:rPr>
                                      </m:ctrlPr>
                                    </m:sSupPr>
                                    <m:e>
                                      <m:r>
                                        <a:rPr lang="id-ID" sz="1400" kern="100">
                                          <a:latin typeface="Cambria Math" panose="02040503050406030204" pitchFamily="18" charset="0"/>
                                          <a:ea typeface="SimSun" panose="02010600030101010101" pitchFamily="2" charset="-122"/>
                                          <a:cs typeface="Rubik Medium" pitchFamily="2" charset="-79"/>
                                        </a:rPr>
                                        <m:t>𝑆</m:t>
                                      </m:r>
                                    </m:e>
                                    <m:sup>
                                      <m:r>
                                        <a:rPr lang="id-ID" sz="1400" kern="100">
                                          <a:latin typeface="Cambria Math" panose="02040503050406030204" pitchFamily="18" charset="0"/>
                                          <a:ea typeface="SimSun" panose="02010600030101010101" pitchFamily="2" charset="-122"/>
                                          <a:cs typeface="Rubik Medium" pitchFamily="2" charset="-79"/>
                                        </a:rPr>
                                        <m:t>−</m:t>
                                      </m:r>
                                    </m:sup>
                                  </m:sSup>
                                </m:e>
                              </m:d>
                            </m:den>
                          </m:f>
                        </m:e>
                      </m:d>
                      <m:r>
                        <a:rPr lang="id-ID" sz="1400" kern="100">
                          <a:latin typeface="Cambria Math" panose="02040503050406030204" pitchFamily="18" charset="0"/>
                          <a:ea typeface="SimSun" panose="02010600030101010101" pitchFamily="2" charset="-122"/>
                          <a:cs typeface="Rubik Medium" pitchFamily="2" charset="-79"/>
                        </a:rPr>
                        <m:t>+</m:t>
                      </m:r>
                      <m:d>
                        <m:dPr>
                          <m:ctrlPr>
                            <a:rPr lang="id-ID" sz="1400" i="1" kern="100">
                              <a:latin typeface="Cambria Math" panose="02040503050406030204" pitchFamily="18" charset="0"/>
                              <a:ea typeface="SimSun" panose="02010600030101010101" pitchFamily="2" charset="-122"/>
                              <a:cs typeface="Rubik Medium" pitchFamily="2" charset="-79"/>
                            </a:rPr>
                          </m:ctrlPr>
                        </m:dPr>
                        <m:e>
                          <m:r>
                            <a:rPr lang="id-ID" sz="1400" kern="100">
                              <a:latin typeface="Cambria Math" panose="02040503050406030204" pitchFamily="18" charset="0"/>
                              <a:ea typeface="SimSun" panose="02010600030101010101" pitchFamily="2" charset="-122"/>
                              <a:cs typeface="Rubik Medium" pitchFamily="2" charset="-79"/>
                            </a:rPr>
                            <m:t>1−</m:t>
                          </m:r>
                          <m:r>
                            <m:rPr>
                              <m:sty m:val="p"/>
                            </m:rPr>
                            <a:rPr lang="id-ID" sz="14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400" i="1" kern="100">
                              <a:latin typeface="Cambria Math" panose="02040503050406030204" pitchFamily="18" charset="0"/>
                              <a:ea typeface="SimSun" panose="02010600030101010101" pitchFamily="2" charset="-122"/>
                              <a:cs typeface="Rubik Medium" pitchFamily="2" charset="-79"/>
                            </a:rPr>
                          </m:ctrlPr>
                        </m:dPr>
                        <m:e>
                          <m:f>
                            <m:fPr>
                              <m:ctrlPr>
                                <a:rPr lang="id-ID" sz="1400" i="1" kern="100">
                                  <a:latin typeface="Cambria Math" panose="02040503050406030204" pitchFamily="18" charset="0"/>
                                  <a:ea typeface="SimSun" panose="02010600030101010101" pitchFamily="2" charset="-122"/>
                                  <a:cs typeface="Rubik Medium" pitchFamily="2" charset="-79"/>
                                </a:rPr>
                              </m:ctrlPr>
                            </m:fPr>
                            <m:num>
                              <m:d>
                                <m:dPr>
                                  <m:ctrlPr>
                                    <a:rPr lang="id-ID" sz="1400" i="1" kern="100">
                                      <a:latin typeface="Cambria Math" panose="02040503050406030204" pitchFamily="18" charset="0"/>
                                      <a:ea typeface="SimSun" panose="02010600030101010101" pitchFamily="2" charset="-122"/>
                                      <a:cs typeface="Rubik Medium" pitchFamily="2" charset="-79"/>
                                    </a:rPr>
                                  </m:ctrlPr>
                                </m:dPr>
                                <m:e>
                                  <m:sSub>
                                    <m:sSubPr>
                                      <m:ctrlPr>
                                        <a:rPr lang="id-ID" sz="1400" i="1" kern="100">
                                          <a:latin typeface="Cambria Math" panose="02040503050406030204" pitchFamily="18" charset="0"/>
                                          <a:ea typeface="SimSun" panose="02010600030101010101" pitchFamily="2" charset="-122"/>
                                          <a:cs typeface="Rubik Medium" pitchFamily="2" charset="-79"/>
                                        </a:rPr>
                                      </m:ctrlPr>
                                    </m:sSubPr>
                                    <m:e>
                                      <m:r>
                                        <a:rPr lang="id-ID" sz="1400" kern="100">
                                          <a:latin typeface="Cambria Math" panose="02040503050406030204" pitchFamily="18" charset="0"/>
                                          <a:ea typeface="SimSun" panose="02010600030101010101" pitchFamily="2" charset="-122"/>
                                          <a:cs typeface="Rubik Medium" pitchFamily="2" charset="-79"/>
                                        </a:rPr>
                                        <m:t>𝑅</m:t>
                                      </m:r>
                                    </m:e>
                                    <m:sub>
                                      <m:r>
                                        <a:rPr lang="id-ID" sz="1400" kern="100">
                                          <a:latin typeface="Cambria Math" panose="02040503050406030204" pitchFamily="18" charset="0"/>
                                          <a:ea typeface="SimSun" panose="02010600030101010101" pitchFamily="2" charset="-122"/>
                                          <a:cs typeface="Rubik Medium" pitchFamily="2" charset="-79"/>
                                        </a:rPr>
                                        <m:t>𝑖</m:t>
                                      </m:r>
                                    </m:sub>
                                  </m:sSub>
                                  <m:r>
                                    <a:rPr lang="id-ID" sz="1400" kern="100">
                                      <a:latin typeface="Cambria Math" panose="02040503050406030204" pitchFamily="18" charset="0"/>
                                      <a:ea typeface="SimSun" panose="02010600030101010101" pitchFamily="2" charset="-122"/>
                                      <a:cs typeface="Rubik Medium" pitchFamily="2" charset="-79"/>
                                    </a:rPr>
                                    <m:t>− </m:t>
                                  </m:r>
                                  <m:sSup>
                                    <m:sSupPr>
                                      <m:ctrlPr>
                                        <a:rPr lang="id-ID" sz="1400" i="1" kern="100">
                                          <a:latin typeface="Cambria Math" panose="02040503050406030204" pitchFamily="18" charset="0"/>
                                          <a:ea typeface="SimSun" panose="02010600030101010101" pitchFamily="2" charset="-122"/>
                                          <a:cs typeface="Rubik Medium" pitchFamily="2" charset="-79"/>
                                        </a:rPr>
                                      </m:ctrlPr>
                                    </m:sSupPr>
                                    <m:e>
                                      <m:r>
                                        <a:rPr lang="id-ID" sz="1400" kern="100">
                                          <a:latin typeface="Cambria Math" panose="02040503050406030204" pitchFamily="18" charset="0"/>
                                          <a:ea typeface="SimSun" panose="02010600030101010101" pitchFamily="2" charset="-122"/>
                                          <a:cs typeface="Rubik Medium" pitchFamily="2" charset="-79"/>
                                        </a:rPr>
                                        <m:t>𝑅</m:t>
                                      </m:r>
                                    </m:e>
                                    <m:sup>
                                      <m:r>
                                        <a:rPr lang="id-ID" sz="14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400" i="1" kern="100">
                                      <a:latin typeface="Cambria Math" panose="02040503050406030204" pitchFamily="18" charset="0"/>
                                      <a:ea typeface="SimSun" panose="02010600030101010101" pitchFamily="2" charset="-122"/>
                                      <a:cs typeface="Rubik Medium" pitchFamily="2" charset="-79"/>
                                    </a:rPr>
                                  </m:ctrlPr>
                                </m:dPr>
                                <m:e>
                                  <m:sSup>
                                    <m:sSupPr>
                                      <m:ctrlPr>
                                        <a:rPr lang="id-ID" sz="1400" i="1" kern="100">
                                          <a:latin typeface="Cambria Math" panose="02040503050406030204" pitchFamily="18" charset="0"/>
                                          <a:ea typeface="SimSun" panose="02010600030101010101" pitchFamily="2" charset="-122"/>
                                          <a:cs typeface="Rubik Medium" pitchFamily="2" charset="-79"/>
                                        </a:rPr>
                                      </m:ctrlPr>
                                    </m:sSupPr>
                                    <m:e>
                                      <m:r>
                                        <a:rPr lang="id-ID" sz="1400" kern="100">
                                          <a:latin typeface="Cambria Math" panose="02040503050406030204" pitchFamily="18" charset="0"/>
                                          <a:ea typeface="SimSun" panose="02010600030101010101" pitchFamily="2" charset="-122"/>
                                          <a:cs typeface="Rubik Medium" pitchFamily="2" charset="-79"/>
                                        </a:rPr>
                                        <m:t>𝑅</m:t>
                                      </m:r>
                                    </m:e>
                                    <m:sup>
                                      <m:r>
                                        <a:rPr lang="id-ID" sz="1400" kern="100">
                                          <a:latin typeface="Cambria Math" panose="02040503050406030204" pitchFamily="18" charset="0"/>
                                          <a:ea typeface="SimSun" panose="02010600030101010101" pitchFamily="2" charset="-122"/>
                                          <a:cs typeface="Rubik Medium" pitchFamily="2" charset="-79"/>
                                        </a:rPr>
                                        <m:t>+</m:t>
                                      </m:r>
                                    </m:sup>
                                  </m:sSup>
                                  <m:r>
                                    <a:rPr lang="id-ID" sz="1400" kern="100">
                                      <a:latin typeface="Cambria Math" panose="02040503050406030204" pitchFamily="18" charset="0"/>
                                      <a:ea typeface="SimSun" panose="02010600030101010101" pitchFamily="2" charset="-122"/>
                                      <a:cs typeface="Rubik Medium" pitchFamily="2" charset="-79"/>
                                    </a:rPr>
                                    <m:t>− </m:t>
                                  </m:r>
                                  <m:sSup>
                                    <m:sSupPr>
                                      <m:ctrlPr>
                                        <a:rPr lang="id-ID" sz="1400" i="1" kern="100">
                                          <a:latin typeface="Cambria Math" panose="02040503050406030204" pitchFamily="18" charset="0"/>
                                          <a:ea typeface="SimSun" panose="02010600030101010101" pitchFamily="2" charset="-122"/>
                                          <a:cs typeface="Rubik Medium" pitchFamily="2" charset="-79"/>
                                        </a:rPr>
                                      </m:ctrlPr>
                                    </m:sSupPr>
                                    <m:e>
                                      <m:r>
                                        <a:rPr lang="id-ID" sz="1400" kern="100">
                                          <a:latin typeface="Cambria Math" panose="02040503050406030204" pitchFamily="18" charset="0"/>
                                          <a:ea typeface="SimSun" panose="02010600030101010101" pitchFamily="2" charset="-122"/>
                                          <a:cs typeface="Rubik Medium" pitchFamily="2" charset="-79"/>
                                        </a:rPr>
                                        <m:t>𝑅</m:t>
                                      </m:r>
                                    </m:e>
                                    <m:sup>
                                      <m:r>
                                        <a:rPr lang="id-ID" sz="14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600" kern="100">
                  <a:latin typeface="Rubik Medium" pitchFamily="2" charset="-79"/>
                  <a:ea typeface="SimSun" panose="02010600030101010101" pitchFamily="2" charset="-122"/>
                  <a:cs typeface="Rubik Medium" pitchFamily="2" charset="-79"/>
                </a:endParaRPr>
              </a:p>
            </p:txBody>
          </p:sp>
        </mc:Choice>
        <mc:Fallback>
          <p:sp>
            <p:nvSpPr>
              <p:cNvPr id="10" name="TextBox 9">
                <a:extLst>
                  <a:ext uri="{FF2B5EF4-FFF2-40B4-BE49-F238E27FC236}">
                    <a16:creationId xmlns:a16="http://schemas.microsoft.com/office/drawing/2014/main" id="{951FE9E9-A662-945D-AC9C-458A1A85F7BF}"/>
                  </a:ext>
                </a:extLst>
              </p:cNvPr>
              <p:cNvSpPr txBox="1">
                <a:spLocks noRot="1" noChangeAspect="1" noMove="1" noResize="1" noEditPoints="1" noAdjustHandles="1" noChangeArrowheads="1" noChangeShapeType="1" noTextEdit="1"/>
              </p:cNvSpPr>
              <p:nvPr/>
            </p:nvSpPr>
            <p:spPr>
              <a:xfrm>
                <a:off x="7250980" y="1782663"/>
                <a:ext cx="3485508" cy="571760"/>
              </a:xfrm>
              <a:prstGeom prst="rect">
                <a:avLst/>
              </a:prstGeom>
              <a:blipFill>
                <a:blip r:embed="rId6"/>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3112945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a:t>
            </a:r>
            <a:r>
              <a:rPr lang="en-US" i="1">
                <a:latin typeface="Rubik Medium" pitchFamily="2" charset="-79"/>
                <a:cs typeface="Rubik Medium" pitchFamily="2" charset="-79"/>
              </a:rPr>
              <a:t>System Usability Scale</a:t>
            </a:r>
            <a:r>
              <a:rPr lang="en-US">
                <a:latin typeface="Rubik Medium" pitchFamily="2" charset="-79"/>
                <a:cs typeface="Rubik Medium" pitchFamily="2" charset="-79"/>
              </a:rPr>
              <a:t>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a:t>
            </a:r>
            <a:r>
              <a:rPr lang="en-US" sz="1400" i="1">
                <a:latin typeface="Rubik" pitchFamily="2" charset="-79"/>
                <a:cs typeface="Rubik" pitchFamily="2" charset="-79"/>
              </a:rPr>
              <a:t>usability</a:t>
            </a:r>
            <a:r>
              <a:rPr lang="en-US" sz="1400">
                <a:latin typeface="Rubik" pitchFamily="2" charset="-79"/>
                <a:cs typeface="Rubik" pitchFamily="2" charset="-79"/>
              </a:rPr>
              <a:t> sebuah sistem aplikasi. </a:t>
            </a:r>
            <a:br>
              <a:rPr lang="en-US" sz="1400">
                <a:latin typeface="Rubik" pitchFamily="2" charset="-79"/>
                <a:cs typeface="Rubik" pitchFamily="2" charset="-79"/>
              </a:rPr>
            </a:br>
            <a:r>
              <a:rPr lang="en-US" sz="1400">
                <a:latin typeface="Rubik" pitchFamily="2" charset="-79"/>
                <a:cs typeface="Rubik" pitchFamily="2" charset="-79"/>
              </a:rPr>
              <a:t>Skor  </a:t>
            </a:r>
            <a:r>
              <a:rPr lang="en-US" sz="1400" i="1">
                <a:latin typeface="Rubik" pitchFamily="2" charset="-79"/>
                <a:cs typeface="Rubik" pitchFamily="2" charset="-79"/>
              </a:rPr>
              <a:t>System Usability Scale</a:t>
            </a:r>
            <a:r>
              <a:rPr lang="en-US" sz="1400">
                <a:latin typeface="Rubik" pitchFamily="2" charset="-79"/>
                <a:cs typeface="Rubik" pitchFamily="2" charset="-79"/>
              </a:rPr>
              <a:t> (SUS) digunakan untuk menunjukkan tingkat penerimaan pengguna terhadap sistem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a:t>
            </a:r>
            <a:r>
              <a:rPr lang="en-US" i="1">
                <a:latin typeface="Rubik Medium" pitchFamily="2" charset="-79"/>
                <a:cs typeface="Rubik Medium" pitchFamily="2" charset="-79"/>
              </a:rPr>
              <a:t>Black 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4" name="Slide Number Placeholder 3">
            <a:extLst>
              <a:ext uri="{FF2B5EF4-FFF2-40B4-BE49-F238E27FC236}">
                <a16:creationId xmlns:a16="http://schemas.microsoft.com/office/drawing/2014/main" id="{2AF65DE2-4682-3674-1ACB-AAB15986C132}"/>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/28</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a:t>
            </a:r>
            <a:r>
              <a:rPr lang="en-US" sz="2400" i="1">
                <a:latin typeface="Rubik Medium" pitchFamily="2" charset="-79"/>
                <a:cs typeface="Rubik Medium" pitchFamily="2" charset="-79"/>
              </a:rPr>
              <a:t>System Usability Scale</a:t>
            </a:r>
            <a:r>
              <a:rPr lang="en-US" sz="2400">
                <a:latin typeface="Rubik Medium" pitchFamily="2" charset="-79"/>
                <a:cs typeface="Rubik Medium" pitchFamily="2" charset="-79"/>
              </a:rPr>
              <a:t> (SUS)</a:t>
            </a:r>
            <a:endParaRPr lang="id-ID" sz="2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5A37FCF8-F252-1B99-ACBA-3D6CAA38B457}"/>
              </a:ext>
            </a:extLst>
          </p:cNvPr>
          <p:cNvSpPr txBox="1"/>
          <p:nvPr/>
        </p:nvSpPr>
        <p:spPr>
          <a:xfrm>
            <a:off x="662590" y="6411834"/>
            <a:ext cx="4330650" cy="246221"/>
          </a:xfrm>
          <a:prstGeom prst="rect">
            <a:avLst/>
          </a:prstGeom>
          <a:noFill/>
        </p:spPr>
        <p:txBody>
          <a:bodyPr wrap="square" rtlCol="0">
            <a:spAutoFit/>
          </a:bodyPr>
          <a:lstStyle/>
          <a:p>
            <a:pPr marL="182563" indent="-182563">
              <a:spcAft>
                <a:spcPts val="800"/>
              </a:spcAft>
            </a:pPr>
            <a:r>
              <a:rPr lang="en-US" sz="1000">
                <a:latin typeface="Rubik" pitchFamily="2" charset="-79"/>
                <a:cs typeface="Rubik" pitchFamily="2" charset="-79"/>
              </a:rPr>
              <a:t>*Hasil Final SUS Score melalui kuesioner terhadap 20 responden.</a:t>
            </a:r>
            <a:endParaRPr lang="id-ID" sz="1000">
              <a:latin typeface="Rubik" pitchFamily="2" charset="-79"/>
              <a:cs typeface="Rubik" pitchFamily="2" charset="-79"/>
            </a:endParaRPr>
          </a:p>
        </p:txBody>
      </p:sp>
      <p:grpSp>
        <p:nvGrpSpPr>
          <p:cNvPr id="12" name="Group 11">
            <a:extLst>
              <a:ext uri="{FF2B5EF4-FFF2-40B4-BE49-F238E27FC236}">
                <a16:creationId xmlns:a16="http://schemas.microsoft.com/office/drawing/2014/main" id="{7DE26197-8A75-B523-A240-039B1FCC0C40}"/>
              </a:ext>
            </a:extLst>
          </p:cNvPr>
          <p:cNvGrpSpPr/>
          <p:nvPr/>
        </p:nvGrpSpPr>
        <p:grpSpPr>
          <a:xfrm>
            <a:off x="761139" y="2415142"/>
            <a:ext cx="10669723" cy="2691457"/>
            <a:chOff x="757599" y="2240484"/>
            <a:chExt cx="10669723" cy="2691457"/>
          </a:xfrm>
        </p:grpSpPr>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3260" y="2240484"/>
              <a:ext cx="6494062" cy="2304529"/>
            </a:xfrm>
            <a:prstGeom prst="rect">
              <a:avLst/>
            </a:prstGeom>
            <a:noFill/>
            <a:ln>
              <a:noFill/>
            </a:ln>
          </p:spPr>
        </p:pic>
        <p:grpSp>
          <p:nvGrpSpPr>
            <p:cNvPr id="11" name="Group 10">
              <a:extLst>
                <a:ext uri="{FF2B5EF4-FFF2-40B4-BE49-F238E27FC236}">
                  <a16:creationId xmlns:a16="http://schemas.microsoft.com/office/drawing/2014/main" id="{6CE93EBD-3B4C-30EA-5580-79FE27A6226B}"/>
                </a:ext>
              </a:extLst>
            </p:cNvPr>
            <p:cNvGrpSpPr/>
            <p:nvPr/>
          </p:nvGrpSpPr>
          <p:grpSpPr>
            <a:xfrm>
              <a:off x="757599" y="2285063"/>
              <a:ext cx="4011523" cy="2646878"/>
              <a:chOff x="4384379" y="2658734"/>
              <a:chExt cx="3382147" cy="2231603"/>
            </a:xfrm>
          </p:grpSpPr>
          <p:sp>
            <p:nvSpPr>
              <p:cNvPr id="8" name="TextBox 7">
                <a:extLst>
                  <a:ext uri="{FF2B5EF4-FFF2-40B4-BE49-F238E27FC236}">
                    <a16:creationId xmlns:a16="http://schemas.microsoft.com/office/drawing/2014/main" id="{2B52D527-BD22-4B6D-064E-5120001D4C64}"/>
                  </a:ext>
                </a:extLst>
              </p:cNvPr>
              <p:cNvSpPr txBox="1"/>
              <p:nvPr/>
            </p:nvSpPr>
            <p:spPr>
              <a:xfrm>
                <a:off x="4384379" y="2658734"/>
                <a:ext cx="3382147" cy="2231603"/>
              </a:xfrm>
              <a:prstGeom prst="rect">
                <a:avLst/>
              </a:prstGeom>
              <a:noFill/>
            </p:spPr>
            <p:txBody>
              <a:bodyPr wrap="square" rtlCol="0">
                <a:spAutoFit/>
              </a:bodyPr>
              <a:lstStyle/>
              <a:p>
                <a:pPr algn="ctr">
                  <a:spcAft>
                    <a:spcPts val="800"/>
                  </a:spcAft>
                </a:pPr>
                <a:r>
                  <a:rPr lang="en-US" sz="16600">
                    <a:latin typeface="Rubik Medium" pitchFamily="2" charset="-79"/>
                    <a:cs typeface="Rubik Medium" pitchFamily="2" charset="-79"/>
                  </a:rPr>
                  <a:t>84</a:t>
                </a:r>
                <a:r>
                  <a:rPr lang="en-US">
                    <a:latin typeface="Rubik" pitchFamily="2" charset="-79"/>
                    <a:cs typeface="Rubik" pitchFamily="2" charset="-79"/>
                  </a:rPr>
                  <a:t>/100</a:t>
                </a:r>
                <a:endParaRPr lang="id-ID" sz="2400">
                  <a:latin typeface="Rubik" pitchFamily="2" charset="-79"/>
                  <a:cs typeface="Rubik" pitchFamily="2" charset="-79"/>
                </a:endParaRPr>
              </a:p>
            </p:txBody>
          </p:sp>
          <p:sp>
            <p:nvSpPr>
              <p:cNvPr id="10" name="TextBox 9">
                <a:extLst>
                  <a:ext uri="{FF2B5EF4-FFF2-40B4-BE49-F238E27FC236}">
                    <a16:creationId xmlns:a16="http://schemas.microsoft.com/office/drawing/2014/main" id="{934A2FEA-5EF4-6C1A-719E-AF4383DDC3EF}"/>
                  </a:ext>
                </a:extLst>
              </p:cNvPr>
              <p:cNvSpPr txBox="1"/>
              <p:nvPr/>
            </p:nvSpPr>
            <p:spPr>
              <a:xfrm>
                <a:off x="6671354" y="3055215"/>
                <a:ext cx="638507" cy="461665"/>
              </a:xfrm>
              <a:prstGeom prst="rect">
                <a:avLst/>
              </a:prstGeom>
              <a:noFill/>
            </p:spPr>
            <p:txBody>
              <a:bodyPr wrap="square" rtlCol="0">
                <a:spAutoFit/>
              </a:bodyPr>
              <a:lstStyle/>
              <a:p>
                <a:pPr algn="ctr">
                  <a:spcAft>
                    <a:spcPts val="800"/>
                  </a:spcAft>
                </a:pP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grpSp>
      </p:grpSp>
      <p:sp>
        <p:nvSpPr>
          <p:cNvPr id="2" name="Slide Number Placeholder 1">
            <a:extLst>
              <a:ext uri="{FF2B5EF4-FFF2-40B4-BE49-F238E27FC236}">
                <a16:creationId xmlns:a16="http://schemas.microsoft.com/office/drawing/2014/main" id="{AD787660-8D93-4AE1-9C45-EA79774745DD}"/>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/28</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A0966419-5BF8-874E-9A96-350E5F9503E5}"/>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/28</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3559949"/>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Perhitungan yang dilakukan sistem sudah sesuai dengan</a:t>
            </a:r>
            <a:r>
              <a:rPr lang="en-US" sz="1600">
                <a:latin typeface="Rubik" pitchFamily="2" charset="-79"/>
                <a:cs typeface="Rubik" pitchFamily="2" charset="-79"/>
              </a:rPr>
              <a:t> </a:t>
            </a:r>
            <a:r>
              <a:rPr lang="id-ID" sz="1600">
                <a:latin typeface="Rubik" pitchFamily="2" charset="-79"/>
                <a:cs typeface="Rubik" pitchFamily="2" charset="-79"/>
              </a:rPr>
              <a:t>kaidah perhitungan metode</a:t>
            </a:r>
            <a:r>
              <a:rPr lang="en-US" sz="1600">
                <a:latin typeface="Rubik" pitchFamily="2" charset="-79"/>
                <a:cs typeface="Rubik" pitchFamily="2" charset="-79"/>
              </a:rPr>
              <a:t> VIKOR dan seluruh data dalam sistem bersifat dinamis.</a:t>
            </a:r>
          </a:p>
          <a:p>
            <a:pPr marL="285750" indent="-285750">
              <a:spcAft>
                <a:spcPts val="800"/>
              </a:spcAft>
              <a:buFont typeface="Arial" panose="020B0604020202020204" pitchFamily="34" charset="0"/>
              <a:buChar char="•"/>
            </a:pPr>
            <a:r>
              <a:rPr lang="en-US" sz="1600">
                <a:latin typeface="Rubik" pitchFamily="2" charset="-79"/>
                <a:cs typeface="Rubik" pitchFamily="2" charset="-79"/>
              </a:rPr>
              <a:t>SPK VIKOR </a:t>
            </a:r>
            <a:r>
              <a:rPr lang="id-ID" sz="1600">
                <a:latin typeface="Rubik" pitchFamily="2" charset="-79"/>
                <a:cs typeface="Rubik" pitchFamily="2" charset="-79"/>
              </a:rPr>
              <a:t>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B1B936D6-CFC5-21B9-3548-601161AF24A4}"/>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/28</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179810"/>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a:t>
            </a:r>
            <a:r>
              <a:rPr lang="en-US" sz="1600">
                <a:latin typeface="Rubik" pitchFamily="2" charset="-79"/>
                <a:cs typeface="Rubik" pitchFamily="2" charset="-79"/>
              </a:rPr>
              <a:t>SPK VIKOR</a:t>
            </a:r>
            <a:r>
              <a:rPr lang="id-ID" sz="1600">
                <a:latin typeface="Rubik" pitchFamily="2" charset="-79"/>
                <a:cs typeface="Rubik" pitchFamily="2" charset="-79"/>
              </a:rPr>
              <a:t>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a:t>
            </a:r>
            <a:r>
              <a:rPr lang="en-US" sz="1600">
                <a:latin typeface="Rubik" pitchFamily="2" charset="-79"/>
                <a:cs typeface="Rubik" pitchFamily="2" charset="-79"/>
              </a:rPr>
              <a:t> </a:t>
            </a:r>
            <a:r>
              <a:rPr lang="id-ID" sz="1600">
                <a:latin typeface="Rubik" pitchFamily="2" charset="-79"/>
                <a:cs typeface="Rubik" pitchFamily="2" charset="-79"/>
              </a:rPr>
              <a:t>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89459A69-3E8B-01DF-617D-370B275E6A5C}"/>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/28</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 KASIH</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86B408B0-EDCF-73C6-D6C1-5297679E1C7C}"/>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/28</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86643DFC-5D55-8D5A-B125-DA4027E8767A}"/>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/28</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328843"/>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a:t>
            </a:r>
            <a:r>
              <a:rPr lang="en-US" sz="1600">
                <a:latin typeface="Rubik" pitchFamily="2" charset="-79"/>
                <a:cs typeface="Rubik" pitchFamily="2" charset="-79"/>
              </a:rPr>
              <a:t>mengimplementasikan</a:t>
            </a:r>
            <a:r>
              <a:rPr lang="id-ID" sz="1600">
                <a:latin typeface="Rubik" pitchFamily="2" charset="-79"/>
                <a:cs typeface="Rubik" pitchFamily="2" charset="-79"/>
              </a:rPr>
              <a:t>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Metode VIKOR ke Sistem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sistem</a:t>
            </a:r>
            <a:r>
              <a:rPr lang="en-US" sz="1600">
                <a:latin typeface="Rubik" pitchFamily="2" charset="-79"/>
                <a:cs typeface="Rubik" pitchFamily="2" charset="-79"/>
              </a:rPr>
              <a:t> pendukung keputusan</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F52C0C17-96DE-3A5F-A2C3-25C93C7EFB62}"/>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/28</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(dalam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8" name="Slide Number Placeholder 7">
            <a:extLst>
              <a:ext uri="{FF2B5EF4-FFF2-40B4-BE49-F238E27FC236}">
                <a16:creationId xmlns:a16="http://schemas.microsoft.com/office/drawing/2014/main" id="{2604A9E2-3DCA-AABE-B5AB-09E42ECAE132}"/>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/28</a:t>
            </a:r>
          </a:p>
        </p:txBody>
      </p:sp>
    </p:spTree>
    <p:extLst>
      <p:ext uri="{BB962C8B-B14F-4D97-AF65-F5344CB8AC3E}">
        <p14:creationId xmlns:p14="http://schemas.microsoft.com/office/powerpoint/2010/main" val="43317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986117" y="1665288"/>
                <a:ext cx="2057400" cy="7977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𝑁</m:t>
                          </m:r>
                        </m:e>
                        <m:sub>
                          <m:r>
                            <a:rPr lang="id-ID" i="1">
                              <a:solidFill>
                                <a:schemeClr val="tx1"/>
                              </a:solidFill>
                              <a:latin typeface="Cambria Math" panose="02040503050406030204" pitchFamily="18" charset="0"/>
                            </a:rPr>
                            <m:t>𝑖𝑗</m:t>
                          </m:r>
                        </m:sub>
                      </m:sSub>
                      <m:r>
                        <a:rPr lang="id-ID" i="0">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𝑖𝑗</m:t>
                                  </m:r>
                                </m:sub>
                              </m:sSub>
                            </m:e>
                          </m:d>
                        </m:num>
                        <m:den>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e>
                          </m:d>
                        </m:den>
                      </m:f>
                      <m:r>
                        <a:rPr lang="id-ID" i="0">
                          <a:solidFill>
                            <a:schemeClr val="tx1"/>
                          </a:solidFill>
                          <a:latin typeface="Cambria Math" panose="02040503050406030204" pitchFamily="18" charset="0"/>
                        </a:rPr>
                        <m:t> </m:t>
                      </m:r>
                    </m:oMath>
                  </m:oMathPara>
                </a14:m>
                <a:endParaRPr lang="id-ID"/>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986117" y="1665288"/>
                <a:ext cx="2057400" cy="79778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643108"/>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643108"/>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63439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5360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536089"/>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53608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i="1" smtClean="0">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𝑊</m:t>
                          </m:r>
                        </m:e>
                        <m:sub>
                          <m:r>
                            <a:rPr lang="id-ID" i="1">
                              <a:latin typeface="Cambria Math" panose="02040503050406030204" pitchFamily="18" charset="0"/>
                            </a:rPr>
                            <m:t>𝑗</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𝑁</m:t>
                          </m:r>
                        </m:e>
                        <m:sub>
                          <m:r>
                            <a:rPr lang="id-ID" i="1">
                              <a:latin typeface="Cambria Math" panose="02040503050406030204" pitchFamily="18" charset="0"/>
                            </a:rPr>
                            <m:t>𝑖𝑗</m:t>
                          </m:r>
                        </m:sub>
                      </m:sSub>
                      <m:r>
                        <a:rPr lang="id-ID" i="0">
                          <a:latin typeface="Cambria Math" panose="02040503050406030204" pitchFamily="18" charset="0"/>
                        </a:rPr>
                        <m:t> </m:t>
                      </m:r>
                    </m:oMath>
                  </m:oMathPara>
                </a14:m>
                <a:endParaRPr lang="id-ID" sz="2000"/>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400879"/>
              </a:xfrm>
              <a:prstGeom prst="rect">
                <a:avLst/>
              </a:prstGeom>
              <a:blipFill>
                <a:blip r:embed="rId6"/>
                <a:stretch>
                  <a:fillRect b="-909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970978" y="2886704"/>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970978" y="2886704"/>
                <a:ext cx="4294782" cy="1084592"/>
              </a:xfrm>
              <a:prstGeom prst="rect">
                <a:avLst/>
              </a:prstGeom>
              <a:blipFill>
                <a:blip r:embed="rId7"/>
                <a:stretch>
                  <a:fillRect t="-565" b="-113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219F6500-D28B-750D-BD65-2AB60457B0D8}"/>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/28</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67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𝑆</m:t>
                          </m:r>
                        </m:e>
                        <m:sub>
                          <m:r>
                            <a:rPr lang="id-ID" i="1">
                              <a:latin typeface="Cambria Math" panose="02040503050406030204" pitchFamily="18" charset="0"/>
                            </a:rPr>
                            <m:t>𝑖</m:t>
                          </m:r>
                        </m:sub>
                      </m:sSub>
                      <m:r>
                        <a:rPr lang="id-ID" i="0">
                          <a:latin typeface="Cambria Math" panose="02040503050406030204" pitchFamily="18" charset="0"/>
                        </a:rPr>
                        <m:t>=</m:t>
                      </m:r>
                      <m:nary>
                        <m:naryPr>
                          <m:chr m:val="∑"/>
                          <m:limLoc m:val="subSup"/>
                          <m:grow m:val="on"/>
                          <m:ctrlPr>
                            <a:rPr lang="id-ID" i="1">
                              <a:latin typeface="Cambria Math" panose="02040503050406030204" pitchFamily="18" charset="0"/>
                            </a:rPr>
                          </m:ctrlPr>
                        </m:naryPr>
                        <m:sub>
                          <m:r>
                            <a:rPr lang="id-ID" i="1">
                              <a:latin typeface="Cambria Math" panose="02040503050406030204" pitchFamily="18" charset="0"/>
                            </a:rPr>
                            <m:t>𝑗</m:t>
                          </m:r>
                          <m:r>
                            <a:rPr lang="id-ID" i="0">
                              <a:latin typeface="Cambria Math" panose="02040503050406030204" pitchFamily="18" charset="0"/>
                            </a:rPr>
                            <m:t>=1</m:t>
                          </m:r>
                        </m:sub>
                        <m:sup>
                          <m:r>
                            <a:rPr lang="id-ID" i="1">
                              <a:latin typeface="Cambria Math" panose="02040503050406030204" pitchFamily="18" charset="0"/>
                            </a:rPr>
                            <m:t>𝑛</m:t>
                          </m:r>
                        </m:sup>
                        <m:e>
                          <m:sSubSup>
                            <m:sSubSupPr>
                              <m:ctrlPr>
                                <a:rPr lang="id-ID" i="1">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e>
                      </m:nary>
                      <m:r>
                        <a:rPr lang="id-ID" i="0">
                          <a:latin typeface="Cambria Math" panose="02040503050406030204" pitchFamily="18" charset="0"/>
                        </a:rPr>
                        <m:t> </m:t>
                      </m:r>
                    </m:oMath>
                  </m:oMathPara>
                </a14:m>
                <a:endParaRPr lang="id-ID"/>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67875"/>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594126"/>
                <a:ext cx="2049482"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𝑅</m:t>
                          </m:r>
                        </m:e>
                        <m:sub>
                          <m:r>
                            <a:rPr lang="id-ID" i="1">
                              <a:latin typeface="Cambria Math" panose="02040503050406030204" pitchFamily="18" charset="0"/>
                            </a:rPr>
                            <m:t>𝑖</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m:rPr>
                              <m:sty m:val="p"/>
                            </m:rPr>
                            <a:rPr lang="id-ID" i="0">
                              <a:latin typeface="Cambria Math" panose="02040503050406030204" pitchFamily="18" charset="0"/>
                            </a:rPr>
                            <m:t>max</m:t>
                          </m:r>
                        </m:e>
                        <m:sub>
                          <m:r>
                            <a:rPr lang="id-ID" i="1">
                              <a:latin typeface="Cambria Math" panose="02040503050406030204" pitchFamily="18" charset="0"/>
                            </a:rPr>
                            <m:t>𝑗</m:t>
                          </m:r>
                        </m:sub>
                      </m:sSub>
                      <m:d>
                        <m:dPr>
                          <m:begChr m:val="["/>
                          <m:endChr m:val="]"/>
                          <m:ctrlPr>
                            <a:rPr lang="id-ID" i="1" smtClean="0">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𝐹</m:t>
                              </m:r>
                            </m:e>
                            <m:sub>
                              <m:r>
                                <a:rPr lang="id-ID" i="1">
                                  <a:solidFill>
                                    <a:schemeClr val="tx1"/>
                                  </a:solidFill>
                                  <a:latin typeface="Cambria Math" panose="02040503050406030204" pitchFamily="18" charset="0"/>
                                </a:rPr>
                                <m:t>𝑖𝑗</m:t>
                              </m:r>
                            </m:sub>
                            <m:sup>
                              <m:r>
                                <a:rPr lang="id-ID" i="0">
                                  <a:solidFill>
                                    <a:schemeClr val="tx1"/>
                                  </a:solidFill>
                                  <a:latin typeface="Cambria Math" panose="02040503050406030204" pitchFamily="18" charset="0"/>
                                </a:rPr>
                                <m:t>∗</m:t>
                              </m:r>
                            </m:sup>
                          </m:sSubSup>
                        </m:e>
                      </m:d>
                      <m:r>
                        <a:rPr lang="id-ID" i="0">
                          <a:solidFill>
                            <a:schemeClr val="tx1"/>
                          </a:solidFill>
                          <a:latin typeface="Cambria Math" panose="02040503050406030204" pitchFamily="18" charset="0"/>
                        </a:rPr>
                        <m:t> </m:t>
                      </m:r>
                    </m:oMath>
                  </m:oMathPara>
                </a14:m>
                <a:endParaRPr lang="id-ID"/>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594126"/>
                <a:ext cx="2049482" cy="420628"/>
              </a:xfrm>
              <a:prstGeom prst="rect">
                <a:avLst/>
              </a:prstGeom>
              <a:blipFill>
                <a:blip r:embed="rId4"/>
                <a:stretch>
                  <a:fillRect b="-724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457484" y="4212140"/>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𝑄</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m:t>
                      </m:r>
                      <m:r>
                        <m:rPr>
                          <m:sty m:val="p"/>
                        </m:rPr>
                        <a:rPr lang="id-ID" i="0">
                          <a:solidFill>
                            <a:schemeClr val="tx1"/>
                          </a:solidFill>
                          <a:latin typeface="Cambria Math" panose="02040503050406030204" pitchFamily="18" charset="0"/>
                        </a:rPr>
                        <m:t>V</m:t>
                      </m:r>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𝑆</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m:t>
                      </m:r>
                      <m:d>
                        <m:dPr>
                          <m:ctrlPr>
                            <a:rPr lang="id-ID" i="1">
                              <a:solidFill>
                                <a:schemeClr val="tx1"/>
                              </a:solidFill>
                              <a:latin typeface="Cambria Math" panose="02040503050406030204" pitchFamily="18" charset="0"/>
                            </a:rPr>
                          </m:ctrlPr>
                        </m:dPr>
                        <m:e>
                          <m:r>
                            <a:rPr lang="id-ID" i="0">
                              <a:solidFill>
                                <a:schemeClr val="tx1"/>
                              </a:solidFill>
                              <a:latin typeface="Cambria Math" panose="02040503050406030204" pitchFamily="18" charset="0"/>
                            </a:rPr>
                            <m:t>1−</m:t>
                          </m:r>
                          <m:r>
                            <m:rPr>
                              <m:sty m:val="p"/>
                            </m:rPr>
                            <a:rPr lang="id-ID" i="0">
                              <a:solidFill>
                                <a:schemeClr val="tx1"/>
                              </a:solidFill>
                              <a:latin typeface="Cambria Math" panose="02040503050406030204" pitchFamily="18" charset="0"/>
                            </a:rPr>
                            <m:t>V</m:t>
                          </m:r>
                        </m:e>
                      </m:d>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𝑅</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 </m:t>
                      </m:r>
                    </m:oMath>
                  </m:oMathPara>
                </a14:m>
                <a:endParaRPr lang="id-ID">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457484" y="4212140"/>
                <a:ext cx="6096000" cy="708720"/>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5221288" y="1850012"/>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a:t>
                </a:r>
                <a:r>
                  <a:rPr lang="id-ID" sz="1200" i="1">
                    <a:latin typeface="Rubik" pitchFamily="2" charset="-79"/>
                    <a:cs typeface="Rubik" pitchFamily="2" charset="-79"/>
                  </a:rPr>
                  <a:t>Utility Measure</a:t>
                </a:r>
                <a:r>
                  <a:rPr lang="id-ID" sz="1200">
                    <a:latin typeface="Rubik" pitchFamily="2" charset="-79"/>
                    <a:cs typeface="Rubik" pitchFamily="2" charset="-79"/>
                  </a:rPr>
                  <a:t>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a:t>
                </a:r>
                <a:r>
                  <a:rPr lang="id-ID" sz="1200" i="1">
                    <a:latin typeface="Rubik" pitchFamily="2" charset="-79"/>
                    <a:cs typeface="Rubik" pitchFamily="2" charset="-79"/>
                  </a:rPr>
                  <a:t>Regret Measure </a:t>
                </a:r>
                <a:r>
                  <a:rPr lang="id-ID" sz="1200">
                    <a:latin typeface="Rubik" pitchFamily="2" charset="-79"/>
                    <a:cs typeface="Rubik" pitchFamily="2" charset="-79"/>
                  </a:rPr>
                  <a:t>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5221288" y="1850012"/>
                <a:ext cx="6096000" cy="852926"/>
              </a:xfrm>
              <a:prstGeom prst="rect">
                <a:avLst/>
              </a:prstGeom>
              <a:blipFill>
                <a:blip r:embed="rId6"/>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921768"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921768" y="3839794"/>
                <a:ext cx="4307406" cy="1384995"/>
              </a:xfrm>
              <a:prstGeom prst="rect">
                <a:avLst/>
              </a:prstGeom>
              <a:blipFill>
                <a:blip r:embed="rId7"/>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a:t>
            </a:r>
            <a:r>
              <a:rPr lang="en-US"/>
              <a:t>diurutkan</a:t>
            </a:r>
            <a:r>
              <a:rPr lang="id-ID"/>
              <a:t> dari nilai </a:t>
            </a:r>
            <a:r>
              <a:rPr lang="en-US"/>
              <a:t>indeks VIKOR (Q) </a:t>
            </a:r>
            <a:r>
              <a:rPr lang="id-ID"/>
              <a:t>yang </a:t>
            </a:r>
            <a:r>
              <a:rPr lang="en-US"/>
              <a:t>terendah</a:t>
            </a:r>
            <a:r>
              <a:rPr lang="id-ID"/>
              <a:t>.</a:t>
            </a:r>
          </a:p>
        </p:txBody>
      </p:sp>
      <p:sp>
        <p:nvSpPr>
          <p:cNvPr id="6" name="Slide Number Placeholder 5">
            <a:extLst>
              <a:ext uri="{FF2B5EF4-FFF2-40B4-BE49-F238E27FC236}">
                <a16:creationId xmlns:a16="http://schemas.microsoft.com/office/drawing/2014/main" id="{6BE64171-38D1-995E-5F33-B0AC08A764FB}"/>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/28</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449884"/>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2</m:t>
                              </m:r>
                            </m:sub>
                          </m:sSub>
                          <m:r>
                            <a:rPr lang="id-ID" i="1">
                              <a:latin typeface="Cambria Math" panose="02040503050406030204" pitchFamily="18" charset="0"/>
                            </a:rPr>
                            <m:t>)</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1</m:t>
                                  </m:r>
                                </m:sub>
                              </m:sSub>
                            </m:e>
                          </m:d>
                        </m:sub>
                      </m:sSub>
                      <m:r>
                        <a:rPr lang="id-ID" i="1">
                          <a:latin typeface="Cambria Math" panose="02040503050406030204" pitchFamily="18" charset="0"/>
                        </a:rPr>
                        <m:t> ≥</m:t>
                      </m:r>
                      <m:r>
                        <a:rPr lang="id-ID" i="1">
                          <a:latin typeface="Cambria Math" panose="02040503050406030204" pitchFamily="18" charset="0"/>
                        </a:rPr>
                        <m:t>𝐷𝑄</m:t>
                      </m:r>
                    </m:oMath>
                  </m:oMathPara>
                </a14:m>
                <a:endParaRPr lang="en-US"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𝐷𝑄</m:t>
                      </m:r>
                      <m:r>
                        <a:rPr lang="id-ID" i="1" smtClean="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m:t>
                          </m:r>
                        </m:num>
                        <m:den>
                          <m:r>
                            <a:rPr lang="id-ID" i="1">
                              <a:latin typeface="Cambria Math" panose="02040503050406030204" pitchFamily="18" charset="0"/>
                            </a:rPr>
                            <m:t>𝑚</m:t>
                          </m:r>
                          <m:r>
                            <a:rPr lang="id-ID" i="1">
                              <a:latin typeface="Cambria Math" panose="02040503050406030204" pitchFamily="18" charset="0"/>
                            </a:rPr>
                            <m:t>−1</m:t>
                          </m:r>
                        </m:den>
                      </m:f>
                      <m:r>
                        <a:rPr lang="id-ID" i="1">
                          <a:latin typeface="Cambria Math" panose="02040503050406030204" pitchFamily="18" charset="0"/>
                        </a:rPr>
                        <m:t> </m:t>
                      </m:r>
                    </m:oMath>
                  </m:oMathPara>
                </a14:m>
                <a:endParaRPr lang="en-US" i="1">
                  <a:latin typeface="Cambria Math" panose="02040503050406030204" pitchFamily="18" charset="0"/>
                </a:endParaRPr>
              </a:p>
              <a:p>
                <a:pPr marL="180340" indent="-180340">
                  <a:spcAft>
                    <a:spcPts val="1000"/>
                  </a:spcAft>
                </a:pPr>
                <a:endParaRPr lang="id-ID"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449884"/>
              </a:xfrm>
              <a:prstGeom prst="rect">
                <a:avLst/>
              </a:prstGeom>
              <a:blipFill>
                <a:blip r:embed="rId3"/>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1601367413"/>
              </p:ext>
            </p:extLst>
          </p:nvPr>
        </p:nvGraphicFramePr>
        <p:xfrm>
          <a:off x="7834926" y="2657743"/>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4"/>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5"/>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6"/>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7"/>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8"/>
                <a:stretch>
                  <a:fillRect b="-757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9C7BA-0823-678C-6923-5F30C0DAAE08}"/>
                  </a:ext>
                </a:extLst>
              </p:cNvPr>
              <p:cNvSpPr txBox="1"/>
              <p:nvPr/>
            </p:nvSpPr>
            <p:spPr>
              <a:xfrm>
                <a:off x="5772972" y="1862045"/>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𝑖</m:t>
                          </m:r>
                        </m:sub>
                      </m:sSub>
                      <m:r>
                        <a:rPr lang="id-ID" sz="1600" i="1">
                          <a:latin typeface="Cambria Math" panose="02040503050406030204" pitchFamily="18" charset="0"/>
                        </a:rPr>
                        <m:t>=</m:t>
                      </m:r>
                      <m:r>
                        <m:rPr>
                          <m:sty m:val="p"/>
                        </m:rPr>
                        <a:rPr lang="id-ID" sz="1600" i="1">
                          <a:latin typeface="Cambria Math" panose="02040503050406030204" pitchFamily="18" charset="0"/>
                        </a:rPr>
                        <m:t>V</m:t>
                      </m:r>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den>
                          </m:f>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1−</m:t>
                          </m:r>
                          <m:r>
                            <m:rPr>
                              <m:sty m:val="p"/>
                            </m:rPr>
                            <a:rPr lang="id-ID" sz="1600" i="1">
                              <a:latin typeface="Cambria Math" panose="02040503050406030204" pitchFamily="18" charset="0"/>
                            </a:rPr>
                            <m:t>V</m:t>
                          </m:r>
                        </m:e>
                      </m:d>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den>
                          </m:f>
                        </m:e>
                      </m:d>
                      <m:r>
                        <a:rPr lang="id-ID" sz="1600" i="1">
                          <a:latin typeface="Cambria Math" panose="02040503050406030204" pitchFamily="18" charset="0"/>
                        </a:rPr>
                        <m:t> </m:t>
                      </m:r>
                    </m:oMath>
                  </m:oMathPara>
                </a14:m>
                <a:endParaRPr lang="id-ID" sz="1600" i="1">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B4E9C7BA-0823-678C-6923-5F30C0DAAE08}"/>
                  </a:ext>
                </a:extLst>
              </p:cNvPr>
              <p:cNvSpPr txBox="1">
                <a:spLocks noRot="1" noChangeAspect="1" noMove="1" noResize="1" noEditPoints="1" noAdjustHandles="1" noChangeArrowheads="1" noChangeShapeType="1" noTextEdit="1"/>
              </p:cNvSpPr>
              <p:nvPr/>
            </p:nvSpPr>
            <p:spPr>
              <a:xfrm>
                <a:off x="5772972" y="1862045"/>
                <a:ext cx="6096000" cy="640303"/>
              </a:xfrm>
              <a:prstGeom prst="rect">
                <a:avLst/>
              </a:prstGeom>
              <a:blipFill>
                <a:blip r:embed="rId9"/>
                <a:stretch>
                  <a:fillRect/>
                </a:stretch>
              </a:blipFill>
            </p:spPr>
            <p:txBody>
              <a:bodyPr/>
              <a:lstStyle/>
              <a:p>
                <a:r>
                  <a:rPr lang="id-ID">
                    <a:noFill/>
                  </a:rPr>
                  <a:t> </a:t>
                </a:r>
              </a:p>
            </p:txBody>
          </p:sp>
        </mc:Fallback>
      </mc:AlternateContent>
      <p:sp>
        <p:nvSpPr>
          <p:cNvPr id="6" name="Slide Number Placeholder 5">
            <a:extLst>
              <a:ext uri="{FF2B5EF4-FFF2-40B4-BE49-F238E27FC236}">
                <a16:creationId xmlns:a16="http://schemas.microsoft.com/office/drawing/2014/main" id="{E70D31D6-30F4-D25F-78E1-1BB247DB5797}"/>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/28</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9D7E7AC9-BB35-F245-D5B4-C54F6A3EEB58}"/>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/28</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E46222D3-5A8F-C307-4CD4-69E34E8AF6F4}"/>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/28</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74351" y="2131460"/>
            <a:ext cx="7622750" cy="2874838"/>
          </a:xfrm>
          <a:prstGeom prst="rect">
            <a:avLst/>
          </a:prstGeom>
          <a:ln>
            <a:noFill/>
          </a:ln>
          <a:extLst>
            <a:ext uri="{53640926-AAD7-44D8-BBD7-CCE9431645EC}">
              <a14:shadowObscured xmlns:a14="http://schemas.microsoft.com/office/drawing/2010/main"/>
            </a:ext>
          </a:extLst>
        </p:spPr>
      </p:pic>
      <p:graphicFrame>
        <p:nvGraphicFramePr>
          <p:cNvPr id="2" name="Table 1">
            <a:extLst>
              <a:ext uri="{FF2B5EF4-FFF2-40B4-BE49-F238E27FC236}">
                <a16:creationId xmlns:a16="http://schemas.microsoft.com/office/drawing/2014/main" id="{9B783AA8-4558-D325-DAB7-E70BF5B7F6B3}"/>
              </a:ext>
            </a:extLst>
          </p:cNvPr>
          <p:cNvGraphicFramePr>
            <a:graphicFrameLocks noGrp="1"/>
          </p:cNvGraphicFramePr>
          <p:nvPr>
            <p:extLst>
              <p:ext uri="{D42A27DB-BD31-4B8C-83A1-F6EECF244321}">
                <p14:modId xmlns:p14="http://schemas.microsoft.com/office/powerpoint/2010/main" val="822654161"/>
              </p:ext>
            </p:extLst>
          </p:nvPr>
        </p:nvGraphicFramePr>
        <p:xfrm>
          <a:off x="629096" y="529766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4" name="Slide Number Placeholder 3">
            <a:extLst>
              <a:ext uri="{FF2B5EF4-FFF2-40B4-BE49-F238E27FC236}">
                <a16:creationId xmlns:a16="http://schemas.microsoft.com/office/drawing/2014/main" id="{C8A4F16C-E10F-9647-3D17-8EB4E5B0CF06}"/>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/28</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
        <p:nvSpPr>
          <p:cNvPr id="2" name="Slide Number Placeholder 1">
            <a:extLst>
              <a:ext uri="{FF2B5EF4-FFF2-40B4-BE49-F238E27FC236}">
                <a16:creationId xmlns:a16="http://schemas.microsoft.com/office/drawing/2014/main" id="{AB85F459-526E-A0FD-E722-6A6BB174DCED}"/>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/28</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
        <p:nvSpPr>
          <p:cNvPr id="3" name="Slide Number Placeholder 2">
            <a:extLst>
              <a:ext uri="{FF2B5EF4-FFF2-40B4-BE49-F238E27FC236}">
                <a16:creationId xmlns:a16="http://schemas.microsoft.com/office/drawing/2014/main" id="{19382419-6B70-1BE4-1D13-8943B4169220}"/>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/28</a:t>
            </a:r>
          </a:p>
        </p:txBody>
      </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509BA074-2213-AEA8-BACF-21D19D446FD0}"/>
              </a:ext>
            </a:extLst>
          </p:cNvPr>
          <p:cNvSpPr>
            <a:spLocks noGrp="1"/>
          </p:cNvSpPr>
          <p:nvPr>
            <p:ph type="sldNum" sz="quarter" idx="4"/>
          </p:nvPr>
        </p:nvSpPr>
        <p:spPr/>
        <p:txBody>
          <a:bodyPr/>
          <a:lstStyle/>
          <a:p>
            <a:fld id="{48F63A3B-78C7-47BE-AE5E-E10140E04643}" type="slidenum">
              <a:rPr lang="en-US" smtClean="0">
                <a:solidFill>
                  <a:srgbClr val="7030A0"/>
                </a:solidFill>
              </a:rPr>
              <a:pPr/>
              <a:t>39</a:t>
            </a:fld>
            <a:r>
              <a:rPr lang="en-US">
                <a:solidFill>
                  <a:schemeClr val="bg2">
                    <a:lumMod val="90000"/>
                  </a:schemeClr>
                </a:solidFill>
              </a:rPr>
              <a:t>/28</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[1][2].</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540924" y="5944930"/>
            <a:ext cx="10971770" cy="91307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a:t>
            </a:r>
          </a:p>
          <a:p>
            <a:pPr marL="182563" indent="-182563">
              <a:spcAft>
                <a:spcPts val="800"/>
              </a:spcAft>
            </a:pPr>
            <a:r>
              <a:rPr lang="en-US" sz="1000">
                <a:latin typeface="Rubik" pitchFamily="2" charset="-79"/>
                <a:cs typeface="Rubik" pitchFamily="2" charset="-79"/>
              </a:rPr>
              <a:t>[2] B. Anjasmoro, S. Suharyanto, &amp; S. Sangkawati. 2016. Analisis Prioritas Pembangunan Embung Metode Cluster Analysis, AHP dan Weighted Average (Studi Kasus: Embung di Kabupaten Semarang). </a:t>
            </a:r>
          </a:p>
          <a:p>
            <a:pPr marL="182563" indent="-182563">
              <a:spcAft>
                <a:spcPts val="800"/>
              </a:spcAft>
            </a:pPr>
            <a:endParaRPr lang="en-US" sz="10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B4982A64-6AC6-D0E0-F30B-352391B301DE}"/>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/28</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embung.</a:t>
            </a: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sebuah sistem </a:t>
            </a:r>
            <a:r>
              <a:rPr lang="en-US" sz="1600" err="1">
                <a:latin typeface="Rubik" pitchFamily="2" charset="-79"/>
                <a:cs typeface="Rubik" pitchFamily="2" charset="-79"/>
              </a:rPr>
              <a:t>pendukung</a:t>
            </a:r>
            <a:r>
              <a:rPr lang="en-US" sz="1600">
                <a:latin typeface="Rubik" pitchFamily="2" charset="-79"/>
                <a:cs typeface="Rubik" pitchFamily="2" charset="-79"/>
              </a:rPr>
              <a:t> keputusan dalam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9516B25A-BB27-E501-1BD9-A21AF1E358A8}"/>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/28</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08432B6E-B6B9-B25E-0B92-138599898925}"/>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/28</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a:t>
            </a:r>
            <a:r>
              <a:rPr lang="en-US" sz="1600" i="1">
                <a:latin typeface="Rubik" pitchFamily="2" charset="-79"/>
                <a:cs typeface="Rubik" pitchFamily="2" charset="-79"/>
              </a:rPr>
              <a:t>Cluster Analysis</a:t>
            </a:r>
            <a:r>
              <a:rPr lang="en-US" sz="1600">
                <a:latin typeface="Rubik" pitchFamily="2" charset="-79"/>
                <a:cs typeface="Rubik" pitchFamily="2" charset="-79"/>
              </a:rPr>
              <a:t>, AHP dan </a:t>
            </a:r>
            <a:r>
              <a:rPr lang="en-US" sz="1600" i="1">
                <a:latin typeface="Rubik" pitchFamily="2" charset="-79"/>
                <a:cs typeface="Rubik" pitchFamily="2" charset="-79"/>
              </a:rPr>
              <a:t>Weighted Average</a:t>
            </a:r>
            <a:r>
              <a:rPr lang="en-US" sz="1600">
                <a:latin typeface="Rubik" pitchFamily="2" charset="-79"/>
                <a:cs typeface="Rubik" pitchFamily="2" charset="-79"/>
              </a:rPr>
              <a:t>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t>
            </a:r>
            <a:r>
              <a:rPr lang="en-US" sz="1600" i="1">
                <a:latin typeface="Rubik" pitchFamily="2" charset="-79"/>
                <a:cs typeface="Rubik" pitchFamily="2" charset="-79"/>
              </a:rPr>
              <a:t>Analysis of Fuzzy TOPSIS Method in Determining Priority of Small Dams Construction</a:t>
            </a:r>
            <a:r>
              <a:rPr lang="en-US" sz="1600">
                <a:latin typeface="Rubik" pitchFamily="2" charset="-79"/>
                <a:cs typeface="Rubik" pitchFamily="2" charset="-79"/>
              </a:rPr>
              <a:t>.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a:t>
            </a:r>
            <a:r>
              <a:rPr lang="en-US" sz="1600" i="1">
                <a:latin typeface="Rubik" pitchFamily="2" charset="-79"/>
                <a:cs typeface="Rubik" pitchFamily="2" charset="-79"/>
              </a:rPr>
              <a:t>Multi-criteria optimization of insulation options for warmth of buildings to increase energy efficiency</a:t>
            </a:r>
            <a:r>
              <a:rPr lang="en-US" sz="1600">
                <a:latin typeface="Rubik" pitchFamily="2" charset="-79"/>
                <a:cs typeface="Rubik" pitchFamily="2" charset="-79"/>
              </a:rPr>
              <a:t>.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01F2A50F-8CD3-4E67-861D-10FA38DD1185}"/>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/28</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330668"/>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520A628E-E5D9-3B38-CEB1-76C0FC816596}"/>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/28</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203623"/>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69633" y="1788578"/>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(dalam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2" name="TextBox 1">
            <a:extLst>
              <a:ext uri="{FF2B5EF4-FFF2-40B4-BE49-F238E27FC236}">
                <a16:creationId xmlns:a16="http://schemas.microsoft.com/office/drawing/2014/main" id="{6184313F-BB10-DD1B-68F9-1AF17A9CD497}"/>
              </a:ext>
            </a:extLst>
          </p:cNvPr>
          <p:cNvSpPr txBox="1"/>
          <p:nvPr/>
        </p:nvSpPr>
        <p:spPr>
          <a:xfrm>
            <a:off x="920341" y="3610405"/>
            <a:ext cx="5175659" cy="2082621"/>
          </a:xfrm>
          <a:prstGeom prst="rect">
            <a:avLst/>
          </a:prstGeom>
          <a:noFill/>
        </p:spPr>
        <p:txBody>
          <a:bodyPr wrap="square" rtlCol="0">
            <a:spAutoFit/>
          </a:bodyPr>
          <a:lstStyle/>
          <a:p>
            <a:pPr marL="342900" indent="-342900">
              <a:spcAft>
                <a:spcPts val="800"/>
              </a:spcAft>
              <a:buFont typeface="+mj-lt"/>
              <a:buAutoNum type="arabicPeriod"/>
            </a:pPr>
            <a:r>
              <a:rPr lang="en-US" sz="1600">
                <a:latin typeface="Rubik" pitchFamily="2" charset="-79"/>
                <a:cs typeface="Rubik" pitchFamily="2" charset="-79"/>
              </a:rPr>
              <a:t>Matriks Keputusan (F)</a:t>
            </a:r>
          </a:p>
          <a:p>
            <a:pPr marL="342900" indent="-342900">
              <a:spcAft>
                <a:spcPts val="800"/>
              </a:spcAft>
              <a:buFont typeface="+mj-lt"/>
              <a:buAutoNum type="arabicPeriod"/>
            </a:pPr>
            <a:r>
              <a:rPr lang="en-US" sz="1600" noProof="1">
                <a:latin typeface="Rubik" pitchFamily="2" charset="-79"/>
                <a:cs typeface="Rubik" pitchFamily="2" charset="-79"/>
              </a:rPr>
              <a:t>Bobot Kriteria (W)</a:t>
            </a:r>
            <a:endParaRPr lang="en-US" sz="1600">
              <a:latin typeface="Rubik" pitchFamily="2" charset="-79"/>
              <a:cs typeface="Rubik" pitchFamily="2" charset="-79"/>
            </a:endParaRPr>
          </a:p>
          <a:p>
            <a:pPr marL="342900" indent="-342900">
              <a:spcAft>
                <a:spcPts val="800"/>
              </a:spcAft>
              <a:buFont typeface="+mj-lt"/>
              <a:buAutoNum type="arabicPeriod"/>
            </a:pPr>
            <a:r>
              <a:rPr lang="en-US" sz="1600">
                <a:latin typeface="Rubik" pitchFamily="2" charset="-79"/>
                <a:cs typeface="Rubik" pitchFamily="2" charset="-79"/>
              </a:rPr>
              <a:t>Matriks Normalisasi (N)</a:t>
            </a:r>
          </a:p>
          <a:p>
            <a:pPr marL="342900" indent="-342900">
              <a:spcAft>
                <a:spcPts val="800"/>
              </a:spcAft>
              <a:buFont typeface="+mj-lt"/>
              <a:buAutoNum type="arabicPeriod"/>
            </a:pPr>
            <a:r>
              <a:rPr lang="en-US" sz="1600">
                <a:latin typeface="Rubik" pitchFamily="2" charset="-79"/>
                <a:cs typeface="Rubik" pitchFamily="2" charset="-79"/>
              </a:rPr>
              <a:t>Normalisasi Bobot (F*)</a:t>
            </a:r>
          </a:p>
          <a:p>
            <a:pPr marL="342900" indent="-342900">
              <a:spcAft>
                <a:spcPts val="800"/>
              </a:spcAft>
              <a:buFont typeface="+mj-lt"/>
              <a:buAutoNum type="arabicPeriod"/>
            </a:pPr>
            <a:endParaRPr lang="en-US" sz="1600">
              <a:latin typeface="Rubik" pitchFamily="2" charset="-79"/>
              <a:cs typeface="Rubik" pitchFamily="2" charset="-79"/>
            </a:endParaRPr>
          </a:p>
          <a:p>
            <a:pPr marL="342900" indent="-342900">
              <a:spcAft>
                <a:spcPts val="800"/>
              </a:spcAft>
              <a:buFont typeface="+mj-lt"/>
              <a:buAutoNum type="arabicPeriod"/>
            </a:pPr>
            <a:endParaRPr lang="en-US" sz="1600">
              <a:latin typeface="Rubik" pitchFamily="2" charset="-79"/>
              <a:cs typeface="Rubik" pitchFamily="2" charset="-79"/>
            </a:endParaRPr>
          </a:p>
        </p:txBody>
      </p:sp>
      <p:sp>
        <p:nvSpPr>
          <p:cNvPr id="4" name="TextBox 3">
            <a:extLst>
              <a:ext uri="{FF2B5EF4-FFF2-40B4-BE49-F238E27FC236}">
                <a16:creationId xmlns:a16="http://schemas.microsoft.com/office/drawing/2014/main" id="{588EF3B0-4CC7-7FFF-9B32-EF71CD78FEA3}"/>
              </a:ext>
            </a:extLst>
          </p:cNvPr>
          <p:cNvSpPr txBox="1"/>
          <p:nvPr/>
        </p:nvSpPr>
        <p:spPr>
          <a:xfrm>
            <a:off x="5291192" y="3610405"/>
            <a:ext cx="6168972" cy="2082621"/>
          </a:xfrm>
          <a:prstGeom prst="rect">
            <a:avLst/>
          </a:prstGeom>
          <a:noFill/>
        </p:spPr>
        <p:txBody>
          <a:bodyPr wrap="square" rtlCol="0">
            <a:spAutoFit/>
          </a:bodyPr>
          <a:lstStyle/>
          <a:p>
            <a:pPr marL="342900" indent="-342900">
              <a:spcAft>
                <a:spcPts val="800"/>
              </a:spcAft>
              <a:buFont typeface="+mj-lt"/>
              <a:buAutoNum type="arabicPeriod" startAt="5"/>
            </a:pPr>
            <a:r>
              <a:rPr lang="en-US" sz="1600">
                <a:latin typeface="Rubik" pitchFamily="2" charset="-79"/>
                <a:cs typeface="Rubik" pitchFamily="2" charset="-79"/>
              </a:rPr>
              <a:t>Menghitung Nilai </a:t>
            </a:r>
            <a:r>
              <a:rPr lang="en-US" sz="1600" i="1">
                <a:latin typeface="Rubik" pitchFamily="2" charset="-79"/>
                <a:cs typeface="Rubik" pitchFamily="2" charset="-79"/>
              </a:rPr>
              <a:t>Utility Measure</a:t>
            </a:r>
            <a:r>
              <a:rPr lang="en-US" sz="1600">
                <a:latin typeface="Rubik" pitchFamily="2" charset="-79"/>
                <a:cs typeface="Rubik" pitchFamily="2" charset="-79"/>
              </a:rPr>
              <a:t> (S) dan </a:t>
            </a:r>
            <a:r>
              <a:rPr lang="en-US" sz="1600" i="1">
                <a:latin typeface="Rubik" pitchFamily="2" charset="-79"/>
                <a:cs typeface="Rubik" pitchFamily="2" charset="-79"/>
              </a:rPr>
              <a:t>Regret Measure</a:t>
            </a:r>
            <a:r>
              <a:rPr lang="en-US" sz="1600">
                <a:latin typeface="Rubik" pitchFamily="2" charset="-79"/>
                <a:cs typeface="Rubik" pitchFamily="2" charset="-79"/>
              </a:rPr>
              <a:t> (R)</a:t>
            </a:r>
          </a:p>
          <a:p>
            <a:pPr marL="342900" indent="-342900">
              <a:spcAft>
                <a:spcPts val="800"/>
              </a:spcAft>
              <a:buFont typeface="+mj-lt"/>
              <a:buAutoNum type="arabicPeriod" startAt="5"/>
            </a:pPr>
            <a:r>
              <a:rPr lang="en-US" sz="1600">
                <a:latin typeface="Rubik" pitchFamily="2" charset="-79"/>
                <a:cs typeface="Rubik" pitchFamily="2" charset="-79"/>
              </a:rPr>
              <a:t>Menghitung Nilai Indeks VIKOR (Q)</a:t>
            </a:r>
          </a:p>
          <a:p>
            <a:pPr marL="342900" indent="-342900">
              <a:spcAft>
                <a:spcPts val="800"/>
              </a:spcAft>
              <a:buFont typeface="+mj-lt"/>
              <a:buAutoNum type="arabicPeriod" startAt="5"/>
            </a:pPr>
            <a:r>
              <a:rPr lang="en-US" sz="1600">
                <a:latin typeface="Rubik" pitchFamily="2" charset="-79"/>
                <a:cs typeface="Rubik" pitchFamily="2" charset="-79"/>
              </a:rPr>
              <a:t>Perangkingan Alternatif</a:t>
            </a:r>
          </a:p>
          <a:p>
            <a:pPr marL="342900" indent="-342900">
              <a:spcAft>
                <a:spcPts val="800"/>
              </a:spcAft>
              <a:buFont typeface="+mj-lt"/>
              <a:buAutoNum type="arabicPeriod" startAt="5"/>
            </a:pPr>
            <a:r>
              <a:rPr lang="en-US" sz="1600">
                <a:latin typeface="Rubik" pitchFamily="2" charset="-79"/>
                <a:cs typeface="Rubik" pitchFamily="2" charset="-79"/>
              </a:rPr>
              <a:t>Solusi Kompromi</a:t>
            </a:r>
          </a:p>
          <a:p>
            <a:pPr marL="342900" indent="-342900">
              <a:spcAft>
                <a:spcPts val="800"/>
              </a:spcAft>
              <a:buFont typeface="+mj-lt"/>
              <a:buAutoNum type="arabicPeriod" startAt="5"/>
            </a:pPr>
            <a:endParaRPr lang="en-US" sz="1600">
              <a:latin typeface="Rubik" pitchFamily="2" charset="-79"/>
              <a:cs typeface="Rubik" pitchFamily="2" charset="-79"/>
            </a:endParaRPr>
          </a:p>
          <a:p>
            <a:pPr marL="342900" indent="-342900">
              <a:spcAft>
                <a:spcPts val="800"/>
              </a:spcAft>
              <a:buFont typeface="+mj-lt"/>
              <a:buAutoNum type="arabicPeriod" startAt="5"/>
            </a:pPr>
            <a:endParaRPr lang="en-US" sz="16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7EE1D9C3-CAED-9276-64FE-4F882C182DC3}"/>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/28</a:t>
            </a:r>
          </a:p>
        </p:txBody>
      </p:sp>
      <p:sp>
        <p:nvSpPr>
          <p:cNvPr id="8" name="TextBox 7">
            <a:extLst>
              <a:ext uri="{FF2B5EF4-FFF2-40B4-BE49-F238E27FC236}">
                <a16:creationId xmlns:a16="http://schemas.microsoft.com/office/drawing/2014/main" id="{71F9F7EF-1853-2EF7-B486-735BAC951682}"/>
              </a:ext>
            </a:extLst>
          </p:cNvPr>
          <p:cNvSpPr txBox="1"/>
          <p:nvPr/>
        </p:nvSpPr>
        <p:spPr>
          <a:xfrm>
            <a:off x="626486" y="3140065"/>
            <a:ext cx="11199435" cy="338554"/>
          </a:xfrm>
          <a:prstGeom prst="rect">
            <a:avLst/>
          </a:prstGeom>
          <a:noFill/>
        </p:spPr>
        <p:txBody>
          <a:bodyPr wrap="square" rtlCol="0">
            <a:spAutoFit/>
          </a:bodyPr>
          <a:lstStyle/>
          <a:p>
            <a:pPr>
              <a:spcAft>
                <a:spcPts val="800"/>
              </a:spcAft>
            </a:pPr>
            <a:r>
              <a:rPr lang="en-US" sz="1600">
                <a:latin typeface="Rubik Medium" pitchFamily="2" charset="-79"/>
                <a:cs typeface="Rubik Medium" pitchFamily="2" charset="-79"/>
              </a:rPr>
              <a:t>Tahap-tahap perhitungan Metode VIKOR:</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27946</TotalTime>
  <Words>4077</Words>
  <Application>Microsoft Office PowerPoint</Application>
  <PresentationFormat>Widescreen</PresentationFormat>
  <Paragraphs>1053</Paragraphs>
  <Slides>39</Slides>
  <Notes>29</Notes>
  <HiddenSlides>11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Rubik Medium</vt:lpstr>
      <vt:lpstr>Calibri Light</vt:lpstr>
      <vt:lpstr>Rubik</vt:lpstr>
      <vt:lpstr>arial</vt:lpstr>
      <vt:lpstr>Cambria Math</vt:lpstr>
      <vt:lpstr>Calibri</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1318</cp:revision>
  <dcterms:created xsi:type="dcterms:W3CDTF">2018-05-03T14:37:22Z</dcterms:created>
  <dcterms:modified xsi:type="dcterms:W3CDTF">2023-06-21T18:37:20Z</dcterms:modified>
</cp:coreProperties>
</file>