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Cambria Math" panose="02040503050406030204" pitchFamily="18" charset="0"/>
      <p:regular r:id="rId48"/>
    </p:embeddedFont>
    <p:embeddedFont>
      <p:font typeface="Rubik" pitchFamily="2" charset="-79"/>
      <p:regular r:id="rId49"/>
    </p:embeddedFont>
    <p:embeddedFont>
      <p:font typeface="Rubik Medium" pitchFamily="2" charset="-79"/>
      <p:regular r:id="rId50"/>
    </p:embeddedFont>
    <p:embeddedFont>
      <p:font typeface="Work Sans" pitchFamily="2"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638"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guide id="9" orient="horz"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0761" autoAdjust="0"/>
  </p:normalViewPr>
  <p:slideViewPr>
    <p:cSldViewPr snapToGrid="0">
      <p:cViewPr varScale="1">
        <p:scale>
          <a:sx n="93" d="100"/>
          <a:sy n="93" d="100"/>
        </p:scale>
        <p:origin x="1074" y="84"/>
      </p:cViewPr>
      <p:guideLst>
        <p:guide orient="horz" pos="1049"/>
        <p:guide pos="597"/>
        <p:guide orient="horz" pos="1638"/>
        <p:guide pos="7219"/>
        <p:guide pos="438"/>
        <p:guide orient="horz" pos="4065"/>
        <p:guide orient="horz" pos="686"/>
        <p:guide pos="3840"/>
        <p:guide orient="horz" pos="28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10/06/2023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10/06/2023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Salam</a:t>
            </a:r>
          </a:p>
          <a:p>
            <a:r>
              <a:rPr lang="en-US"/>
              <a:t>Perkenalkan saya …. dari Tekkom 16</a:t>
            </a:r>
          </a:p>
          <a:p>
            <a:r>
              <a:rPr lang="en-US"/>
              <a:t>Disini saya akan mempresentasikan hasil tugas akhir saya yang berjudul ….</a:t>
            </a:r>
          </a:p>
          <a:p>
            <a:r>
              <a:rPr lang="en-US"/>
              <a:t>Dengan dosen pembimbing saya Ibu … dan Ibu …. (Master of Engineering)</a:t>
            </a:r>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Langkah terakhir …</a:t>
            </a:r>
          </a:p>
          <a:p>
            <a:r>
              <a:rPr lang="en-US"/>
              <a:t>Hasil dari tahap perangkingan selanjutnya adalah melakukan 2 pengujian yakni: </a:t>
            </a:r>
          </a:p>
          <a:p>
            <a:r>
              <a:rPr lang="en-US"/>
              <a:t>A. </a:t>
            </a:r>
          </a:p>
          <a:p>
            <a:r>
              <a:rPr lang="en-US"/>
              <a:t>B. Menghitung nilai indeks VIKOR alternatif dengan 3 nilai V yang berbeda</a:t>
            </a:r>
          </a:p>
          <a:p>
            <a:endParaRPr lang="en-US"/>
          </a:p>
          <a:p>
            <a:r>
              <a:rPr lang="en-US"/>
              <a:t>Jika ada salah satu kondisi tidak terpenuhi, maka mengajukan solusi kompromi</a:t>
            </a:r>
          </a:p>
          <a:p>
            <a:r>
              <a:rPr lang="en-US"/>
              <a:t>1.</a:t>
            </a:r>
          </a:p>
          <a:p>
            <a:r>
              <a:rPr lang="en-US"/>
              <a:t>2. … yang mana alternatif peringkat M ditentukan dengan rumus berikut:</a:t>
            </a:r>
          </a:p>
        </p:txBody>
      </p:sp>
    </p:spTree>
    <p:extLst>
      <p:ext uri="{BB962C8B-B14F-4D97-AF65-F5344CB8AC3E}">
        <p14:creationId xmlns:p14="http://schemas.microsoft.com/office/powerpoint/2010/main" val="222617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Untuk teknologi yang saya gunakan dalam membangun system ini adalah: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Framework 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Database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Visualisasi peta dengan Leaflet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Marking area pada peta dengan Geojson</a:t>
            </a: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0">
                <a:solidFill>
                  <a:srgbClr val="CCCCCC"/>
                </a:solidFill>
                <a:effectLst/>
                <a:latin typeface="Work Sans" pitchFamily="2" charset="0"/>
              </a:rPr>
              <a:t>Untuk metode pengembangan aplikasi yang saya gunakan adalah RAD.</a:t>
            </a:r>
          </a:p>
          <a:p>
            <a:pPr algn="l" fontAlgn="base">
              <a:buFont typeface="+mj-lt"/>
              <a:buNone/>
            </a:pPr>
            <a:r>
              <a:rPr lang="en-US" b="0" i="0">
                <a:solidFill>
                  <a:srgbClr val="CCCCCC"/>
                </a:solidFill>
                <a:effectLst/>
                <a:latin typeface="Work Sans" pitchFamily="2" charset="0"/>
              </a:rPr>
              <a:t>Untuk tahap2 nya yakni:</a:t>
            </a:r>
          </a:p>
          <a:p>
            <a:pPr algn="l" fontAlgn="base">
              <a:buFont typeface="+mj-lt"/>
              <a:buAutoNum type="arabicPeriod"/>
            </a:pPr>
            <a:r>
              <a:rPr lang="en-US" b="0" i="0">
                <a:solidFill>
                  <a:srgbClr val="CCCCCC"/>
                </a:solidFill>
                <a:effectLst/>
                <a:latin typeface="Work Sans" pitchFamily="2" charset="0"/>
              </a:rPr>
              <a:t> … </a:t>
            </a:r>
            <a:r>
              <a:rPr lang="id-ID" b="0" i="0">
                <a:solidFill>
                  <a:srgbClr val="CCCCCC"/>
                </a:solidFill>
                <a:effectLst/>
                <a:latin typeface="Work Sans" pitchFamily="2" charset="0"/>
              </a:rPr>
              <a:t>Menentukan kebutuhan proyek</a:t>
            </a: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Membuat prototype</a:t>
            </a:r>
            <a:r>
              <a:rPr lang="en-US" b="0" i="0">
                <a:solidFill>
                  <a:srgbClr val="CCCCCC"/>
                </a:solidFill>
                <a:effectLst/>
                <a:latin typeface="Work Sans" pitchFamily="2" charset="0"/>
              </a:rPr>
              <a:t> -&gt; sesuai kebutuhan</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Testing -&gt; </a:t>
            </a:r>
            <a:r>
              <a:rPr lang="id-ID" b="0" i="0">
                <a:solidFill>
                  <a:srgbClr val="CCCCCC"/>
                </a:solidFill>
                <a:effectLst/>
                <a:latin typeface="Work Sans" pitchFamily="2" charset="0"/>
              </a:rPr>
              <a:t>melakukan testing system</a:t>
            </a:r>
            <a:r>
              <a:rPr lang="en-US" b="0" i="0">
                <a:solidFill>
                  <a:srgbClr val="CCCCCC"/>
                </a:solidFill>
                <a:effectLst/>
                <a:latin typeface="Work Sans" pitchFamily="2" charset="0"/>
              </a:rPr>
              <a:t> meliputi f</a:t>
            </a:r>
            <a:r>
              <a:rPr lang="id-ID" b="0" i="0">
                <a:solidFill>
                  <a:srgbClr val="CCCCCC"/>
                </a:solidFill>
                <a:effectLst/>
                <a:latin typeface="Work Sans" pitchFamily="2" charset="0"/>
              </a:rPr>
              <a:t>itur, fungsi, interface, sampai keseluruhan aspek dari</a:t>
            </a:r>
            <a:r>
              <a:rPr lang="en-US" b="0" i="0">
                <a:solidFill>
                  <a:srgbClr val="CCCCCC"/>
                </a:solidFill>
                <a:effectLst/>
                <a:latin typeface="Work Sans" pitchFamily="2" charset="0"/>
              </a:rPr>
              <a:t> system, feedback</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Implementasi dan finalisasi produk</a:t>
            </a:r>
            <a:r>
              <a:rPr lang="en-US" b="0" i="0">
                <a:solidFill>
                  <a:srgbClr val="CCCCCC"/>
                </a:solidFill>
                <a:effectLst/>
                <a:latin typeface="Work Sans" pitchFamily="2" charset="0"/>
              </a:rPr>
              <a:t> </a:t>
            </a:r>
          </a:p>
          <a:p>
            <a:pPr algn="l" fontAlgn="base">
              <a:buFont typeface="+mj-lt"/>
              <a:buNone/>
            </a:pPr>
            <a:r>
              <a:rPr lang="en-US" b="0" i="0">
                <a:solidFill>
                  <a:srgbClr val="CCCCCC"/>
                </a:solidFill>
                <a:effectLst/>
                <a:latin typeface="Work Sans" pitchFamily="2" charset="0"/>
              </a:rPr>
              <a:t>	(</a:t>
            </a:r>
            <a:r>
              <a:rPr lang="id-ID" b="0" i="0">
                <a:solidFill>
                  <a:srgbClr val="CCCCCC"/>
                </a:solidFill>
                <a:effectLst/>
                <a:latin typeface="Work Sans" pitchFamily="2" charset="0"/>
              </a:rPr>
              <a:t>menambal kekurangan yang mungkin terjadi ketika proses pengembangan aplikas</a:t>
            </a:r>
            <a:r>
              <a:rPr lang="en-US" b="0" i="0">
                <a:solidFill>
                  <a:srgbClr val="CCCCCC"/>
                </a:solidFill>
                <a:effectLst/>
                <a:latin typeface="Work Sans" pitchFamily="2" charset="0"/>
              </a:rPr>
              <a:t>i)</a:t>
            </a:r>
            <a:endParaRPr lang="id-ID" b="0" i="0">
              <a:solidFill>
                <a:srgbClr val="CCCCCC"/>
              </a:solidFill>
              <a:effectLst/>
              <a:latin typeface="Work Sans" pitchFamily="2" charset="0"/>
            </a:endParaRPr>
          </a:p>
        </p:txBody>
      </p:sp>
    </p:spTree>
    <p:extLst>
      <p:ext uri="{BB962C8B-B14F-4D97-AF65-F5344CB8AC3E}">
        <p14:creationId xmlns:p14="http://schemas.microsoft.com/office/powerpoint/2010/main" val="94577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pitchFamily="2" charset="-79"/>
                <a:cs typeface="Rubik" pitchFamily="2" charset="-79"/>
              </a:rPr>
              <a:t>1. </a:t>
            </a:r>
            <a:r>
              <a:rPr lang="id-ID" sz="12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1414042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Ada 3 main actor dari SPK VIKOR yakni … dengan rule nya masing2.</a:t>
            </a:r>
            <a:endParaRPr lang="id-ID"/>
          </a:p>
        </p:txBody>
      </p:sp>
    </p:spTree>
    <p:extLst>
      <p:ext uri="{BB962C8B-B14F-4D97-AF65-F5344CB8AC3E}">
        <p14:creationId xmlns:p14="http://schemas.microsoft.com/office/powerpoint/2010/main" val="3497712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adl activity diagram dari Admin dan operator.</a:t>
            </a:r>
          </a:p>
          <a:p>
            <a:endParaRPr lang="en-US"/>
          </a:p>
          <a:p>
            <a:r>
              <a:rPr lang="en-US"/>
              <a:t>Perbedaan mendasar dari admin dan operator adalah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Admin hanya bisa melihat semua data yang berhubungan dengan perangkingan embung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Sedangkan untuk operator dapat mengelola data tsb.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Namun peran utama admin disini adalah untuk mengelola semua akun yg terdaftar didalam sistem</a:t>
            </a:r>
            <a:endParaRPr lang="id-ID"/>
          </a:p>
        </p:txBody>
      </p:sp>
    </p:spTree>
    <p:extLst>
      <p:ext uri="{BB962C8B-B14F-4D97-AF65-F5344CB8AC3E}">
        <p14:creationId xmlns:p14="http://schemas.microsoft.com/office/powerpoint/2010/main" val="223966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Untuk guest, dia hanya melihat data data yang ada di landing page.</a:t>
            </a:r>
            <a:endParaRPr lang="id-ID"/>
          </a:p>
        </p:txBody>
      </p:sp>
    </p:spTree>
    <p:extLst>
      <p:ext uri="{BB962C8B-B14F-4D97-AF65-F5344CB8AC3E}">
        <p14:creationId xmlns:p14="http://schemas.microsoft.com/office/powerpoint/2010/main" val="10202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ERD untuk SPK VIKOR.</a:t>
            </a:r>
          </a:p>
          <a:p>
            <a:endParaRPr lang="en-US"/>
          </a:p>
          <a:p>
            <a:r>
              <a:rPr lang="en-US"/>
              <a:t>Dalam ERD ini ada beberapa entitas beserta dengan atributnya masing-masing.</a:t>
            </a:r>
          </a:p>
          <a:p>
            <a:r>
              <a:rPr lang="en-US"/>
              <a:t>Untuk relasinya sendiri adalah user dapat mengelola alternatif dan kriteria yang mana alternatif memiliki nilai terhadap kriteria, </a:t>
            </a:r>
          </a:p>
          <a:p>
            <a:r>
              <a:rPr lang="en-US"/>
              <a:t>kriteria disini juga bisa memiliki banyak parameter atau tidak memiliki parameter sama sekali….</a:t>
            </a:r>
          </a:p>
          <a:p>
            <a:endParaRPr lang="id-ID"/>
          </a:p>
        </p:txBody>
      </p:sp>
    </p:spTree>
    <p:extLst>
      <p:ext uri="{BB962C8B-B14F-4D97-AF65-F5344CB8AC3E}">
        <p14:creationId xmlns:p14="http://schemas.microsoft.com/office/powerpoint/2010/main" val="211959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salah contoh rancangan antarmuka, untuk landing page</a:t>
            </a:r>
            <a:endParaRPr lang="id-ID"/>
          </a:p>
        </p:txBody>
      </p:sp>
    </p:spTree>
    <p:extLst>
      <p:ext uri="{BB962C8B-B14F-4D97-AF65-F5344CB8AC3E}">
        <p14:creationId xmlns:p14="http://schemas.microsoft.com/office/powerpoint/2010/main" val="3173744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endParaRPr lang="en-US" sz="1200">
              <a:latin typeface="Rubik" pitchFamily="2" charset="-79"/>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(jelaskan tren, perbedaan kriteria parameter dan tidak, nilai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Berdasarkan trennya, kriteria dibedakan menjadi 2, kriteria tren benefit dan kriteria tren cost, untuk kriteria tren benefit semakin tinggi nilainya semakin bagus (dan sebaliknya)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Disini juga ada 2 tipe kriteria, berparameter dan tidak berparameter.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berparameter ialah kriteria yang berupa data non-angka atau data yang sudah dideklarasikan kisaran nilainya. Disini juga dideklarasikan nilai untuk masing2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Contohnya untuk K1 dengan tren benefit maka nilai terbaiknya adalah parameter dengan nilai 5 yakni Hutan)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tidak berparameter, nilainya langsung dimasukkan ke dalam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16593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50045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(Jelaskan nilai alternatif Dadapayam pada K1)</a:t>
            </a:r>
          </a:p>
          <a:p>
            <a:r>
              <a:rPr lang="en-US"/>
              <a:t>1. Dari data yang sudah dihimpun, didapatkan matriks keputusan sebagai berikut. </a:t>
            </a:r>
          </a:p>
          <a:p>
            <a:r>
              <a:rPr lang="en-US"/>
              <a:t>Untuk data nilai alternatif pada kriteria yang berparameter contohnya pada alternatif Dadapayam Kriteria 1, nilai 2 disini berarti (back slide) nilainya sawah tadah hujan</a:t>
            </a:r>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a:t>
            </a:r>
          </a:p>
          <a:p>
            <a:r>
              <a:rPr lang="en-US"/>
              <a:t>Sebelum melakukan perhitungan normalisasi, perlu dicari terlebih dahulu nilai terbaik dan terjelek pada masing2 kriteria.</a:t>
            </a:r>
          </a:p>
          <a:p>
            <a:r>
              <a:rPr lang="en-US"/>
              <a:t>Untuk kriteria dengan tren benefit, nilai terbaik adalah nilai yang tertinggi (untuk kriteria dengan tren cost berlaku sebaliknya)</a:t>
            </a:r>
          </a:p>
          <a:p>
            <a:r>
              <a:rPr lang="en-US"/>
              <a:t>Contoh: untuk K1 …</a:t>
            </a:r>
          </a:p>
          <a:p>
            <a:endParaRPr lang="en-US"/>
          </a:p>
          <a:p>
            <a:r>
              <a:rPr lang="en-US"/>
              <a:t>Selanjutnya adalah melakukan normalisasi dengan rumus berikut:</a:t>
            </a:r>
          </a:p>
          <a:p>
            <a:endParaRPr lang="en-US"/>
          </a:p>
          <a:p>
            <a:r>
              <a:rPr lang="en-US"/>
              <a:t>Hasil dari normalisasi adalah sebagai berikut:</a:t>
            </a:r>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a:t>
            </a:r>
          </a:p>
          <a:p>
            <a:r>
              <a:rPr lang="en-US"/>
              <a:t>Normalisasi bobot didapat dari mengalikan hasil matriks normalisasi dengan bobot masing2 kriteria</a:t>
            </a:r>
          </a:p>
          <a:p>
            <a:endParaRPr lang="en-US"/>
          </a:p>
          <a:p>
            <a:r>
              <a:rPr lang="en-US"/>
              <a:t>5. …</a:t>
            </a:r>
          </a:p>
          <a:p>
            <a:r>
              <a:rPr lang="en-US"/>
              <a:t>Untuk mencari nilai Si adalah dengan menjumlahkan seluruh nilai normalisasi bobot pada masing2 alternatif.</a:t>
            </a:r>
          </a:p>
          <a:p>
            <a:r>
              <a:rPr lang="en-US"/>
              <a:t>Sedangkan untuk mencari nilai Ri adalah mencari nilai tertinggi dari masing-masing alternatif</a:t>
            </a:r>
            <a:endParaRPr lang="id-ID"/>
          </a:p>
        </p:txBody>
      </p:sp>
    </p:spTree>
    <p:extLst>
      <p:ext uri="{BB962C8B-B14F-4D97-AF65-F5344CB8AC3E}">
        <p14:creationId xmlns:p14="http://schemas.microsoft.com/office/powerpoint/2010/main" val="3005553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6. …</a:t>
                </a:r>
              </a:p>
              <a:p>
                <a:r>
                  <a:rPr lang="en-US"/>
                  <a:t>Untuk menghitung nilai indeks vikor perlu dicari dahulu nilai maksimal dan minimal dari nilai Si dan Ri. </a:t>
                </a:r>
              </a:p>
              <a:p>
                <a:r>
                  <a:rPr lang="en-US"/>
                  <a:t>Setelah didapatkan nilai tersebut, dilakukan perhitungan dengan rumus berikut:</a:t>
                </a:r>
              </a:p>
              <a:p>
                <a:endParaRPr lang="en-US"/>
              </a:p>
              <a:p>
                <a:r>
                  <a:rPr lang="en-US"/>
                  <a:t>7. … </a:t>
                </a:r>
              </a:p>
              <a:p>
                <a:r>
                  <a:rPr lang="en-US"/>
                  <a:t>Ranking diurutkan dari nilai indeks VIKOR yang terendah, alternatif dengan nilai indeks VIKOR terendah adalah alternatif terbaik.</a:t>
                </a:r>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Disini saya juga melakukan pengujian untuk mengecek perhitungan dalam system, dengan mengujinya menggunakan jurnal mengenai vikor</a:t>
            </a:r>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hasil dari pengujian SUS, dari hasil kuesioner didapakan bahwa SPK VIKOR masuk ke dalam kategori acceptable dengan grade excellent.</a:t>
            </a:r>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589350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Sekian presentasi dari saya, mungkin dari Bu Dania atau temen2 ada yang mau ditanyakan atau memberikan saran. Terima kasih</a:t>
            </a:r>
            <a:endParaRPr lang="id-ID"/>
          </a:p>
        </p:txBody>
      </p:sp>
    </p:spTree>
    <p:extLst>
      <p:ext uri="{BB962C8B-B14F-4D97-AF65-F5344CB8AC3E}">
        <p14:creationId xmlns:p14="http://schemas.microsoft.com/office/powerpoint/2010/main" val="377711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Latar belakang dari penelitian saya yakni:</a:t>
            </a:r>
          </a:p>
          <a:p>
            <a:r>
              <a:rPr lang="en-US"/>
              <a:t>1.</a:t>
            </a:r>
          </a:p>
          <a:p>
            <a:r>
              <a:rPr lang="en-US"/>
              <a:t>2. Salah satu solusi untuk mengatasi bencana kekeringan adalah dengan</a:t>
            </a:r>
          </a:p>
          <a:p>
            <a:r>
              <a:rPr lang="en-US"/>
              <a:t>3. </a:t>
            </a:r>
          </a:p>
          <a:p>
            <a:r>
              <a:rPr lang="en-US"/>
              <a:t>4. Dengan penggunaan system pendukung keputusan diharapkan dapat membantu </a:t>
            </a:r>
          </a:p>
        </p:txBody>
      </p:sp>
    </p:spTree>
    <p:extLst>
      <p:ext uri="{BB962C8B-B14F-4D97-AF65-F5344CB8AC3E}">
        <p14:creationId xmlns:p14="http://schemas.microsoft.com/office/powerpoint/2010/main" val="76191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3202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46126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 = penelitian mengenai embung di kabupaten semarang</a:t>
            </a:r>
          </a:p>
          <a:p>
            <a:r>
              <a:rPr lang="en-US"/>
              <a:t>3-4 = penelitian tentang metode VIKOR</a:t>
            </a:r>
            <a:endParaRPr lang="id-ID"/>
          </a:p>
        </p:txBody>
      </p:sp>
    </p:spTree>
    <p:extLst>
      <p:ext uri="{BB962C8B-B14F-4D97-AF65-F5344CB8AC3E}">
        <p14:creationId xmlns:p14="http://schemas.microsoft.com/office/powerpoint/2010/main" val="219989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BDC1C6"/>
                </a:solidFill>
                <a:effectLst/>
                <a:latin typeface="arial" panose="020B0604020202020204" pitchFamily="34" charset="0"/>
              </a:rPr>
              <a:t>3. Tentukan dulu tren-nya, untuk kriteria benefit …. Sedangkan untuk tren cost ….</a:t>
            </a:r>
          </a:p>
          <a:p>
            <a:endParaRPr lang="en-US"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arial" panose="020B0604020202020204" pitchFamily="34" charset="0"/>
              </a:rPr>
              <a:t>(</a:t>
            </a:r>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en-US" b="0" i="0">
              <a:solidFill>
                <a:srgbClr val="BDC1C6"/>
              </a:solidFill>
              <a:effectLst/>
              <a:latin typeface="arial" panose="020B0604020202020204" pitchFamily="34" charset="0"/>
            </a:endParaRPr>
          </a:p>
          <a:p>
            <a:r>
              <a:rPr lang="en-US" b="0" i="0">
                <a:solidFill>
                  <a:srgbClr val="BDC1C6"/>
                </a:solidFill>
                <a:effectLst/>
                <a:latin typeface="arial" panose="020B0604020202020204" pitchFamily="34" charset="0"/>
              </a:rPr>
              <a:t>)</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Nilai S = total dari seluruh nilai normalisasi bobot pada satu alternatif</a:t>
            </a:r>
          </a:p>
          <a:p>
            <a:r>
              <a:rPr lang="en-US"/>
              <a:t>Nilai R = nilai terbaik dari seluruh nilai normalisasi bobot pada satu alternatif</a:t>
            </a:r>
          </a:p>
          <a:p>
            <a:r>
              <a:rPr lang="en-US"/>
              <a:t>6. Cari dulu nilai Smax – Smin serta Rmax – Rmin</a:t>
            </a:r>
          </a:p>
          <a:p>
            <a:r>
              <a:rPr lang="en-US"/>
              <a:t>7. Ranking alternatif diurutkan nilai Q yang paling rendah</a:t>
            </a:r>
            <a:endParaRPr lang="id-ID"/>
          </a:p>
        </p:txBody>
      </p:sp>
    </p:spTree>
    <p:extLst>
      <p:ext uri="{BB962C8B-B14F-4D97-AF65-F5344CB8AC3E}">
        <p14:creationId xmlns:p14="http://schemas.microsoft.com/office/powerpoint/2010/main" val="51299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0.png"/><Relationship Id="rId12"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10.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522118" cy="307777"/>
          </a:xfrm>
          <a:prstGeom prst="rect">
            <a:avLst/>
          </a:prstGeom>
          <a:noFill/>
        </p:spPr>
        <p:txBody>
          <a:bodyPr wrap="none" rtlCol="0">
            <a:spAutoFit/>
          </a:bodyPr>
          <a:lstStyle/>
          <a:p>
            <a:r>
              <a:rPr lang="en-US" sz="1400">
                <a:latin typeface="Rubik Medium" pitchFamily="2" charset="-79"/>
                <a:cs typeface="Rubik Medium" pitchFamily="2" charset="-79"/>
              </a:rPr>
              <a:t>Jum`at, 9 Juni 2023 | Microsoft Teams</a:t>
            </a:r>
            <a:endParaRPr lang="id-ID" sz="1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2D361F8B-FFBA-C1CC-ADF1-CBDD6DCC0CDD}"/>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60CBB5D-92AA-3CCC-4888-8398E6182D79}"/>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5295C39E-BB51-785A-7419-8794DA365B1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4"/>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Utility Measure</a:t>
                </a:r>
                <a:r>
                  <a:rPr lang="id-ID" sz="1200">
                    <a:latin typeface="Rubik" pitchFamily="2" charset="-79"/>
                    <a:cs typeface="Rubik" pitchFamily="2" charset="-79"/>
                  </a:rPr>
                  <a:t>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Regret Measure </a:t>
                </a:r>
                <a:r>
                  <a:rPr lang="id-ID" sz="1200">
                    <a:latin typeface="Rubik" pitchFamily="2" charset="-79"/>
                    <a:cs typeface="Rubik" pitchFamily="2" charset="-79"/>
                  </a:rPr>
                  <a:t>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6"/>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7"/>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a:t>
            </a:r>
            <a:r>
              <a:rPr lang="en-US"/>
              <a:t>diurutkan</a:t>
            </a:r>
            <a:r>
              <a:rPr lang="id-ID"/>
              <a:t> dari nilai </a:t>
            </a:r>
            <a:r>
              <a:rPr lang="en-US"/>
              <a:t>indeks VIKOR (Q) </a:t>
            </a:r>
            <a:r>
              <a:rPr lang="id-ID"/>
              <a:t>yang </a:t>
            </a:r>
            <a:r>
              <a:rPr lang="en-US"/>
              <a:t>terendah</a:t>
            </a:r>
            <a:r>
              <a:rPr lang="id-ID"/>
              <a:t>.</a:t>
            </a:r>
          </a:p>
        </p:txBody>
      </p:sp>
      <p:sp>
        <p:nvSpPr>
          <p:cNvPr id="6" name="Slide Number Placeholder 5">
            <a:extLst>
              <a:ext uri="{FF2B5EF4-FFF2-40B4-BE49-F238E27FC236}">
                <a16:creationId xmlns:a16="http://schemas.microsoft.com/office/drawing/2014/main" id="{FF73648F-88FB-76A1-6887-FE4BE00D0CF7}"/>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3"/>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4"/>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5"/>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6"/>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7"/>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8"/>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9"/>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6AD018EC-C409-DFE7-1E4E-F23CEED8E194}"/>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9C92C502-3D00-8BF2-61E4-FAAE6B5491EB}"/>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018939"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Pengembangan Aplikasi</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89" y="1758761"/>
            <a:ext cx="11416721" cy="461665"/>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 menekankan pada proses pembuatan aplikasi berdasarkan pembuatan </a:t>
            </a:r>
            <a:r>
              <a:rPr lang="en-US" sz="1200" i="1">
                <a:latin typeface="Rubik Medium" pitchFamily="2" charset="-79"/>
                <a:cs typeface="Rubik Medium" pitchFamily="2" charset="-79"/>
              </a:rPr>
              <a:t>prototype</a:t>
            </a:r>
            <a:r>
              <a:rPr lang="en-US" sz="1200">
                <a:latin typeface="Rubik Medium" pitchFamily="2" charset="-79"/>
                <a:cs typeface="Rubik Medium" pitchFamily="2" charset="-79"/>
              </a:rPr>
              <a:t>, iterasi, dan </a:t>
            </a:r>
            <a:r>
              <a:rPr lang="en-US" sz="1200" i="1">
                <a:latin typeface="Rubik Medium" pitchFamily="2" charset="-79"/>
                <a:cs typeface="Rubik Medium" pitchFamily="2" charset="-79"/>
              </a:rPr>
              <a:t>feedback</a:t>
            </a:r>
            <a:r>
              <a:rPr lang="en-US" sz="1200">
                <a:latin typeface="Rubik Medium" pitchFamily="2" charset="-79"/>
                <a:cs typeface="Rubik Medium" pitchFamily="2" charset="-79"/>
              </a:rPr>
              <a:t> yang berulang-ulang.</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3EB74DD-7641-A665-9FCA-5CFDC77AEBFA}"/>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91747BA-2168-E1A2-3A38-12252D3BEDC2}"/>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056700"/>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en-US" sz="1400">
                <a:latin typeface="Rubik" pitchFamily="2" charset="-79"/>
                <a:cs typeface="Rubik" pitchFamily="2" charset="-79"/>
              </a:rPr>
              <a:t>Kondisi geografis Kabupaten Semarang</a:t>
            </a: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BD38D3D7-230C-7609-3672-0DEF8B445436}"/>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C80D0141-0068-4C49-7B75-18B174621DEE}"/>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B5FE4CDC-AE7C-873A-9D61-F1A20E2AD909}"/>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9629905-FCD1-8CEB-D9E5-A52E6A3C180A}"/>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089EEC8E-EC3C-7DDB-3E7F-2CDA9C0FC5D3}"/>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16470F5-CAC8-5346-D9C3-0B44BE2D4E7D}"/>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857EF39-0FA9-98F5-8974-98430C6C87A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261F60-AFE5-C903-7C16-00E34BDE8B84}"/>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tren dan juga jenis kriterianya (berparameter atau tidak)</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585332614"/>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a:t>
                      </a:r>
                      <a:r>
                        <a:rPr lang="en-US" sz="900" b="0" i="1" kern="100">
                          <a:solidFill>
                            <a:schemeClr val="tx1"/>
                          </a:solidFill>
                          <a:effectLst/>
                          <a:latin typeface="Rubik Medium" pitchFamily="2" charset="-79"/>
                          <a:ea typeface="SimSun" panose="02010600030101010101" pitchFamily="2" charset="-122"/>
                          <a:cs typeface="Rubik Medium" pitchFamily="2" charset="-79"/>
                        </a:rPr>
                        <a:t>site</a:t>
                      </a:r>
                      <a:r>
                        <a:rPr lang="en-US" sz="900" b="0" kern="100">
                          <a:solidFill>
                            <a:schemeClr val="tx1"/>
                          </a:solidFill>
                          <a:effectLst/>
                          <a:latin typeface="Rubik Medium" pitchFamily="2" charset="-79"/>
                          <a:ea typeface="SimSun" panose="02010600030101010101" pitchFamily="2" charset="-122"/>
                          <a:cs typeface="Rubik Medium" pitchFamily="2" charset="-79"/>
                        </a:rPr>
                        <a:t>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86962655-A445-03A3-3F12-80B3E4BDFB5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797554"/>
            <a:ext cx="11199435" cy="369332"/>
          </a:xfrm>
          <a:prstGeom prst="rect">
            <a:avLst/>
          </a:prstGeom>
          <a:noFill/>
        </p:spPr>
        <p:txBody>
          <a:bodyPr wrap="square" rtlCol="0">
            <a:spAutoFit/>
          </a:bodyPr>
          <a:lstStyle/>
          <a:p>
            <a:pPr>
              <a:spcAft>
                <a:spcPts val="800"/>
              </a:spcAft>
            </a:pPr>
            <a:r>
              <a:rPr lang="en-US">
                <a:latin typeface="Rubik Medium" pitchFamily="2" charset="-79"/>
                <a:cs typeface="Rubik Medium" pitchFamily="2" charset="-79"/>
              </a:rPr>
              <a:t>Tahap Metode VIKOR:</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270356"/>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144312"/>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2826220833"/>
              </p:ext>
            </p:extLst>
          </p:nvPr>
        </p:nvGraphicFramePr>
        <p:xfrm>
          <a:off x="3398361" y="4714877"/>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031263333"/>
              </p:ext>
            </p:extLst>
          </p:nvPr>
        </p:nvGraphicFramePr>
        <p:xfrm>
          <a:off x="1569680" y="1921834"/>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1676083"/>
            <a:ext cx="3874291" cy="230832"/>
          </a:xfrm>
          <a:prstGeom prst="rect">
            <a:avLst/>
          </a:prstGeom>
        </p:spPr>
        <p:txBody>
          <a:bodyPr wrap="square">
            <a:spAutoFit/>
          </a:bodyPr>
          <a:lstStyle/>
          <a:p>
            <a:r>
              <a:rPr lang="en-US" sz="900">
                <a:latin typeface="Rubik" pitchFamily="2" charset="-79"/>
                <a:cs typeface="Rubik" pitchFamily="2" charset="-79"/>
              </a:rPr>
              <a:t>Tabel 2: Matriks keputusan (F) [1][2]</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482844"/>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4758617"/>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4758617"/>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365966" y="6242581"/>
            <a:ext cx="10971770" cy="707886"/>
          </a:xfrm>
          <a:prstGeom prst="rect">
            <a:avLst/>
          </a:prstGeom>
        </p:spPr>
        <p:txBody>
          <a:bodyPr wrap="square" rtlCol="0">
            <a:spAutoFit/>
          </a:bodyPr>
          <a:lstStyle/>
          <a:p>
            <a:pPr marL="182563" indent="-182563"/>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endParaRPr lang="en-US" sz="10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4F72A507-2184-24D4-5D16-84FC5284F520}"/>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i="1">
                    <a:latin typeface="Rubik Medium" pitchFamily="2" charset="-79"/>
                    <a:cs typeface="Rubik Medium" pitchFamily="2" charset="-79"/>
                  </a:rPr>
                  <a:t>B</a:t>
                </a:r>
                <a:r>
                  <a:rPr lang="id-ID" sz="1100" i="1">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i="1">
                  <a:latin typeface="Rubik Medium" pitchFamily="2" charset="-79"/>
                  <a:cs typeface="Rubik Medium" pitchFamily="2" charset="-79"/>
                </a:rPr>
                <a:t>Cost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902BBAE8-72D8-93A8-B98E-48EE12374309}"/>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3"/>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5"/>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57771D8D-48B9-F566-F5AD-1DD27931005D}"/>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BC99A10E-8932-C5E4-2751-E1360EA6840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D770B1C0-119A-CB23-E7CF-3F8BD246DB18}"/>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Pembangunan embung sebagai salah satu solusi mengatasi kekeringan.</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membantu menentukan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1AC07912-7EF3-2941-952D-F7CF1C8879A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System Usability Scale</a:t>
            </a:r>
            <a:r>
              <a:rPr lang="en-US">
                <a:latin typeface="Rubik Medium" pitchFamily="2" charset="-79"/>
                <a:cs typeface="Rubik Medium" pitchFamily="2" charset="-79"/>
              </a:rPr>
              <a:t>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Black 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B19C4ECA-61C9-5959-2699-85E6EC9E884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a:t>
            </a:r>
            <a:r>
              <a:rPr lang="en-US" sz="2400" i="1">
                <a:latin typeface="Rubik Medium" pitchFamily="2" charset="-79"/>
                <a:cs typeface="Rubik Medium" pitchFamily="2" charset="-79"/>
              </a:rPr>
              <a:t>System Usability Scale</a:t>
            </a:r>
            <a:r>
              <a:rPr lang="en-US" sz="2400">
                <a:latin typeface="Rubik Medium" pitchFamily="2" charset="-79"/>
                <a:cs typeface="Rubik Medium" pitchFamily="2" charset="-79"/>
              </a:rPr>
              <a:t> (SUS)</a:t>
            </a:r>
            <a:endParaRPr lang="id-ID" sz="2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0EDEA86-0E13-5CC3-DDD5-E5115CE00490}"/>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
        <p:nvSpPr>
          <p:cNvPr id="9" name="TextBox 8">
            <a:extLst>
              <a:ext uri="{FF2B5EF4-FFF2-40B4-BE49-F238E27FC236}">
                <a16:creationId xmlns:a16="http://schemas.microsoft.com/office/drawing/2014/main" id="{5A37FCF8-F252-1B99-ACBA-3D6CAA38B457}"/>
              </a:ext>
            </a:extLst>
          </p:cNvPr>
          <p:cNvSpPr txBox="1"/>
          <p:nvPr/>
        </p:nvSpPr>
        <p:spPr>
          <a:xfrm>
            <a:off x="662590" y="6411834"/>
            <a:ext cx="4330650" cy="246221"/>
          </a:xfrm>
          <a:prstGeom prst="rect">
            <a:avLst/>
          </a:prstGeom>
          <a:noFill/>
        </p:spPr>
        <p:txBody>
          <a:bodyPr wrap="square" rtlCol="0">
            <a:spAutoFit/>
          </a:bodyPr>
          <a:lstStyle/>
          <a:p>
            <a:pPr marL="182563" indent="-182563">
              <a:spcAft>
                <a:spcPts val="800"/>
              </a:spcAft>
            </a:pPr>
            <a:r>
              <a:rPr lang="en-US" sz="1000">
                <a:latin typeface="Rubik" pitchFamily="2" charset="-79"/>
                <a:cs typeface="Rubik" pitchFamily="2" charset="-79"/>
              </a:rPr>
              <a:t>*Hasil Final SUS Score melalui kuesioner terhadap 20 responden.</a:t>
            </a:r>
            <a:endParaRPr lang="id-ID" sz="1000">
              <a:latin typeface="Rubik" pitchFamily="2" charset="-79"/>
              <a:cs typeface="Rubik" pitchFamily="2" charset="-79"/>
            </a:endParaRPr>
          </a:p>
        </p:txBody>
      </p:sp>
      <p:grpSp>
        <p:nvGrpSpPr>
          <p:cNvPr id="12" name="Group 11">
            <a:extLst>
              <a:ext uri="{FF2B5EF4-FFF2-40B4-BE49-F238E27FC236}">
                <a16:creationId xmlns:a16="http://schemas.microsoft.com/office/drawing/2014/main" id="{7DE26197-8A75-B523-A240-039B1FCC0C40}"/>
              </a:ext>
            </a:extLst>
          </p:cNvPr>
          <p:cNvGrpSpPr/>
          <p:nvPr/>
        </p:nvGrpSpPr>
        <p:grpSpPr>
          <a:xfrm>
            <a:off x="761139" y="2415142"/>
            <a:ext cx="10669723" cy="2691457"/>
            <a:chOff x="757599" y="2240484"/>
            <a:chExt cx="10669723" cy="2691457"/>
          </a:xfrm>
        </p:grpSpPr>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260" y="2240484"/>
              <a:ext cx="6494062" cy="2304529"/>
            </a:xfrm>
            <a:prstGeom prst="rect">
              <a:avLst/>
            </a:prstGeom>
            <a:noFill/>
            <a:ln>
              <a:noFill/>
            </a:ln>
          </p:spPr>
        </p:pic>
        <p:grpSp>
          <p:nvGrpSpPr>
            <p:cNvPr id="11" name="Group 10">
              <a:extLst>
                <a:ext uri="{FF2B5EF4-FFF2-40B4-BE49-F238E27FC236}">
                  <a16:creationId xmlns:a16="http://schemas.microsoft.com/office/drawing/2014/main" id="{6CE93EBD-3B4C-30EA-5580-79FE27A6226B}"/>
                </a:ext>
              </a:extLst>
            </p:cNvPr>
            <p:cNvGrpSpPr/>
            <p:nvPr/>
          </p:nvGrpSpPr>
          <p:grpSpPr>
            <a:xfrm>
              <a:off x="757599" y="2285063"/>
              <a:ext cx="4011523" cy="2646878"/>
              <a:chOff x="4384379" y="2658734"/>
              <a:chExt cx="3382147" cy="2231603"/>
            </a:xfrm>
          </p:grpSpPr>
          <p:sp>
            <p:nvSpPr>
              <p:cNvPr id="8" name="TextBox 7">
                <a:extLst>
                  <a:ext uri="{FF2B5EF4-FFF2-40B4-BE49-F238E27FC236}">
                    <a16:creationId xmlns:a16="http://schemas.microsoft.com/office/drawing/2014/main" id="{2B52D527-BD22-4B6D-064E-5120001D4C64}"/>
                  </a:ext>
                </a:extLst>
              </p:cNvPr>
              <p:cNvSpPr txBox="1"/>
              <p:nvPr/>
            </p:nvSpPr>
            <p:spPr>
              <a:xfrm>
                <a:off x="4384379" y="2658734"/>
                <a:ext cx="3382147" cy="2231603"/>
              </a:xfrm>
              <a:prstGeom prst="rect">
                <a:avLst/>
              </a:prstGeom>
              <a:noFill/>
            </p:spPr>
            <p:txBody>
              <a:bodyPr wrap="square" rtlCol="0">
                <a:spAutoFit/>
              </a:bodyPr>
              <a:lstStyle/>
              <a:p>
                <a:pPr algn="ctr">
                  <a:spcAft>
                    <a:spcPts val="800"/>
                  </a:spcAft>
                </a:pPr>
                <a:r>
                  <a:rPr lang="en-US" sz="16600">
                    <a:latin typeface="Rubik Medium" pitchFamily="2" charset="-79"/>
                    <a:cs typeface="Rubik Medium" pitchFamily="2" charset="-79"/>
                  </a:rPr>
                  <a:t>84</a:t>
                </a:r>
                <a:r>
                  <a:rPr lang="en-US">
                    <a:latin typeface="Rubik" pitchFamily="2" charset="-79"/>
                    <a:cs typeface="Rubik" pitchFamily="2" charset="-79"/>
                  </a:rPr>
                  <a:t>/100</a:t>
                </a:r>
                <a:endParaRPr lang="id-ID" sz="2400">
                  <a:latin typeface="Rubik" pitchFamily="2" charset="-79"/>
                  <a:cs typeface="Rubik" pitchFamily="2" charset="-79"/>
                </a:endParaRPr>
              </a:p>
            </p:txBody>
          </p:sp>
          <p:sp>
            <p:nvSpPr>
              <p:cNvPr id="10" name="TextBox 9">
                <a:extLst>
                  <a:ext uri="{FF2B5EF4-FFF2-40B4-BE49-F238E27FC236}">
                    <a16:creationId xmlns:a16="http://schemas.microsoft.com/office/drawing/2014/main" id="{934A2FEA-5EF4-6C1A-719E-AF4383DDC3EF}"/>
                  </a:ext>
                </a:extLst>
              </p:cNvPr>
              <p:cNvSpPr txBox="1"/>
              <p:nvPr/>
            </p:nvSpPr>
            <p:spPr>
              <a:xfrm>
                <a:off x="6671354" y="3055215"/>
                <a:ext cx="638507" cy="461665"/>
              </a:xfrm>
              <a:prstGeom prst="rect">
                <a:avLst/>
              </a:prstGeom>
              <a:noFill/>
            </p:spPr>
            <p:txBody>
              <a:bodyPr wrap="square" rtlCol="0">
                <a:spAutoFit/>
              </a:bodyPr>
              <a:lstStyle/>
              <a:p>
                <a:pPr algn="ctr">
                  <a:spcAft>
                    <a:spcPts val="800"/>
                  </a:spcAft>
                </a:pP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grpSp>
      </p:gr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1AEB72-2EB5-25DE-A974-BDFCC4BC742D}"/>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304B1BE-D76E-C999-D38C-335C6608467F}"/>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3559949"/>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Perhitungan yang dilakukan sistem sudah sesuai dengan</a:t>
            </a:r>
            <a:r>
              <a:rPr lang="en-US" sz="1600">
                <a:latin typeface="Rubik" pitchFamily="2" charset="-79"/>
                <a:cs typeface="Rubik" pitchFamily="2" charset="-79"/>
              </a:rPr>
              <a:t> </a:t>
            </a:r>
            <a:r>
              <a:rPr lang="id-ID" sz="1600">
                <a:latin typeface="Rubik" pitchFamily="2" charset="-79"/>
                <a:cs typeface="Rubik" pitchFamily="2" charset="-79"/>
              </a:rPr>
              <a:t>kaidah perhitungan metode</a:t>
            </a:r>
            <a:r>
              <a:rPr lang="en-US" sz="1600">
                <a:latin typeface="Rubik" pitchFamily="2" charset="-79"/>
                <a:cs typeface="Rubik" pitchFamily="2" charset="-79"/>
              </a:rPr>
              <a:t> VIKOR dan seluruh data dalam sistem bersifat dinamis.</a:t>
            </a:r>
          </a:p>
          <a:p>
            <a:pPr marL="285750" indent="-285750">
              <a:spcAft>
                <a:spcPts val="800"/>
              </a:spcAft>
              <a:buFont typeface="Arial" panose="020B0604020202020204" pitchFamily="34" charset="0"/>
              <a:buChar char="•"/>
            </a:pPr>
            <a:r>
              <a:rPr lang="en-US" sz="1600">
                <a:latin typeface="Rubik" pitchFamily="2" charset="-79"/>
                <a:cs typeface="Rubik" pitchFamily="2" charset="-79"/>
              </a:rPr>
              <a:t>SPK VIKOR </a:t>
            </a:r>
            <a:r>
              <a:rPr lang="id-ID" sz="1600">
                <a:latin typeface="Rubik" pitchFamily="2" charset="-79"/>
                <a:cs typeface="Rubik" pitchFamily="2" charset="-79"/>
              </a:rPr>
              <a:t>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5D400C27-FA14-56C2-F93D-9845AD8816B5}"/>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17981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a:t>
            </a:r>
            <a:r>
              <a:rPr lang="en-US" sz="1600">
                <a:latin typeface="Rubik" pitchFamily="2" charset="-79"/>
                <a:cs typeface="Rubik" pitchFamily="2" charset="-79"/>
              </a:rPr>
              <a:t>SPK VIKOR</a:t>
            </a:r>
            <a:r>
              <a:rPr lang="id-ID" sz="1600">
                <a:latin typeface="Rubik" pitchFamily="2" charset="-79"/>
                <a:cs typeface="Rubik" pitchFamily="2" charset="-79"/>
              </a:rPr>
              <a:t>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9DEC8990-79F9-53EE-C670-B60758F5A411}"/>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D8306DD-1DB9-A812-7942-3A09863898A2}"/>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5791B495-915C-3F70-6B05-7040FFDB5D3F}"/>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graphicFrame>
        <p:nvGraphicFramePr>
          <p:cNvPr id="2" name="Table 1">
            <a:extLst>
              <a:ext uri="{FF2B5EF4-FFF2-40B4-BE49-F238E27FC236}">
                <a16:creationId xmlns:a16="http://schemas.microsoft.com/office/drawing/2014/main" id="{9B783AA8-4558-D325-DAB7-E70BF5B7F6B3}"/>
              </a:ext>
            </a:extLst>
          </p:cNvPr>
          <p:cNvGraphicFramePr>
            <a:graphicFrameLocks noGrp="1"/>
          </p:cNvGraphicFramePr>
          <p:nvPr>
            <p:extLst>
              <p:ext uri="{D42A27DB-BD31-4B8C-83A1-F6EECF244321}">
                <p14:modId xmlns:p14="http://schemas.microsoft.com/office/powerpoint/2010/main" val="1854457136"/>
              </p:ext>
            </p:extLst>
          </p:nvPr>
        </p:nvGraphicFramePr>
        <p:xfrm>
          <a:off x="649645" y="5759999"/>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AE8B2ED-C116-DF3C-A88F-9C6BC677E5D5}"/>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328843"/>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a:t>
            </a:r>
            <a:r>
              <a:rPr lang="en-US" sz="1600">
                <a:latin typeface="Rubik" pitchFamily="2" charset="-79"/>
                <a:cs typeface="Rubik" pitchFamily="2" charset="-79"/>
              </a:rPr>
              <a:t>mengimplementasikan</a:t>
            </a:r>
            <a:r>
              <a:rPr lang="id-ID" sz="1600">
                <a:latin typeface="Rubik" pitchFamily="2" charset="-79"/>
                <a:cs typeface="Rubik" pitchFamily="2" charset="-79"/>
              </a:rPr>
              <a:t>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Metode VIKOR ke Sistem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sistem</a:t>
            </a:r>
            <a:r>
              <a:rPr lang="en-US" sz="1600">
                <a:latin typeface="Rubik" pitchFamily="2" charset="-79"/>
                <a:cs typeface="Rubik" pitchFamily="2" charset="-79"/>
              </a:rPr>
              <a:t> pendukung keputusan</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AD4A336-6B84-2A32-59B2-3FA427E6D57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[1][2].</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540924" y="5944930"/>
            <a:ext cx="10971770" cy="91307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spcAft>
                <a:spcPts val="800"/>
              </a:spcAft>
            </a:pPr>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spcAft>
                <a:spcPts val="800"/>
              </a:spcAft>
            </a:pPr>
            <a:endParaRPr lang="en-US" sz="10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DFE907A-C70C-0801-B08E-D9AC806F8696}"/>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C3F56C08-6AB4-D0DA-8D7A-DA3D5B31F5A1}"/>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3818BC8-5DAE-29B2-F902-FBC5DF75941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a:t>
            </a:r>
            <a:r>
              <a:rPr lang="en-US" sz="1600" i="1">
                <a:latin typeface="Rubik" pitchFamily="2" charset="-79"/>
                <a:cs typeface="Rubik" pitchFamily="2" charset="-79"/>
              </a:rPr>
              <a:t>Cluster Analysis</a:t>
            </a:r>
            <a:r>
              <a:rPr lang="en-US" sz="1600">
                <a:latin typeface="Rubik" pitchFamily="2" charset="-79"/>
                <a:cs typeface="Rubik" pitchFamily="2" charset="-79"/>
              </a:rPr>
              <a:t>, AHP dan </a:t>
            </a:r>
            <a:r>
              <a:rPr lang="en-US" sz="1600" i="1">
                <a:latin typeface="Rubik" pitchFamily="2" charset="-79"/>
                <a:cs typeface="Rubik" pitchFamily="2" charset="-79"/>
              </a:rPr>
              <a:t>Weighted Average</a:t>
            </a:r>
            <a:r>
              <a:rPr lang="en-US" sz="1600">
                <a:latin typeface="Rubik" pitchFamily="2" charset="-79"/>
                <a:cs typeface="Rubik" pitchFamily="2" charset="-79"/>
              </a:rPr>
              <a:t>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t>
            </a:r>
            <a:r>
              <a:rPr lang="en-US" sz="1600" i="1">
                <a:latin typeface="Rubik" pitchFamily="2" charset="-79"/>
                <a:cs typeface="Rubik" pitchFamily="2" charset="-79"/>
              </a:rPr>
              <a:t>Analysis of Fuzzy TOPSIS Method in Determining Priority of Small Dams Construction</a:t>
            </a:r>
            <a:r>
              <a:rPr lang="en-US" sz="1600">
                <a:latin typeface="Rubik" pitchFamily="2" charset="-79"/>
                <a:cs typeface="Rubik" pitchFamily="2" charset="-79"/>
              </a:rPr>
              <a:t>.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a:t>
            </a:r>
            <a:r>
              <a:rPr lang="en-US" sz="1600" i="1">
                <a:latin typeface="Rubik" pitchFamily="2" charset="-79"/>
                <a:cs typeface="Rubik" pitchFamily="2" charset="-79"/>
              </a:rPr>
              <a:t>Multi-criteria optimization of insulation options for warmth of buildings to increase energy efficiency</a:t>
            </a:r>
            <a:r>
              <a:rPr lang="en-US" sz="1600">
                <a:latin typeface="Rubik" pitchFamily="2" charset="-79"/>
                <a:cs typeface="Rubik" pitchFamily="2" charset="-79"/>
              </a:rPr>
              <a:t>.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9C2BFFFC-41F1-0561-7C5E-45D635F06F71}"/>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330668"/>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F34F07E9-B006-5026-222D-870EB178DD5E}"/>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25114</TotalTime>
  <Words>3772</Words>
  <Application>Microsoft Office PowerPoint</Application>
  <PresentationFormat>Widescreen</PresentationFormat>
  <Paragraphs>1027</Paragraphs>
  <Slides>38</Slides>
  <Notes>28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Rubik</vt:lpstr>
      <vt:lpstr>Work Sans</vt:lpstr>
      <vt:lpstr>Rubik Medium</vt:lpstr>
      <vt:lpstr>Calibri Light</vt:lpstr>
      <vt:lpstr>arial</vt:lpstr>
      <vt:lpstr>arial</vt:lpstr>
      <vt:lpstr>Cambria Math</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1284</cp:revision>
  <dcterms:created xsi:type="dcterms:W3CDTF">2018-05-03T14:37:22Z</dcterms:created>
  <dcterms:modified xsi:type="dcterms:W3CDTF">2023-06-10T14:32:42Z</dcterms:modified>
</cp:coreProperties>
</file>