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40"/>
  </p:notesMasterIdLst>
  <p:handoutMasterIdLst>
    <p:handoutMasterId r:id="rId41"/>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8" r:id="rId21"/>
    <p:sldId id="387" r:id="rId22"/>
    <p:sldId id="385"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 id="381" r:id="rId38"/>
    <p:sldId id="3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61"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878"/>
    <a:srgbClr val="EF3939"/>
    <a:srgbClr val="3AB0FF"/>
    <a:srgbClr val="DCC5ED"/>
    <a:srgbClr val="DA1212"/>
    <a:srgbClr val="FF4B4B"/>
    <a:srgbClr val="FFFF97"/>
    <a:srgbClr val="FFFF6D"/>
    <a:srgbClr val="697A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61"/>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25/05/2023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25/05/2023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03428"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1.png"/></Relationships>
</file>

<file path=ppt/slides/_rels/slide2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28.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E6EDD492-7004-57FB-BCBB-4F64391BF5DC}"/>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/36</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p>
        </p:txBody>
      </p:sp>
      <p:sp>
        <p:nvSpPr>
          <p:cNvPr id="8" name="Slide Number Placeholder 7">
            <a:extLst>
              <a:ext uri="{FF2B5EF4-FFF2-40B4-BE49-F238E27FC236}">
                <a16:creationId xmlns:a16="http://schemas.microsoft.com/office/drawing/2014/main" id="{7410FD30-8ED2-1B9C-39AC-17FCAEAA9D6C}"/>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2046648" y="3429000"/>
                <a:ext cx="2057400" cy="719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𝑁</m:t>
                          </m:r>
                        </m:e>
                        <m:sub>
                          <m:r>
                            <a:rPr lang="id-ID" sz="1600" i="1">
                              <a:solidFill>
                                <a:schemeClr val="tx1"/>
                              </a:solidFill>
                              <a:latin typeface="Cambria Math" panose="02040503050406030204" pitchFamily="18" charset="0"/>
                            </a:rPr>
                            <m:t>𝑖𝑗</m:t>
                          </m:r>
                        </m:sub>
                      </m:sSub>
                      <m:r>
                        <a:rPr lang="id-ID" sz="1600" i="0">
                          <a:solidFill>
                            <a:schemeClr val="tx1"/>
                          </a:solidFill>
                          <a:latin typeface="Cambria Math" panose="02040503050406030204" pitchFamily="18" charset="0"/>
                        </a:rPr>
                        <m:t>=</m:t>
                      </m:r>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𝑖𝑗</m:t>
                                  </m:r>
                                </m:sub>
                              </m:sSub>
                            </m:e>
                          </m:d>
                        </m:num>
                        <m:den>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e>
                          </m:d>
                        </m:den>
                      </m:f>
                      <m:r>
                        <a:rPr lang="id-ID" sz="1600" i="0">
                          <a:solidFill>
                            <a:schemeClr val="tx1"/>
                          </a:solidFill>
                          <a:latin typeface="Cambria Math" panose="02040503050406030204" pitchFamily="18" charset="0"/>
                        </a:rPr>
                        <m:t> </m:t>
                      </m:r>
                    </m:oMath>
                  </m:oMathPara>
                </a14:m>
                <a:endParaRPr lang="id-ID" sz="1600"/>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2046648" y="3429000"/>
                <a:ext cx="2057400" cy="71949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4043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404389"/>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39568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297370"/>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297370"/>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29737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366639"/>
              </a:xfrm>
              <a:prstGeom prst="rect">
                <a:avLst/>
              </a:prstGeom>
              <a:blipFill>
                <a:blip r:embed="rId6"/>
                <a:stretch>
                  <a:fillRect b="-833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808608" y="2452980"/>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808608" y="2452980"/>
                <a:ext cx="4294782" cy="1084592"/>
              </a:xfrm>
              <a:prstGeom prst="rect">
                <a:avLst/>
              </a:prstGeom>
              <a:blipFill>
                <a:blip r:embed="rId7"/>
                <a:stretch>
                  <a:fillRect b="-56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3" name="Slide Number Placeholder 2">
            <a:extLst>
              <a:ext uri="{FF2B5EF4-FFF2-40B4-BE49-F238E27FC236}">
                <a16:creationId xmlns:a16="http://schemas.microsoft.com/office/drawing/2014/main" id="{8EE4BD2C-4BC0-5CBF-8919-C31CFB5C1846}"/>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𝑗</m:t>
                          </m:r>
                          <m:r>
                            <a:rPr lang="id-ID" sz="1600" i="0">
                              <a:latin typeface="Cambria Math" panose="02040503050406030204" pitchFamily="18" charset="0"/>
                            </a:rPr>
                            <m:t>=1</m:t>
                          </m:r>
                        </m:sub>
                        <m:sup>
                          <m:r>
                            <a:rPr lang="id-ID" sz="1600" i="1">
                              <a:latin typeface="Cambria Math" panose="02040503050406030204" pitchFamily="18" charset="0"/>
                            </a:rPr>
                            <m:t>𝑛</m:t>
                          </m:r>
                        </m:sup>
                        <m:e>
                          <m:sSubSup>
                            <m:sSubSupPr>
                              <m:ctrlPr>
                                <a:rPr lang="id-ID" sz="1600" i="1">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e>
                      </m:nary>
                      <m:r>
                        <a:rPr lang="id-ID" sz="1600" i="0">
                          <a:latin typeface="Cambria Math" panose="02040503050406030204" pitchFamily="18" charset="0"/>
                        </a:rPr>
                        <m:t> </m:t>
                      </m:r>
                    </m:oMath>
                  </m:oMathPara>
                </a14:m>
                <a:endParaRPr lang="id-ID" sz="1600"/>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03948"/>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457393"/>
                <a:ext cx="2049482"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m:rPr>
                              <m:sty m:val="p"/>
                            </m:rPr>
                            <a:rPr lang="id-ID" sz="1600" i="0">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smtClean="0">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0">
                                  <a:solidFill>
                                    <a:schemeClr val="tx1"/>
                                  </a:solidFill>
                                  <a:latin typeface="Cambria Math" panose="02040503050406030204" pitchFamily="18" charset="0"/>
                                </a:rPr>
                                <m:t>∗</m:t>
                              </m:r>
                            </m:sup>
                          </m:sSubSup>
                        </m:e>
                      </m:d>
                      <m:r>
                        <a:rPr lang="id-ID" sz="1600" i="0">
                          <a:solidFill>
                            <a:schemeClr val="tx1"/>
                          </a:solidFill>
                          <a:latin typeface="Cambria Math" panose="02040503050406030204" pitchFamily="18" charset="0"/>
                        </a:rPr>
                        <m:t> </m:t>
                      </m:r>
                    </m:oMath>
                  </m:oMathPara>
                </a14:m>
                <a:endParaRPr lang="id-ID" sz="1600"/>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457393"/>
                <a:ext cx="2049482" cy="384272"/>
              </a:xfrm>
              <a:prstGeom prst="rect">
                <a:avLst/>
              </a:prstGeom>
              <a:blipFill>
                <a:blip r:embed="rId3"/>
                <a:stretch>
                  <a:fillRect b="-793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243840" y="4212140"/>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𝑄</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m:t>
                      </m:r>
                      <m:r>
                        <m:rPr>
                          <m:sty m:val="p"/>
                        </m:rPr>
                        <a:rPr lang="id-ID" sz="1600" i="0">
                          <a:solidFill>
                            <a:schemeClr val="tx1"/>
                          </a:solidFill>
                          <a:latin typeface="Cambria Math" panose="02040503050406030204" pitchFamily="18" charset="0"/>
                        </a:rPr>
                        <m:t>V</m:t>
                      </m:r>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m:t>
                      </m:r>
                      <m:d>
                        <m:dPr>
                          <m:ctrlPr>
                            <a:rPr lang="id-ID" sz="1600" i="1">
                              <a:solidFill>
                                <a:schemeClr val="tx1"/>
                              </a:solidFill>
                              <a:latin typeface="Cambria Math" panose="02040503050406030204" pitchFamily="18" charset="0"/>
                            </a:rPr>
                          </m:ctrlPr>
                        </m:dPr>
                        <m:e>
                          <m:r>
                            <a:rPr lang="id-ID" sz="1600" i="0">
                              <a:solidFill>
                                <a:schemeClr val="tx1"/>
                              </a:solidFill>
                              <a:latin typeface="Cambria Math" panose="02040503050406030204" pitchFamily="18" charset="0"/>
                            </a:rPr>
                            <m:t>1−</m:t>
                          </m:r>
                          <m:r>
                            <m:rPr>
                              <m:sty m:val="p"/>
                            </m:rPr>
                            <a:rPr lang="id-ID" sz="1600" i="0">
                              <a:solidFill>
                                <a:schemeClr val="tx1"/>
                              </a:solidFill>
                              <a:latin typeface="Cambria Math" panose="02040503050406030204" pitchFamily="18" charset="0"/>
                            </a:rPr>
                            <m:t>V</m:t>
                          </m:r>
                        </m:e>
                      </m:d>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𝑅</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 </m:t>
                      </m:r>
                    </m:oMath>
                  </m:oMathPara>
                </a14:m>
                <a:endParaRPr lang="id-ID" sz="1600">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243840" y="4212140"/>
                <a:ext cx="6096000" cy="64030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4841965" y="1793108"/>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4841965" y="1793108"/>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383383"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383383"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7" name="Slide Number Placeholder 6">
            <a:extLst>
              <a:ext uri="{FF2B5EF4-FFF2-40B4-BE49-F238E27FC236}">
                <a16:creationId xmlns:a16="http://schemas.microsoft.com/office/drawing/2014/main" id="{DC068271-D03C-B436-F1F1-4CB72947B14D}"/>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rPr>
                        <m:t>𝐷𝑄</m:t>
                      </m:r>
                      <m:r>
                        <a:rPr lang="id-ID" sz="1600" i="1" smtClean="0">
                          <a:latin typeface="Cambria Math" panose="02040503050406030204" pitchFamily="18" charset="0"/>
                        </a:rPr>
                        <m:t>=</m:t>
                      </m:r>
                      <m:f>
                        <m:fPr>
                          <m:ctrlPr>
                            <a:rPr lang="id-ID" sz="1600" i="1">
                              <a:latin typeface="Cambria Math" panose="02040503050406030204" pitchFamily="18" charset="0"/>
                            </a:rPr>
                          </m:ctrlPr>
                        </m:fPr>
                        <m:num>
                          <m:r>
                            <a:rPr lang="id-ID" sz="1600" i="1">
                              <a:latin typeface="Cambria Math" panose="02040503050406030204" pitchFamily="18" charset="0"/>
                            </a:rPr>
                            <m:t>1</m:t>
                          </m:r>
                        </m:num>
                        <m:den>
                          <m:r>
                            <a:rPr lang="id-ID" sz="1600" i="1">
                              <a:latin typeface="Cambria Math" panose="02040503050406030204" pitchFamily="18" charset="0"/>
                            </a:rPr>
                            <m:t>𝑚</m:t>
                          </m:r>
                          <m:r>
                            <a:rPr lang="id-ID" sz="1600" i="1">
                              <a:latin typeface="Cambria Math" panose="02040503050406030204" pitchFamily="18" charset="0"/>
                            </a:rPr>
                            <m:t>−1</m:t>
                          </m:r>
                        </m:den>
                      </m:f>
                      <m:r>
                        <a:rPr lang="id-ID" sz="1600" i="1">
                          <a:latin typeface="Cambria Math" panose="02040503050406030204" pitchFamily="18" charset="0"/>
                        </a:rPr>
                        <m:t> </m:t>
                      </m:r>
                    </m:oMath>
                  </m:oMathPara>
                </a14:m>
                <a:endParaRPr lang="en-US" sz="1600"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smtClean="0">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2</m:t>
                              </m:r>
                            </m:sub>
                          </m:sSub>
                          <m:r>
                            <a:rPr lang="id-ID" sz="1600" i="1">
                              <a:latin typeface="Cambria Math" panose="02040503050406030204" pitchFamily="18" charset="0"/>
                            </a:rPr>
                            <m:t>)</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1</m:t>
                                  </m:r>
                                </m:sub>
                              </m:sSub>
                            </m:e>
                          </m:d>
                        </m:sub>
                      </m:sSub>
                      <m:r>
                        <a:rPr lang="id-ID" sz="1600" i="1">
                          <a:latin typeface="Cambria Math" panose="02040503050406030204" pitchFamily="18" charset="0"/>
                        </a:rPr>
                        <m:t> ≥</m:t>
                      </m:r>
                      <m:r>
                        <a:rPr lang="id-ID" sz="1600" i="1">
                          <a:latin typeface="Cambria Math" panose="02040503050406030204" pitchFamily="18" charset="0"/>
                        </a:rPr>
                        <m:t>𝐷𝑄</m:t>
                      </m:r>
                    </m:oMath>
                  </m:oMathPara>
                </a14:m>
                <a:endParaRPr lang="id-ID" sz="1600"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081386"/>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319927486"/>
              </p:ext>
            </p:extLst>
          </p:nvPr>
        </p:nvGraphicFramePr>
        <p:xfrm>
          <a:off x="7834926" y="2153541"/>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6" name="Slide Number Placeholder 5">
            <a:extLst>
              <a:ext uri="{FF2B5EF4-FFF2-40B4-BE49-F238E27FC236}">
                <a16:creationId xmlns:a16="http://schemas.microsoft.com/office/drawing/2014/main" id="{9C0FFB09-80B8-278C-1FE7-B8D83F2CB77B}"/>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3" name="Slide Number Placeholder 2">
            <a:extLst>
              <a:ext uri="{FF2B5EF4-FFF2-40B4-BE49-F238E27FC236}">
                <a16:creationId xmlns:a16="http://schemas.microsoft.com/office/drawing/2014/main" id="{351344EB-3CC9-0821-D930-221D966262A7}"/>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31CD5A2-4043-F224-1561-258CF6777F12}"/>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C06FE979-874A-F4B1-CCC4-482D6ABE32B1}"/>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272143"/>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3" name="Slide Number Placeholder 2">
            <a:extLst>
              <a:ext uri="{FF2B5EF4-FFF2-40B4-BE49-F238E27FC236}">
                <a16:creationId xmlns:a16="http://schemas.microsoft.com/office/drawing/2014/main" id="{9DED221B-BF39-4AB4-8E07-788CB1268C22}"/>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6" name="Slide Number Placeholder 5">
            <a:extLst>
              <a:ext uri="{FF2B5EF4-FFF2-40B4-BE49-F238E27FC236}">
                <a16:creationId xmlns:a16="http://schemas.microsoft.com/office/drawing/2014/main" id="{48BAF7CD-0696-EC3D-2635-318AB162D66B}"/>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sp>
        <p:nvSpPr>
          <p:cNvPr id="12" name="Slide Number Placeholder 11">
            <a:extLst>
              <a:ext uri="{FF2B5EF4-FFF2-40B4-BE49-F238E27FC236}">
                <a16:creationId xmlns:a16="http://schemas.microsoft.com/office/drawing/2014/main" id="{40FB5B08-E0DB-FB47-36B5-7BA8AB09E46C}"/>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12915E29-AFEA-5BF4-F495-9BBD668746D9}"/>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sp>
        <p:nvSpPr>
          <p:cNvPr id="16" name="Slide Number Placeholder 15">
            <a:extLst>
              <a:ext uri="{FF2B5EF4-FFF2-40B4-BE49-F238E27FC236}">
                <a16:creationId xmlns:a16="http://schemas.microsoft.com/office/drawing/2014/main" id="{802763E0-C70A-D65E-5498-A934D3841A71}"/>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3" name="Slide Number Placeholder 2">
            <a:extLst>
              <a:ext uri="{FF2B5EF4-FFF2-40B4-BE49-F238E27FC236}">
                <a16:creationId xmlns:a16="http://schemas.microsoft.com/office/drawing/2014/main" id="{BEA49296-A3F2-55DD-F816-996053157D8F}"/>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9CFA8EF9-BFF4-3F6D-3E1F-E1E54A1236D1}"/>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7" name="Slide Number Placeholder 6">
            <a:extLst>
              <a:ext uri="{FF2B5EF4-FFF2-40B4-BE49-F238E27FC236}">
                <a16:creationId xmlns:a16="http://schemas.microsoft.com/office/drawing/2014/main" id="{630A57DD-3A3D-E9E8-0E01-C1D28F38C34C}"/>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712482343"/>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35766AF3-D6B2-9FBE-7D44-CF1AC86BBB93}"/>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mengolah data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632417"/>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000" i="1" smtClean="0">
                              <a:effectLst/>
                              <a:latin typeface="Cambria Math" panose="02040503050406030204" pitchFamily="18" charset="0"/>
                            </a:rPr>
                          </m:ctrlPr>
                        </m:naryPr>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000" i="1">
                                  <a:effectLst/>
                                  <a:latin typeface="Cambria Math" panose="02040503050406030204" pitchFamily="18" charset="0"/>
                                </a:rPr>
                              </m:ctrlPr>
                            </m:sSubPr>
                            <m:e>
                              <m:r>
                                <a:rPr lang="id-ID" sz="10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0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0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632417"/>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7" name="Slide Number Placeholder 6">
            <a:extLst>
              <a:ext uri="{FF2B5EF4-FFF2-40B4-BE49-F238E27FC236}">
                <a16:creationId xmlns:a16="http://schemas.microsoft.com/office/drawing/2014/main" id="{10BC70E7-1489-4CF6-14DF-CF7A4BCEB38E}"/>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59873" y="1591100"/>
                <a:ext cx="1346431" cy="5234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𝑁</m:t>
                          </m:r>
                        </m:e>
                        <m:sub>
                          <m:r>
                            <a:rPr lang="id-ID" sz="1100" i="1">
                              <a:solidFill>
                                <a:schemeClr val="tx1"/>
                              </a:solidFill>
                              <a:latin typeface="Cambria Math" panose="02040503050406030204" pitchFamily="18" charset="0"/>
                            </a:rPr>
                            <m:t>𝑖𝑗</m:t>
                          </m:r>
                        </m:sub>
                      </m:sSub>
                      <m:r>
                        <a:rPr lang="id-ID" sz="1100" i="0">
                          <a:solidFill>
                            <a:schemeClr val="tx1"/>
                          </a:solidFill>
                          <a:latin typeface="Cambria Math" panose="02040503050406030204" pitchFamily="18" charset="0"/>
                        </a:rPr>
                        <m:t>=</m:t>
                      </m:r>
                      <m:f>
                        <m:fPr>
                          <m:ctrlPr>
                            <a:rPr lang="id-ID" sz="1100" i="1">
                              <a:solidFill>
                                <a:schemeClr val="tx1"/>
                              </a:solidFill>
                              <a:latin typeface="Cambria Math" panose="02040503050406030204" pitchFamily="18" charset="0"/>
                            </a:rPr>
                          </m:ctrlPr>
                        </m:fPr>
                        <m:num>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
                                <m:sSubPr>
                                  <m:ctrlPr>
                                    <a:rPr lang="id-ID" sz="1100" i="1">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𝑖𝑗</m:t>
                                  </m:r>
                                </m:sub>
                              </m:sSub>
                            </m:e>
                          </m:d>
                        </m:num>
                        <m:den>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e>
                          </m:d>
                        </m:den>
                      </m:f>
                      <m:r>
                        <a:rPr lang="id-ID" sz="1100" i="0">
                          <a:solidFill>
                            <a:schemeClr val="tx1"/>
                          </a:solidFill>
                          <a:latin typeface="Cambria Math" panose="02040503050406030204" pitchFamily="18" charset="0"/>
                        </a:rPr>
                        <m:t> </m:t>
                      </m:r>
                    </m:oMath>
                  </m:oMathPara>
                </a14:m>
                <a:endParaRPr lang="id-ID" sz="11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59873" y="1591100"/>
                <a:ext cx="1346431" cy="523413"/>
              </a:xfrm>
              <a:prstGeom prst="rect">
                <a:avLst/>
              </a:prstGeom>
              <a:blipFill>
                <a:blip r:embed="rId3"/>
                <a:stretch>
                  <a:fillRect/>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1634422341"/>
              </p:ext>
            </p:extLst>
          </p:nvPr>
        </p:nvGraphicFramePr>
        <p:xfrm>
          <a:off x="561687" y="2892512"/>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754" r="-650505" b="-112281"/>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03571" r="-650505" b="-14286"/>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866484553"/>
              </p:ext>
            </p:extLst>
          </p:nvPr>
        </p:nvGraphicFramePr>
        <p:xfrm>
          <a:off x="6218267" y="289251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820133" y="5060028"/>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820133" y="5060028"/>
                <a:ext cx="1985883" cy="252890"/>
              </a:xfrm>
              <a:prstGeom prst="rect">
                <a:avLst/>
              </a:prstGeom>
              <a:blipFill>
                <a:blip r:embed="rId7"/>
                <a:stretch>
                  <a:fillRect b="-2381"/>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647450"/>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2647450"/>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99148" y="1797910"/>
            <a:ext cx="504000" cy="3816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807C0F6-1887-F3AC-D281-7DFA0018140B}"/>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272691" cy="280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100" i="1" smtClean="0">
                              <a:solidFill>
                                <a:srgbClr val="836967"/>
                              </a:solidFill>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0">
                              <a:latin typeface="Cambria Math" panose="02040503050406030204" pitchFamily="18" charset="0"/>
                            </a:rPr>
                            <m:t>∗</m:t>
                          </m:r>
                        </m:sup>
                      </m:sSubSup>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𝑊</m:t>
                          </m:r>
                        </m:e>
                        <m:sub>
                          <m:r>
                            <a:rPr lang="id-ID" sz="1100" i="1">
                              <a:latin typeface="Cambria Math" panose="02040503050406030204" pitchFamily="18" charset="0"/>
                            </a:rPr>
                            <m:t>𝑗</m:t>
                          </m:r>
                        </m:sub>
                      </m:sSub>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𝑁</m:t>
                          </m:r>
                        </m:e>
                        <m:sub>
                          <m:r>
                            <a:rPr lang="id-ID" sz="1100" i="1">
                              <a:latin typeface="Cambria Math" panose="02040503050406030204" pitchFamily="18" charset="0"/>
                            </a:rPr>
                            <m:t>𝑖𝑗</m:t>
                          </m:r>
                        </m:sub>
                      </m:sSub>
                      <m:r>
                        <a:rPr lang="id-ID" sz="1100" i="0">
                          <a:latin typeface="Cambria Math" panose="02040503050406030204" pitchFamily="18" charset="0"/>
                        </a:rPr>
                        <m:t> </m:t>
                      </m:r>
                    </m:oMath>
                  </m:oMathPara>
                </a14:m>
                <a:endParaRPr lang="id-ID"/>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272691" cy="280846"/>
              </a:xfrm>
              <a:prstGeom prst="rect">
                <a:avLst/>
              </a:prstGeom>
              <a:blipFill>
                <a:blip r:embed="rId2"/>
                <a:stretch>
                  <a:fillRect b="-2174"/>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444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𝑆</m:t>
                          </m:r>
                        </m:e>
                        <m:sub>
                          <m:r>
                            <a:rPr lang="id-ID" sz="1100" i="1">
                              <a:solidFill>
                                <a:schemeClr val="tx1"/>
                              </a:solidFill>
                              <a:latin typeface="Cambria Math" panose="02040503050406030204" pitchFamily="18" charset="0"/>
                            </a:rPr>
                            <m:t>𝑖</m:t>
                          </m:r>
                        </m:sub>
                      </m:sSub>
                      <m:r>
                        <a:rPr lang="id-ID" sz="1100" i="1">
                          <a:solidFill>
                            <a:schemeClr val="tx1"/>
                          </a:solidFill>
                          <a:latin typeface="Cambria Math" panose="02040503050406030204" pitchFamily="18" charset="0"/>
                        </a:rPr>
                        <m:t>=</m:t>
                      </m:r>
                      <m:nary>
                        <m:naryPr>
                          <m:chr m:val="∑"/>
                          <m:limLoc m:val="subSup"/>
                          <m:grow m:val="on"/>
                          <m:ctrlPr>
                            <a:rPr lang="id-ID" sz="1100" i="1">
                              <a:solidFill>
                                <a:schemeClr val="tx1"/>
                              </a:solidFill>
                              <a:latin typeface="Cambria Math" panose="02040503050406030204" pitchFamily="18" charset="0"/>
                            </a:rPr>
                          </m:ctrlPr>
                        </m:naryPr>
                        <m:sub>
                          <m:r>
                            <a:rPr lang="id-ID" sz="1100" i="1">
                              <a:solidFill>
                                <a:schemeClr val="tx1"/>
                              </a:solidFill>
                              <a:latin typeface="Cambria Math" panose="02040503050406030204" pitchFamily="18" charset="0"/>
                            </a:rPr>
                            <m:t>𝑗</m:t>
                          </m:r>
                          <m:r>
                            <a:rPr lang="id-ID" sz="1100" i="1">
                              <a:solidFill>
                                <a:schemeClr val="tx1"/>
                              </a:solidFill>
                              <a:latin typeface="Cambria Math" panose="02040503050406030204" pitchFamily="18" charset="0"/>
                            </a:rPr>
                            <m:t>=1</m:t>
                          </m:r>
                        </m:sub>
                        <m:sup>
                          <m:r>
                            <a:rPr lang="id-ID" sz="1100" i="1">
                              <a:solidFill>
                                <a:schemeClr val="tx1"/>
                              </a:solidFill>
                              <a:latin typeface="Cambria Math" panose="02040503050406030204" pitchFamily="18" charset="0"/>
                            </a:rPr>
                            <m:t>𝑛</m:t>
                          </m:r>
                        </m:sup>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𝐹</m:t>
                              </m:r>
                            </m:e>
                            <m:sub>
                              <m:r>
                                <a:rPr lang="id-ID" sz="1100" i="1">
                                  <a:solidFill>
                                    <a:schemeClr val="tx1"/>
                                  </a:solidFill>
                                  <a:latin typeface="Cambria Math" panose="02040503050406030204" pitchFamily="18" charset="0"/>
                                </a:rPr>
                                <m:t>𝑖𝑗</m:t>
                              </m:r>
                            </m:sub>
                            <m:sup>
                              <m:r>
                                <a:rPr lang="id-ID" sz="1100" i="1">
                                  <a:solidFill>
                                    <a:schemeClr val="tx1"/>
                                  </a:solidFill>
                                  <a:latin typeface="Cambria Math" panose="02040503050406030204" pitchFamily="18" charset="0"/>
                                </a:rPr>
                                <m:t>∗</m:t>
                              </m:r>
                            </m:sup>
                          </m:sSubSup>
                        </m:e>
                      </m:nary>
                    </m:oMath>
                  </m:oMathPara>
                </a14:m>
                <a:endParaRPr lang="id-ID" sz="11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444096"/>
              </a:xfrm>
              <a:prstGeom prst="rect">
                <a:avLst/>
              </a:prstGeom>
              <a:blipFill>
                <a:blip r:embed="rId3"/>
                <a:stretch>
                  <a:fillRect t="-132877" r="-20769" b="-19041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335200"/>
                <a:ext cx="1470671" cy="292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r>
                        <a:rPr lang="id-ID" sz="1100" i="1">
                          <a:latin typeface="Cambria Math" panose="02040503050406030204" pitchFamily="18" charset="0"/>
                        </a:rPr>
                        <m:t>=</m:t>
                      </m:r>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𝑗</m:t>
                          </m:r>
                        </m:sub>
                      </m:sSub>
                      <m:d>
                        <m:dPr>
                          <m:begChr m:val="["/>
                          <m:endChr m:val="]"/>
                          <m:ctrlPr>
                            <a:rPr lang="id-ID" sz="1100" i="1">
                              <a:latin typeface="Cambria Math" panose="02040503050406030204" pitchFamily="18" charset="0"/>
                            </a:rPr>
                          </m:ctrlPr>
                        </m:dPr>
                        <m:e>
                          <m:sSubSup>
                            <m:sSubSupPr>
                              <m:ctrlPr>
                                <a:rPr lang="id-ID" sz="1100" i="1">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1">
                                  <a:latin typeface="Cambria Math" panose="02040503050406030204" pitchFamily="18" charset="0"/>
                                </a:rPr>
                                <m:t>∗</m:t>
                              </m:r>
                            </m:sup>
                          </m:sSubSup>
                        </m:e>
                      </m:d>
                    </m:oMath>
                  </m:oMathPara>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335200"/>
                <a:ext cx="1470671" cy="292965"/>
              </a:xfrm>
              <a:prstGeom prst="rect">
                <a:avLst/>
              </a:prstGeom>
              <a:blipFill>
                <a:blip r:embed="rId4"/>
                <a:stretch>
                  <a:fillRect b="-2083"/>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7" name="Slide Number Placeholder 6">
            <a:extLst>
              <a:ext uri="{FF2B5EF4-FFF2-40B4-BE49-F238E27FC236}">
                <a16:creationId xmlns:a16="http://schemas.microsoft.com/office/drawing/2014/main" id="{8567D67D-D50B-D7EE-C073-8C7CF178C0F5}"/>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584191354"/>
              </p:ext>
            </p:extLst>
          </p:nvPr>
        </p:nvGraphicFramePr>
        <p:xfrm>
          <a:off x="1918805" y="2379230"/>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1333947"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289284591"/>
              </p:ext>
            </p:extLst>
          </p:nvPr>
        </p:nvGraphicFramePr>
        <p:xfrm>
          <a:off x="1434557" y="4201340"/>
          <a:ext cx="3874291" cy="2001501"/>
        </p:xfrm>
        <a:graphic>
          <a:graphicData uri="http://schemas.openxmlformats.org/drawingml/2006/table">
            <a:tbl>
              <a:tblPr firstRow="1" firstCol="1" bandRow="1">
                <a:tableStyleId>{5C22544A-7EE6-4342-B048-85BDC9FD1C3A}</a:tableStyleId>
              </a:tblPr>
              <a:tblGrid>
                <a:gridCol w="836458">
                  <a:extLst>
                    <a:ext uri="{9D8B030D-6E8A-4147-A177-3AD203B41FA5}">
                      <a16:colId xmlns:a16="http://schemas.microsoft.com/office/drawing/2014/main" val="1194848841"/>
                    </a:ext>
                  </a:extLst>
                </a:gridCol>
                <a:gridCol w="1834163">
                  <a:extLst>
                    <a:ext uri="{9D8B030D-6E8A-4147-A177-3AD203B41FA5}">
                      <a16:colId xmlns:a16="http://schemas.microsoft.com/office/drawing/2014/main" val="2768725042"/>
                    </a:ext>
                  </a:extLst>
                </a:gridCol>
                <a:gridCol w="1203670">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375070" y="3333669"/>
                <a:ext cx="2686979" cy="451919"/>
              </a:xfrm>
              <a:prstGeom prst="rect">
                <a:avLst/>
              </a:prstGeom>
              <a:noFill/>
            </p:spPr>
            <p:txBody>
              <a:bodyPr wrap="square">
                <a:spAutoFit/>
              </a:bodyPr>
              <a:lstStyle/>
              <a:p>
                <a:pPr algn="ctr" defTabSz="914400"/>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m:t>
                      </m:r>
                      <m:r>
                        <m:rPr>
                          <m:sty m:val="p"/>
                        </m:rPr>
                        <a:rPr lang="id-ID" sz="1050" kern="100">
                          <a:latin typeface="Cambria Math" panose="02040503050406030204" pitchFamily="18" charset="0"/>
                          <a:ea typeface="SimSun" panose="02010600030101010101" pitchFamily="2" charset="-122"/>
                          <a:cs typeface="Rubik Medium" pitchFamily="2" charset="-79"/>
                        </a:rPr>
                        <m:t>V</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𝑆</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m:rPr>
                              <m:sty m:val="p"/>
                            </m:rPr>
                            <a:rPr lang="id-ID" sz="105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𝑅</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375070" y="3333669"/>
                <a:ext cx="2686979" cy="451919"/>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1364885" y="3955046"/>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847207"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847207"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110394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242299718"/>
              </p:ext>
            </p:extLst>
          </p:nvPr>
        </p:nvGraphicFramePr>
        <p:xfrm>
          <a:off x="6806878" y="2677965"/>
          <a:ext cx="4576177" cy="2364102"/>
        </p:xfrm>
        <a:graphic>
          <a:graphicData uri="http://schemas.openxmlformats.org/drawingml/2006/table">
            <a:tbl>
              <a:tblPr firstRow="1" firstCol="1" bandRow="1">
                <a:tableStyleId>{5C22544A-7EE6-4342-B048-85BDC9FD1C3A}</a:tableStyleId>
              </a:tblPr>
              <a:tblGrid>
                <a:gridCol w="700824">
                  <a:extLst>
                    <a:ext uri="{9D8B030D-6E8A-4147-A177-3AD203B41FA5}">
                      <a16:colId xmlns:a16="http://schemas.microsoft.com/office/drawing/2014/main" val="1981404074"/>
                    </a:ext>
                  </a:extLst>
                </a:gridCol>
                <a:gridCol w="924302">
                  <a:extLst>
                    <a:ext uri="{9D8B030D-6E8A-4147-A177-3AD203B41FA5}">
                      <a16:colId xmlns:a16="http://schemas.microsoft.com/office/drawing/2014/main" val="1194848841"/>
                    </a:ext>
                  </a:extLst>
                </a:gridCol>
                <a:gridCol w="1781766">
                  <a:extLst>
                    <a:ext uri="{9D8B030D-6E8A-4147-A177-3AD203B41FA5}">
                      <a16:colId xmlns:a16="http://schemas.microsoft.com/office/drawing/2014/main" val="2768725042"/>
                    </a:ext>
                  </a:extLst>
                </a:gridCol>
                <a:gridCol w="1169285">
                  <a:extLst>
                    <a:ext uri="{9D8B030D-6E8A-4147-A177-3AD203B41FA5}">
                      <a16:colId xmlns:a16="http://schemas.microsoft.com/office/drawing/2014/main" val="2553798468"/>
                    </a:ext>
                  </a:extLst>
                </a:gridCol>
              </a:tblGrid>
              <a:tr h="262678">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RANK</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Nama</a:t>
                      </a:r>
                      <a:r>
                        <a:rPr lang="en-US" sz="1100" b="0" kern="100">
                          <a:solidFill>
                            <a:schemeClr val="tx1"/>
                          </a:solidFill>
                          <a:effectLst/>
                          <a:latin typeface="Rubik Medium" pitchFamily="2" charset="-79"/>
                          <a:ea typeface="SimSun" panose="02010600030101010101" pitchFamily="2" charset="-122"/>
                          <a:cs typeface="Rubik Medium" pitchFamily="2" charset="-79"/>
                        </a:rPr>
                        <a:t> </a:t>
                      </a:r>
                      <a:r>
                        <a:rPr lang="id-ID" sz="11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Q</a:t>
                      </a:r>
                      <a:r>
                        <a:rPr lang="en-US" sz="11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1100" b="0" kern="100">
                          <a:solidFill>
                            <a:schemeClr val="tx1"/>
                          </a:solidFill>
                          <a:effectLst/>
                          <a:latin typeface="Rubik Medium" pitchFamily="2" charset="-79"/>
                          <a:ea typeface="SimSun" panose="02010600030101010101" pitchFamily="2" charset="-122"/>
                          <a:cs typeface="Rubik Medium" pitchFamily="2" charset="-79"/>
                        </a:rPr>
                        <a:t> (v=0.5)</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2414623"/>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3" name="Slide Number Placeholder 2">
            <a:extLst>
              <a:ext uri="{FF2B5EF4-FFF2-40B4-BE49-F238E27FC236}">
                <a16:creationId xmlns:a16="http://schemas.microsoft.com/office/drawing/2014/main" id="{A66E3DC9-6FCC-96A1-FC65-3CC1AF1EF68A}"/>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829458"/>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 ≥</m:t>
                      </m:r>
                      <m:r>
                        <a:rPr lang="id-ID" sz="1050" kern="100">
                          <a:latin typeface="Cambria Math" panose="02040503050406030204" pitchFamily="18" charset="0"/>
                          <a:ea typeface="SimSun" panose="02010600030101010101" pitchFamily="2" charset="-122"/>
                          <a:cs typeface="Rubik Medium" pitchFamily="2" charset="-79"/>
                        </a:rPr>
                        <m:t>𝐷𝑄</m:t>
                      </m:r>
                    </m:oMath>
                  </m:oMathPara>
                </a14:m>
                <a:endParaRPr lang="id-ID" sz="1050"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829458"/>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154389"/>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154389"/>
                <a:ext cx="4731167" cy="981231"/>
              </a:xfrm>
              <a:prstGeom prst="rect">
                <a:avLst/>
              </a:prstGeom>
              <a:blipFill>
                <a:blip r:embed="rId5"/>
                <a:stretch>
                  <a:fillRect/>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14FD751C-ED46-A161-69F1-AD253D26DBA1}"/>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3" name="Slide Number Placeholder 2">
            <a:extLst>
              <a:ext uri="{FF2B5EF4-FFF2-40B4-BE49-F238E27FC236}">
                <a16:creationId xmlns:a16="http://schemas.microsoft.com/office/drawing/2014/main" id="{FF6B04C4-0531-01A7-FBF1-DE9BF6519FF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usability sebuah sistem aplikasi. Skor  System Usability Scale (SUS) digunakan untuk menunjukkan tingkat penerimaan pengguna terhadap system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4" name="Slide Number Placeholder 3">
            <a:extLst>
              <a:ext uri="{FF2B5EF4-FFF2-40B4-BE49-F238E27FC236}">
                <a16:creationId xmlns:a16="http://schemas.microsoft.com/office/drawing/2014/main" id="{11DBBADB-C8A4-E9F9-A56B-EBE05DEA02B6}"/>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3" name="Slide Number Placeholder 2">
            <a:extLst>
              <a:ext uri="{FF2B5EF4-FFF2-40B4-BE49-F238E27FC236}">
                <a16:creationId xmlns:a16="http://schemas.microsoft.com/office/drawing/2014/main" id="{02954E26-1D80-FDED-BB8E-48D46BDDBBAA}"/>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94B2045-3ADC-2044-CFEB-94A0CBD6FCF6}"/>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4D8DB5E9-7AD1-2E4E-0B8A-3FF044E5211B}"/>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dengan menggunakan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6" name="Slide Number Placeholder 5">
            <a:extLst>
              <a:ext uri="{FF2B5EF4-FFF2-40B4-BE49-F238E27FC236}">
                <a16:creationId xmlns:a16="http://schemas.microsoft.com/office/drawing/2014/main" id="{8251E45F-BC98-D71F-67D7-63A547AF6E4B}"/>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6" name="Slide Number Placeholder 5">
            <a:extLst>
              <a:ext uri="{FF2B5EF4-FFF2-40B4-BE49-F238E27FC236}">
                <a16:creationId xmlns:a16="http://schemas.microsoft.com/office/drawing/2014/main" id="{B390B18E-FFA5-EC17-4553-CEDE5B88CDD9}"/>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B4857239-69C7-4C68-1FF6-FB13D39FB687}"/>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2" name="Slide Number Placeholder 1">
            <a:extLst>
              <a:ext uri="{FF2B5EF4-FFF2-40B4-BE49-F238E27FC236}">
                <a16:creationId xmlns:a16="http://schemas.microsoft.com/office/drawing/2014/main" id="{44EFE8B4-5EAE-EA95-FEF9-BA4BCC942FE3}"/>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F4BE9A12-2199-5FC1-7E0D-7B82DA08F7BD}"/>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EA3862F-8772-28B4-0625-E680D071C09C}"/>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3" name="Slide Number Placeholder 2">
            <a:extLst>
              <a:ext uri="{FF2B5EF4-FFF2-40B4-BE49-F238E27FC236}">
                <a16:creationId xmlns:a16="http://schemas.microsoft.com/office/drawing/2014/main" id="{7C062A2B-DC42-57F0-892F-1E553603990B}"/>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embung</a:t>
            </a:r>
            <a:endParaRPr lang="en-US" sz="1600">
              <a:latin typeface="Rubik" pitchFamily="2" charset="-79"/>
              <a:cs typeface="Rubik" pitchFamily="2" charset="-79"/>
            </a:endParaRP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pendukung</a:t>
            </a:r>
            <a:r>
              <a:rPr lang="en-US" sz="1600">
                <a:latin typeface="Rubik" pitchFamily="2" charset="-79"/>
                <a:cs typeface="Rubik" pitchFamily="2" charset="-79"/>
              </a:rPr>
              <a:t> keputusan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B468D4CC-F9F3-924F-78F2-63D580CD3FFC}"/>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A170725E-54CC-0D30-702C-95DAE4E6EF78}"/>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6" name="Slide Number Placeholder 5">
            <a:extLst>
              <a:ext uri="{FF2B5EF4-FFF2-40B4-BE49-F238E27FC236}">
                <a16:creationId xmlns:a16="http://schemas.microsoft.com/office/drawing/2014/main" id="{5850D193-2CCF-8FF2-2038-37E3F0620E38}"/>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4" name="Slide Number Placeholder 3">
            <a:extLst>
              <a:ext uri="{FF2B5EF4-FFF2-40B4-BE49-F238E27FC236}">
                <a16:creationId xmlns:a16="http://schemas.microsoft.com/office/drawing/2014/main" id="{E6CE4C2B-E39E-6C3A-D9EE-9954E775C659}"/>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22214</TotalTime>
  <Words>2811</Words>
  <Application>Microsoft Office PowerPoint</Application>
  <PresentationFormat>Widescreen</PresentationFormat>
  <Paragraphs>919</Paragraphs>
  <Slides>38</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1165</cp:revision>
  <dcterms:created xsi:type="dcterms:W3CDTF">2018-05-03T14:37:22Z</dcterms:created>
  <dcterms:modified xsi:type="dcterms:W3CDTF">2023-05-25T08:26:25Z</dcterms:modified>
</cp:coreProperties>
</file>