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oppins Light" panose="020B0604020202020204" charset="0"/>
      <p:regular r:id="rId16"/>
    </p:embeddedFont>
    <p:embeddedFont>
      <p:font typeface="Poppins Light Bold" panose="020B0604020202020204" charset="0"/>
      <p:regular r:id="rId17"/>
    </p:embeddedFont>
    <p:embeddedFont>
      <p:font typeface="Poppins Medium" panose="020B0604020202020204" charset="0"/>
      <p:regular r:id="rId18"/>
    </p:embeddedFont>
    <p:embeddedFont>
      <p:font typeface="Poppins Medium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15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8A8A"/>
        </a:solidFill>
        <a:effectLst/>
      </p:bgPr>
    </p:bg>
    <p:spTree>
      <p:nvGrpSpPr>
        <p:cNvPr id="1" name=""/>
        <p:cNvGrpSpPr/>
        <p:nvPr/>
      </p:nvGrpSpPr>
      <p:grpSpPr>
        <a:xfrm>
          <a:off x="0" y="0"/>
          <a:ext cx="0" cy="0"/>
          <a:chOff x="0" y="0"/>
          <a:chExt cx="0" cy="0"/>
        </a:xfrm>
      </p:grpSpPr>
      <p:grpSp>
        <p:nvGrpSpPr>
          <p:cNvPr id="2" name="Group 2"/>
          <p:cNvGrpSpPr/>
          <p:nvPr/>
        </p:nvGrpSpPr>
        <p:grpSpPr>
          <a:xfrm>
            <a:off x="9429364" y="3471011"/>
            <a:ext cx="7829936" cy="4382133"/>
            <a:chOff x="0" y="-57150"/>
            <a:chExt cx="10439915" cy="5842845"/>
          </a:xfrm>
        </p:grpSpPr>
        <p:sp>
          <p:nvSpPr>
            <p:cNvPr id="3" name="TextBox 3"/>
            <p:cNvSpPr txBox="1"/>
            <p:nvPr/>
          </p:nvSpPr>
          <p:spPr>
            <a:xfrm>
              <a:off x="0" y="-57150"/>
              <a:ext cx="9034876" cy="1475317"/>
            </a:xfrm>
            <a:prstGeom prst="rect">
              <a:avLst/>
            </a:prstGeom>
          </p:spPr>
          <p:txBody>
            <a:bodyPr lIns="0" tIns="0" rIns="0" bIns="0" rtlCol="0" anchor="t">
              <a:spAutoFit/>
            </a:bodyPr>
            <a:lstStyle/>
            <a:p>
              <a:pPr>
                <a:lnSpc>
                  <a:spcPts val="9099"/>
                </a:lnSpc>
              </a:pPr>
              <a:r>
                <a:rPr lang="en-US" sz="6999" spc="349">
                  <a:solidFill>
                    <a:srgbClr val="513A45"/>
                  </a:solidFill>
                  <a:latin typeface="Poppins Medium Bold"/>
                </a:rPr>
                <a:t>Bakery Sales</a:t>
              </a:r>
            </a:p>
          </p:txBody>
        </p:sp>
        <p:sp>
          <p:nvSpPr>
            <p:cNvPr id="4" name="TextBox 4"/>
            <p:cNvSpPr txBox="1"/>
            <p:nvPr/>
          </p:nvSpPr>
          <p:spPr>
            <a:xfrm>
              <a:off x="0" y="2160771"/>
              <a:ext cx="10439915" cy="3624924"/>
            </a:xfrm>
            <a:prstGeom prst="rect">
              <a:avLst/>
            </a:prstGeom>
          </p:spPr>
          <p:txBody>
            <a:bodyPr lIns="0" tIns="0" rIns="0" bIns="0" rtlCol="0" anchor="t">
              <a:spAutoFit/>
            </a:bodyPr>
            <a:lstStyle/>
            <a:p>
              <a:pPr>
                <a:lnSpc>
                  <a:spcPts val="10599"/>
                </a:lnSpc>
              </a:pPr>
              <a:r>
                <a:rPr lang="en-US" sz="9999" spc="-169" dirty="0">
                  <a:solidFill>
                    <a:srgbClr val="FFFFFF"/>
                  </a:solidFill>
                  <a:latin typeface="Poppins Bold Bold Italics"/>
                </a:rPr>
                <a:t>Analytics</a:t>
              </a:r>
            </a:p>
            <a:p>
              <a:pPr>
                <a:lnSpc>
                  <a:spcPts val="10599"/>
                </a:lnSpc>
              </a:pPr>
              <a:endParaRPr lang="en-US" sz="9999" spc="-169" dirty="0">
                <a:solidFill>
                  <a:srgbClr val="FFFFFF"/>
                </a:solidFill>
                <a:latin typeface="Poppins Bold Bold Italics"/>
              </a:endParaRPr>
            </a:p>
          </p:txBody>
        </p:sp>
        <p:sp>
          <p:nvSpPr>
            <p:cNvPr id="5" name="TextBox 5"/>
            <p:cNvSpPr txBox="1"/>
            <p:nvPr/>
          </p:nvSpPr>
          <p:spPr>
            <a:xfrm>
              <a:off x="0" y="4542311"/>
              <a:ext cx="10149905" cy="590762"/>
            </a:xfrm>
            <a:prstGeom prst="rect">
              <a:avLst/>
            </a:prstGeom>
          </p:spPr>
          <p:txBody>
            <a:bodyPr lIns="0" tIns="0" rIns="0" bIns="0" rtlCol="0" anchor="t">
              <a:spAutoFit/>
            </a:bodyPr>
            <a:lstStyle/>
            <a:p>
              <a:pPr>
                <a:lnSpc>
                  <a:spcPts val="3640"/>
                </a:lnSpc>
              </a:pPr>
              <a:r>
                <a:rPr lang="en-US" sz="2800" spc="392">
                  <a:solidFill>
                    <a:srgbClr val="513A45"/>
                  </a:solidFill>
                  <a:latin typeface="Poppins Light"/>
                </a:rPr>
                <a:t>PRESENTED BY AKHMAD MASYUDI</a:t>
              </a:r>
            </a:p>
          </p:txBody>
        </p:sp>
      </p:grpSp>
      <p:grpSp>
        <p:nvGrpSpPr>
          <p:cNvPr id="6" name="Group 6"/>
          <p:cNvGrpSpPr/>
          <p:nvPr/>
        </p:nvGrpSpPr>
        <p:grpSpPr>
          <a:xfrm>
            <a:off x="-5736589" y="-1525047"/>
            <a:ext cx="13927643" cy="1392764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8" name="Group 8"/>
          <p:cNvGrpSpPr/>
          <p:nvPr/>
        </p:nvGrpSpPr>
        <p:grpSpPr>
          <a:xfrm>
            <a:off x="-4650758" y="-439193"/>
            <a:ext cx="11755982" cy="11755935"/>
            <a:chOff x="0" y="0"/>
            <a:chExt cx="6350000" cy="6349975"/>
          </a:xfrm>
        </p:grpSpPr>
        <p:sp>
          <p:nvSpPr>
            <p:cNvPr id="9" name="Freeform 9"/>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25046" r="-25046"/>
              </a:stretch>
            </a:blipFill>
          </p:spPr>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8A8A"/>
        </a:solidFill>
        <a:effectLst/>
      </p:bgPr>
    </p:bg>
    <p:spTree>
      <p:nvGrpSpPr>
        <p:cNvPr id="1" name=""/>
        <p:cNvGrpSpPr/>
        <p:nvPr/>
      </p:nvGrpSpPr>
      <p:grpSpPr>
        <a:xfrm>
          <a:off x="0" y="0"/>
          <a:ext cx="0" cy="0"/>
          <a:chOff x="0" y="0"/>
          <a:chExt cx="0" cy="0"/>
        </a:xfrm>
      </p:grpSpPr>
      <p:sp>
        <p:nvSpPr>
          <p:cNvPr id="2" name="TextBox 2"/>
          <p:cNvSpPr txBox="1"/>
          <p:nvPr/>
        </p:nvSpPr>
        <p:spPr>
          <a:xfrm>
            <a:off x="327698" y="310206"/>
            <a:ext cx="5575858" cy="1095375"/>
          </a:xfrm>
          <a:prstGeom prst="rect">
            <a:avLst/>
          </a:prstGeom>
        </p:spPr>
        <p:txBody>
          <a:bodyPr lIns="0" tIns="0" rIns="0" bIns="0" rtlCol="0" anchor="t">
            <a:spAutoFit/>
          </a:bodyPr>
          <a:lstStyle/>
          <a:p>
            <a:pPr algn="ctr">
              <a:lnSpc>
                <a:spcPts val="8640"/>
              </a:lnSpc>
            </a:pPr>
            <a:r>
              <a:rPr lang="en-US" sz="7200" spc="215">
                <a:solidFill>
                  <a:srgbClr val="FFF6EE"/>
                </a:solidFill>
                <a:latin typeface="Poppins Bold Bold Italics"/>
              </a:rPr>
              <a:t>Summary</a:t>
            </a:r>
          </a:p>
        </p:txBody>
      </p:sp>
      <p:sp>
        <p:nvSpPr>
          <p:cNvPr id="3" name="AutoShape 3"/>
          <p:cNvSpPr/>
          <p:nvPr/>
        </p:nvSpPr>
        <p:spPr>
          <a:xfrm>
            <a:off x="661988" y="1828800"/>
            <a:ext cx="152400" cy="6686550"/>
          </a:xfrm>
          <a:prstGeom prst="rect">
            <a:avLst/>
          </a:prstGeom>
          <a:solidFill>
            <a:srgbClr val="FFF6EE"/>
          </a:solidFill>
        </p:spPr>
      </p:sp>
      <p:sp>
        <p:nvSpPr>
          <p:cNvPr id="4" name="AutoShape 4"/>
          <p:cNvSpPr/>
          <p:nvPr/>
        </p:nvSpPr>
        <p:spPr>
          <a:xfrm rot="-5400000">
            <a:off x="952500" y="1958340"/>
            <a:ext cx="152400" cy="581025"/>
          </a:xfrm>
          <a:prstGeom prst="rect">
            <a:avLst/>
          </a:prstGeom>
          <a:solidFill>
            <a:srgbClr val="FFF6EE"/>
          </a:solidFill>
        </p:spPr>
      </p:sp>
      <p:sp>
        <p:nvSpPr>
          <p:cNvPr id="5" name="AutoShape 5"/>
          <p:cNvSpPr/>
          <p:nvPr/>
        </p:nvSpPr>
        <p:spPr>
          <a:xfrm rot="-5400000">
            <a:off x="952500" y="4852988"/>
            <a:ext cx="152400" cy="581025"/>
          </a:xfrm>
          <a:prstGeom prst="rect">
            <a:avLst/>
          </a:prstGeom>
          <a:solidFill>
            <a:srgbClr val="FFF6EE"/>
          </a:solidFill>
        </p:spPr>
      </p:sp>
      <p:sp>
        <p:nvSpPr>
          <p:cNvPr id="6" name="AutoShape 6"/>
          <p:cNvSpPr/>
          <p:nvPr/>
        </p:nvSpPr>
        <p:spPr>
          <a:xfrm rot="-5400000">
            <a:off x="952500" y="7390417"/>
            <a:ext cx="152400" cy="581025"/>
          </a:xfrm>
          <a:prstGeom prst="rect">
            <a:avLst/>
          </a:prstGeom>
          <a:solidFill>
            <a:srgbClr val="FFF6EE"/>
          </a:solidFill>
        </p:spPr>
      </p:sp>
      <p:sp>
        <p:nvSpPr>
          <p:cNvPr id="7" name="TextBox 7"/>
          <p:cNvSpPr txBox="1"/>
          <p:nvPr/>
        </p:nvSpPr>
        <p:spPr>
          <a:xfrm>
            <a:off x="1852382" y="1847850"/>
            <a:ext cx="14595401" cy="925829"/>
          </a:xfrm>
          <a:prstGeom prst="rect">
            <a:avLst/>
          </a:prstGeom>
        </p:spPr>
        <p:txBody>
          <a:bodyPr lIns="0" tIns="0" rIns="0" bIns="0" rtlCol="0" anchor="t">
            <a:spAutoFit/>
          </a:bodyPr>
          <a:lstStyle/>
          <a:p>
            <a:pPr algn="just">
              <a:lnSpc>
                <a:spcPts val="2520"/>
              </a:lnSpc>
            </a:pPr>
            <a:r>
              <a:rPr lang="en-US" sz="1800" spc="234">
                <a:solidFill>
                  <a:srgbClr val="FFF6EE"/>
                </a:solidFill>
                <a:latin typeface="Poppins Light Bold"/>
              </a:rPr>
              <a:t>THE RECOMMENDATIONS ARE CENTERED ON MARKETING STRATEGIES AND STOCK MANAGEMENT. FOR COFFEE PRODUCTS, THE EMPHASIS IS ON SPECIAL PROMOTIONS TO ENHANCE THEIR PRESENCE, ACCOMPANIED BY CAREFUL STOCK MONITORING. </a:t>
            </a:r>
          </a:p>
        </p:txBody>
      </p:sp>
      <p:sp>
        <p:nvSpPr>
          <p:cNvPr id="8" name="TextBox 8"/>
          <p:cNvSpPr txBox="1"/>
          <p:nvPr/>
        </p:nvSpPr>
        <p:spPr>
          <a:xfrm>
            <a:off x="1852382" y="3211829"/>
            <a:ext cx="14595401" cy="925829"/>
          </a:xfrm>
          <a:prstGeom prst="rect">
            <a:avLst/>
          </a:prstGeom>
        </p:spPr>
        <p:txBody>
          <a:bodyPr lIns="0" tIns="0" rIns="0" bIns="0" rtlCol="0" anchor="t">
            <a:spAutoFit/>
          </a:bodyPr>
          <a:lstStyle/>
          <a:p>
            <a:pPr algn="just">
              <a:lnSpc>
                <a:spcPts val="2520"/>
              </a:lnSpc>
            </a:pPr>
            <a:r>
              <a:rPr lang="en-US" sz="1800" spc="234">
                <a:solidFill>
                  <a:srgbClr val="FFF6EE"/>
                </a:solidFill>
                <a:latin typeface="Poppins Light Bold"/>
              </a:rPr>
              <a:t>FOR PRODUCTS WITH LOW PURCHASE QUANTITY, A THOROUGH ANALYSIS IS RECOMMENDED, INCORPORATING CREATIVE MARKETING STRATEGIES AND PRICE ADJUSTMENTS. ENGAGING WITH CUSTOMERS THROUGH SURVEYS IS ADVISED TO GAIN INSIGHTS FOR PRODUCT IMPROVEMENT.</a:t>
            </a:r>
          </a:p>
        </p:txBody>
      </p:sp>
      <p:sp>
        <p:nvSpPr>
          <p:cNvPr id="9" name="TextBox 9"/>
          <p:cNvSpPr txBox="1"/>
          <p:nvPr/>
        </p:nvSpPr>
        <p:spPr>
          <a:xfrm>
            <a:off x="1846300" y="4852035"/>
            <a:ext cx="14595401" cy="611504"/>
          </a:xfrm>
          <a:prstGeom prst="rect">
            <a:avLst/>
          </a:prstGeom>
        </p:spPr>
        <p:txBody>
          <a:bodyPr lIns="0" tIns="0" rIns="0" bIns="0" rtlCol="0" anchor="t">
            <a:spAutoFit/>
          </a:bodyPr>
          <a:lstStyle/>
          <a:p>
            <a:pPr algn="just">
              <a:lnSpc>
                <a:spcPts val="2520"/>
              </a:lnSpc>
            </a:pPr>
            <a:r>
              <a:rPr lang="en-US" sz="1800" spc="234">
                <a:solidFill>
                  <a:srgbClr val="FFF6EE"/>
                </a:solidFill>
                <a:latin typeface="Poppins Light Bold"/>
              </a:rPr>
              <a:t>THE SALES PERCENTAGE INSIGHT SUGGESTS OPTIMIZING MARKETING DURING PEAK DAYTIME PERIODS, WITH CONSIDERATIONS FOR OTHER TIMEFRAMES. </a:t>
            </a:r>
          </a:p>
        </p:txBody>
      </p:sp>
      <p:sp>
        <p:nvSpPr>
          <p:cNvPr id="10" name="TextBox 10"/>
          <p:cNvSpPr txBox="1"/>
          <p:nvPr/>
        </p:nvSpPr>
        <p:spPr>
          <a:xfrm>
            <a:off x="1852382" y="6094065"/>
            <a:ext cx="14595401" cy="611504"/>
          </a:xfrm>
          <a:prstGeom prst="rect">
            <a:avLst/>
          </a:prstGeom>
        </p:spPr>
        <p:txBody>
          <a:bodyPr lIns="0" tIns="0" rIns="0" bIns="0" rtlCol="0" anchor="t">
            <a:spAutoFit/>
          </a:bodyPr>
          <a:lstStyle/>
          <a:p>
            <a:pPr algn="just">
              <a:lnSpc>
                <a:spcPts val="2520"/>
              </a:lnSpc>
            </a:pPr>
            <a:r>
              <a:rPr lang="en-US" sz="1800" spc="234">
                <a:solidFill>
                  <a:srgbClr val="FFF6EE"/>
                </a:solidFill>
                <a:latin typeface="Poppins Light Bold"/>
              </a:rPr>
              <a:t>WEEKLY SALES DOMINANCE ON WEEKDAYS PROMPTS STRATEGIES FOR LONGER OPERATING HOURS AND COLLABORATIONS. </a:t>
            </a:r>
          </a:p>
        </p:txBody>
      </p:sp>
      <p:sp>
        <p:nvSpPr>
          <p:cNvPr id="11" name="TextBox 11"/>
          <p:cNvSpPr txBox="1"/>
          <p:nvPr/>
        </p:nvSpPr>
        <p:spPr>
          <a:xfrm>
            <a:off x="1846300" y="7356562"/>
            <a:ext cx="14595401" cy="611504"/>
          </a:xfrm>
          <a:prstGeom prst="rect">
            <a:avLst/>
          </a:prstGeom>
        </p:spPr>
        <p:txBody>
          <a:bodyPr lIns="0" tIns="0" rIns="0" bIns="0" rtlCol="0" anchor="t">
            <a:spAutoFit/>
          </a:bodyPr>
          <a:lstStyle/>
          <a:p>
            <a:pPr algn="just">
              <a:lnSpc>
                <a:spcPts val="2520"/>
              </a:lnSpc>
            </a:pPr>
            <a:r>
              <a:rPr lang="en-US" sz="1800" spc="234">
                <a:solidFill>
                  <a:srgbClr val="FFF6EE"/>
                </a:solidFill>
                <a:latin typeface="Poppins Light Bold"/>
              </a:rPr>
              <a:t>MONTHLY ORDER SPIKES FROM NOVEMBER TO MARCH CALL FOR CAREFUL PLANNING, STOCK MONITORING, AND FURTHER ANALYSIS FOR EFFECTIVE STRATEGIES.</a:t>
            </a:r>
          </a:p>
        </p:txBody>
      </p:sp>
      <p:sp>
        <p:nvSpPr>
          <p:cNvPr id="12" name="AutoShape 12"/>
          <p:cNvSpPr/>
          <p:nvPr/>
        </p:nvSpPr>
        <p:spPr>
          <a:xfrm rot="-5400000">
            <a:off x="952500" y="6123592"/>
            <a:ext cx="152400" cy="581025"/>
          </a:xfrm>
          <a:prstGeom prst="rect">
            <a:avLst/>
          </a:prstGeom>
          <a:solidFill>
            <a:srgbClr val="FFF6EE"/>
          </a:solidFill>
        </p:spPr>
      </p:sp>
      <p:sp>
        <p:nvSpPr>
          <p:cNvPr id="13" name="AutoShape 13"/>
          <p:cNvSpPr/>
          <p:nvPr/>
        </p:nvSpPr>
        <p:spPr>
          <a:xfrm rot="-5400000">
            <a:off x="952500" y="3405664"/>
            <a:ext cx="152400" cy="581025"/>
          </a:xfrm>
          <a:prstGeom prst="rect">
            <a:avLst/>
          </a:prstGeom>
          <a:solidFill>
            <a:srgbClr val="FFF6EE"/>
          </a:solidFill>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B8A8A"/>
        </a:solidFill>
        <a:effectLst/>
      </p:bgPr>
    </p:bg>
    <p:spTree>
      <p:nvGrpSpPr>
        <p:cNvPr id="1" name=""/>
        <p:cNvGrpSpPr/>
        <p:nvPr/>
      </p:nvGrpSpPr>
      <p:grpSpPr>
        <a:xfrm>
          <a:off x="0" y="0"/>
          <a:ext cx="0" cy="0"/>
          <a:chOff x="0" y="0"/>
          <a:chExt cx="0" cy="0"/>
        </a:xfrm>
      </p:grpSpPr>
      <p:grpSp>
        <p:nvGrpSpPr>
          <p:cNvPr id="2" name="Group 2"/>
          <p:cNvGrpSpPr/>
          <p:nvPr/>
        </p:nvGrpSpPr>
        <p:grpSpPr>
          <a:xfrm>
            <a:off x="2071688" y="-1928812"/>
            <a:ext cx="14144625" cy="14144625"/>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4" name="Freeform 4"/>
          <p:cNvSpPr/>
          <p:nvPr/>
        </p:nvSpPr>
        <p:spPr>
          <a:xfrm>
            <a:off x="7466375" y="8524460"/>
            <a:ext cx="3355249" cy="4767672"/>
          </a:xfrm>
          <a:custGeom>
            <a:avLst/>
            <a:gdLst/>
            <a:ahLst/>
            <a:cxnLst/>
            <a:rect l="l" t="t" r="r" b="b"/>
            <a:pathLst>
              <a:path w="3355249" h="4767672">
                <a:moveTo>
                  <a:pt x="0" y="0"/>
                </a:moveTo>
                <a:lnTo>
                  <a:pt x="3355250" y="0"/>
                </a:lnTo>
                <a:lnTo>
                  <a:pt x="3355250" y="4767672"/>
                </a:lnTo>
                <a:lnTo>
                  <a:pt x="0" y="4767672"/>
                </a:lnTo>
                <a:lnTo>
                  <a:pt x="0" y="0"/>
                </a:lnTo>
                <a:close/>
              </a:path>
            </a:pathLst>
          </a:custGeom>
          <a:blipFill>
            <a:blip r:embed="rId2"/>
            <a:stretch>
              <a:fillRect/>
            </a:stretch>
          </a:blipFill>
        </p:spPr>
      </p:sp>
      <p:grpSp>
        <p:nvGrpSpPr>
          <p:cNvPr id="5" name="Group 5"/>
          <p:cNvGrpSpPr/>
          <p:nvPr/>
        </p:nvGrpSpPr>
        <p:grpSpPr>
          <a:xfrm>
            <a:off x="4970845" y="1236312"/>
            <a:ext cx="7766755" cy="6805185"/>
            <a:chOff x="0" y="0"/>
            <a:chExt cx="10355673" cy="9073580"/>
          </a:xfrm>
        </p:grpSpPr>
        <p:sp>
          <p:nvSpPr>
            <p:cNvPr id="6" name="TextBox 6"/>
            <p:cNvSpPr txBox="1"/>
            <p:nvPr/>
          </p:nvSpPr>
          <p:spPr>
            <a:xfrm>
              <a:off x="0" y="-9525"/>
              <a:ext cx="10355673" cy="1228725"/>
            </a:xfrm>
            <a:prstGeom prst="rect">
              <a:avLst/>
            </a:prstGeom>
          </p:spPr>
          <p:txBody>
            <a:bodyPr lIns="0" tIns="0" rIns="0" bIns="0" rtlCol="0" anchor="t">
              <a:spAutoFit/>
            </a:bodyPr>
            <a:lstStyle/>
            <a:p>
              <a:pPr algn="ctr">
                <a:lnSpc>
                  <a:spcPts val="7200"/>
                </a:lnSpc>
              </a:pPr>
              <a:r>
                <a:rPr lang="en-US" sz="6000" spc="179">
                  <a:solidFill>
                    <a:srgbClr val="AB8A8A"/>
                  </a:solidFill>
                  <a:latin typeface="Poppins Bold Bold Italics"/>
                </a:rPr>
                <a:t>Context</a:t>
              </a:r>
            </a:p>
          </p:txBody>
        </p:sp>
        <p:sp>
          <p:nvSpPr>
            <p:cNvPr id="7" name="TextBox 7"/>
            <p:cNvSpPr txBox="1"/>
            <p:nvPr/>
          </p:nvSpPr>
          <p:spPr>
            <a:xfrm>
              <a:off x="469898" y="8509700"/>
              <a:ext cx="9415877" cy="563880"/>
            </a:xfrm>
            <a:prstGeom prst="rect">
              <a:avLst/>
            </a:prstGeom>
          </p:spPr>
          <p:txBody>
            <a:bodyPr lIns="0" tIns="0" rIns="0" bIns="0" rtlCol="0" anchor="t">
              <a:spAutoFit/>
            </a:bodyPr>
            <a:lstStyle/>
            <a:p>
              <a:pPr algn="ctr">
                <a:lnSpc>
                  <a:spcPts val="3600"/>
                </a:lnSpc>
              </a:pPr>
              <a:endParaRPr/>
            </a:p>
          </p:txBody>
        </p:sp>
      </p:grpSp>
      <p:sp>
        <p:nvSpPr>
          <p:cNvPr id="8" name="TextBox 8"/>
          <p:cNvSpPr txBox="1"/>
          <p:nvPr/>
        </p:nvSpPr>
        <p:spPr>
          <a:xfrm>
            <a:off x="3617958" y="2607142"/>
            <a:ext cx="11052084" cy="5434355"/>
          </a:xfrm>
          <a:prstGeom prst="rect">
            <a:avLst/>
          </a:prstGeom>
        </p:spPr>
        <p:txBody>
          <a:bodyPr lIns="0" tIns="0" rIns="0" bIns="0" rtlCol="0" anchor="t">
            <a:spAutoFit/>
          </a:bodyPr>
          <a:lstStyle/>
          <a:p>
            <a:pPr algn="ctr">
              <a:lnSpc>
                <a:spcPts val="3918"/>
              </a:lnSpc>
            </a:pPr>
            <a:r>
              <a:rPr lang="en-US" sz="2799" dirty="0">
                <a:solidFill>
                  <a:srgbClr val="AB8A8A"/>
                </a:solidFill>
                <a:latin typeface="Poppins Medium Bold"/>
              </a:rPr>
              <a:t>We live in the era of e-commerce and digital marketing. We have even small scale businesses going online as the opportunities are endless. Since a huge chunk of the people who have access to internet is switching to online shopping, large retailers are actively searching for ways to increase their profit. Market Basket analysis is one such key techniques used by large retailers to increase sales by understanding the customer's purchasing behavior &amp; patterns. Market basket analysis examines collections of items to find relationships between items that go together within the business context.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8A8A"/>
        </a:solidFill>
        <a:effectLst/>
      </p:bgPr>
    </p:bg>
    <p:spTree>
      <p:nvGrpSpPr>
        <p:cNvPr id="1" name=""/>
        <p:cNvGrpSpPr/>
        <p:nvPr/>
      </p:nvGrpSpPr>
      <p:grpSpPr>
        <a:xfrm>
          <a:off x="0" y="0"/>
          <a:ext cx="0" cy="0"/>
          <a:chOff x="0" y="0"/>
          <a:chExt cx="0" cy="0"/>
        </a:xfrm>
      </p:grpSpPr>
      <p:grpSp>
        <p:nvGrpSpPr>
          <p:cNvPr id="2" name="Group 2"/>
          <p:cNvGrpSpPr/>
          <p:nvPr/>
        </p:nvGrpSpPr>
        <p:grpSpPr>
          <a:xfrm>
            <a:off x="1638300" y="3143250"/>
            <a:ext cx="7315200" cy="2839676"/>
            <a:chOff x="0" y="0"/>
            <a:chExt cx="1701236" cy="660400"/>
          </a:xfrm>
        </p:grpSpPr>
        <p:sp>
          <p:nvSpPr>
            <p:cNvPr id="3" name="Freeform 3"/>
            <p:cNvSpPr/>
            <p:nvPr/>
          </p:nvSpPr>
          <p:spPr>
            <a:xfrm>
              <a:off x="0" y="0"/>
              <a:ext cx="1701236" cy="660400"/>
            </a:xfrm>
            <a:custGeom>
              <a:avLst/>
              <a:gdLst/>
              <a:ahLst/>
              <a:cxnLst/>
              <a:rect l="l" t="t" r="r" b="b"/>
              <a:pathLst>
                <a:path w="1701236" h="660400">
                  <a:moveTo>
                    <a:pt x="1576775" y="660400"/>
                  </a:moveTo>
                  <a:lnTo>
                    <a:pt x="124460" y="660400"/>
                  </a:lnTo>
                  <a:cubicBezTo>
                    <a:pt x="55880" y="660400"/>
                    <a:pt x="0" y="604520"/>
                    <a:pt x="0" y="535940"/>
                  </a:cubicBezTo>
                  <a:lnTo>
                    <a:pt x="0" y="124460"/>
                  </a:lnTo>
                  <a:cubicBezTo>
                    <a:pt x="0" y="55880"/>
                    <a:pt x="55880" y="0"/>
                    <a:pt x="124460" y="0"/>
                  </a:cubicBezTo>
                  <a:lnTo>
                    <a:pt x="1576776" y="0"/>
                  </a:lnTo>
                  <a:cubicBezTo>
                    <a:pt x="1645356" y="0"/>
                    <a:pt x="1701236" y="55880"/>
                    <a:pt x="1701236" y="124460"/>
                  </a:cubicBezTo>
                  <a:lnTo>
                    <a:pt x="1701236" y="535940"/>
                  </a:lnTo>
                  <a:cubicBezTo>
                    <a:pt x="1701236" y="604520"/>
                    <a:pt x="1645356" y="660400"/>
                    <a:pt x="1576776" y="660400"/>
                  </a:cubicBezTo>
                  <a:close/>
                </a:path>
              </a:pathLst>
            </a:custGeom>
            <a:solidFill>
              <a:srgbClr val="FFFFFF"/>
            </a:solidFill>
          </p:spPr>
        </p:sp>
      </p:grpSp>
      <p:grpSp>
        <p:nvGrpSpPr>
          <p:cNvPr id="4" name="Group 4"/>
          <p:cNvGrpSpPr/>
          <p:nvPr/>
        </p:nvGrpSpPr>
        <p:grpSpPr>
          <a:xfrm>
            <a:off x="9334500" y="3143250"/>
            <a:ext cx="7315200" cy="2839676"/>
            <a:chOff x="0" y="0"/>
            <a:chExt cx="1701236" cy="660400"/>
          </a:xfrm>
        </p:grpSpPr>
        <p:sp>
          <p:nvSpPr>
            <p:cNvPr id="5" name="Freeform 5"/>
            <p:cNvSpPr/>
            <p:nvPr/>
          </p:nvSpPr>
          <p:spPr>
            <a:xfrm>
              <a:off x="0" y="0"/>
              <a:ext cx="1701236" cy="660400"/>
            </a:xfrm>
            <a:custGeom>
              <a:avLst/>
              <a:gdLst/>
              <a:ahLst/>
              <a:cxnLst/>
              <a:rect l="l" t="t" r="r" b="b"/>
              <a:pathLst>
                <a:path w="1701236" h="660400">
                  <a:moveTo>
                    <a:pt x="1576775" y="660400"/>
                  </a:moveTo>
                  <a:lnTo>
                    <a:pt x="124460" y="660400"/>
                  </a:lnTo>
                  <a:cubicBezTo>
                    <a:pt x="55880" y="660400"/>
                    <a:pt x="0" y="604520"/>
                    <a:pt x="0" y="535940"/>
                  </a:cubicBezTo>
                  <a:lnTo>
                    <a:pt x="0" y="124460"/>
                  </a:lnTo>
                  <a:cubicBezTo>
                    <a:pt x="0" y="55880"/>
                    <a:pt x="55880" y="0"/>
                    <a:pt x="124460" y="0"/>
                  </a:cubicBezTo>
                  <a:lnTo>
                    <a:pt x="1576776" y="0"/>
                  </a:lnTo>
                  <a:cubicBezTo>
                    <a:pt x="1645356" y="0"/>
                    <a:pt x="1701236" y="55880"/>
                    <a:pt x="1701236" y="124460"/>
                  </a:cubicBezTo>
                  <a:lnTo>
                    <a:pt x="1701236" y="535940"/>
                  </a:lnTo>
                  <a:cubicBezTo>
                    <a:pt x="1701236" y="604520"/>
                    <a:pt x="1645356" y="660400"/>
                    <a:pt x="1576776" y="660400"/>
                  </a:cubicBezTo>
                  <a:close/>
                </a:path>
              </a:pathLst>
            </a:custGeom>
            <a:solidFill>
              <a:srgbClr val="FFFFFF"/>
            </a:solidFill>
          </p:spPr>
        </p:sp>
      </p:grpSp>
      <p:grpSp>
        <p:nvGrpSpPr>
          <p:cNvPr id="6" name="Group 6"/>
          <p:cNvGrpSpPr/>
          <p:nvPr/>
        </p:nvGrpSpPr>
        <p:grpSpPr>
          <a:xfrm>
            <a:off x="9334500" y="6418624"/>
            <a:ext cx="7315200" cy="2839676"/>
            <a:chOff x="0" y="0"/>
            <a:chExt cx="1701236" cy="660400"/>
          </a:xfrm>
        </p:grpSpPr>
        <p:sp>
          <p:nvSpPr>
            <p:cNvPr id="7" name="Freeform 7"/>
            <p:cNvSpPr/>
            <p:nvPr/>
          </p:nvSpPr>
          <p:spPr>
            <a:xfrm>
              <a:off x="0" y="0"/>
              <a:ext cx="1701236" cy="660400"/>
            </a:xfrm>
            <a:custGeom>
              <a:avLst/>
              <a:gdLst/>
              <a:ahLst/>
              <a:cxnLst/>
              <a:rect l="l" t="t" r="r" b="b"/>
              <a:pathLst>
                <a:path w="1701236" h="660400">
                  <a:moveTo>
                    <a:pt x="1576775" y="660400"/>
                  </a:moveTo>
                  <a:lnTo>
                    <a:pt x="124460" y="660400"/>
                  </a:lnTo>
                  <a:cubicBezTo>
                    <a:pt x="55880" y="660400"/>
                    <a:pt x="0" y="604520"/>
                    <a:pt x="0" y="535940"/>
                  </a:cubicBezTo>
                  <a:lnTo>
                    <a:pt x="0" y="124460"/>
                  </a:lnTo>
                  <a:cubicBezTo>
                    <a:pt x="0" y="55880"/>
                    <a:pt x="55880" y="0"/>
                    <a:pt x="124460" y="0"/>
                  </a:cubicBezTo>
                  <a:lnTo>
                    <a:pt x="1576776" y="0"/>
                  </a:lnTo>
                  <a:cubicBezTo>
                    <a:pt x="1645356" y="0"/>
                    <a:pt x="1701236" y="55880"/>
                    <a:pt x="1701236" y="124460"/>
                  </a:cubicBezTo>
                  <a:lnTo>
                    <a:pt x="1701236" y="535940"/>
                  </a:lnTo>
                  <a:cubicBezTo>
                    <a:pt x="1701236" y="604520"/>
                    <a:pt x="1645356" y="660400"/>
                    <a:pt x="1576776" y="660400"/>
                  </a:cubicBezTo>
                  <a:close/>
                </a:path>
              </a:pathLst>
            </a:custGeom>
            <a:solidFill>
              <a:srgbClr val="FFFFFF"/>
            </a:solidFill>
          </p:spPr>
        </p:sp>
      </p:grpSp>
      <p:grpSp>
        <p:nvGrpSpPr>
          <p:cNvPr id="8" name="Group 8"/>
          <p:cNvGrpSpPr/>
          <p:nvPr/>
        </p:nvGrpSpPr>
        <p:grpSpPr>
          <a:xfrm>
            <a:off x="1638300" y="6418624"/>
            <a:ext cx="7315200" cy="2839676"/>
            <a:chOff x="0" y="0"/>
            <a:chExt cx="1701236" cy="660400"/>
          </a:xfrm>
        </p:grpSpPr>
        <p:sp>
          <p:nvSpPr>
            <p:cNvPr id="9" name="Freeform 9"/>
            <p:cNvSpPr/>
            <p:nvPr/>
          </p:nvSpPr>
          <p:spPr>
            <a:xfrm>
              <a:off x="0" y="0"/>
              <a:ext cx="1701236" cy="660400"/>
            </a:xfrm>
            <a:custGeom>
              <a:avLst/>
              <a:gdLst/>
              <a:ahLst/>
              <a:cxnLst/>
              <a:rect l="l" t="t" r="r" b="b"/>
              <a:pathLst>
                <a:path w="1701236" h="660400">
                  <a:moveTo>
                    <a:pt x="1576775" y="660400"/>
                  </a:moveTo>
                  <a:lnTo>
                    <a:pt x="124460" y="660400"/>
                  </a:lnTo>
                  <a:cubicBezTo>
                    <a:pt x="55880" y="660400"/>
                    <a:pt x="0" y="604520"/>
                    <a:pt x="0" y="535940"/>
                  </a:cubicBezTo>
                  <a:lnTo>
                    <a:pt x="0" y="124460"/>
                  </a:lnTo>
                  <a:cubicBezTo>
                    <a:pt x="0" y="55880"/>
                    <a:pt x="55880" y="0"/>
                    <a:pt x="124460" y="0"/>
                  </a:cubicBezTo>
                  <a:lnTo>
                    <a:pt x="1576776" y="0"/>
                  </a:lnTo>
                  <a:cubicBezTo>
                    <a:pt x="1645356" y="0"/>
                    <a:pt x="1701236" y="55880"/>
                    <a:pt x="1701236" y="124460"/>
                  </a:cubicBezTo>
                  <a:lnTo>
                    <a:pt x="1701236" y="535940"/>
                  </a:lnTo>
                  <a:cubicBezTo>
                    <a:pt x="1701236" y="604520"/>
                    <a:pt x="1645356" y="660400"/>
                    <a:pt x="1576776" y="660400"/>
                  </a:cubicBezTo>
                  <a:close/>
                </a:path>
              </a:pathLst>
            </a:custGeom>
            <a:solidFill>
              <a:srgbClr val="FFFFFF"/>
            </a:solidFill>
          </p:spPr>
        </p:sp>
      </p:grpSp>
      <p:grpSp>
        <p:nvGrpSpPr>
          <p:cNvPr id="10" name="Group 10"/>
          <p:cNvGrpSpPr/>
          <p:nvPr/>
        </p:nvGrpSpPr>
        <p:grpSpPr>
          <a:xfrm>
            <a:off x="4460521" y="1298575"/>
            <a:ext cx="9366958" cy="1098550"/>
            <a:chOff x="0" y="0"/>
            <a:chExt cx="12489277" cy="1464733"/>
          </a:xfrm>
        </p:grpSpPr>
        <p:sp>
          <p:nvSpPr>
            <p:cNvPr id="11" name="TextBox 11"/>
            <p:cNvSpPr txBox="1"/>
            <p:nvPr/>
          </p:nvSpPr>
          <p:spPr>
            <a:xfrm>
              <a:off x="0" y="-114300"/>
              <a:ext cx="12489277" cy="1223433"/>
            </a:xfrm>
            <a:prstGeom prst="rect">
              <a:avLst/>
            </a:prstGeom>
          </p:spPr>
          <p:txBody>
            <a:bodyPr lIns="0" tIns="0" rIns="0" bIns="0" rtlCol="0" anchor="t">
              <a:spAutoFit/>
            </a:bodyPr>
            <a:lstStyle/>
            <a:p>
              <a:pPr algn="ctr">
                <a:lnSpc>
                  <a:spcPts val="7700"/>
                </a:lnSpc>
              </a:pPr>
              <a:r>
                <a:rPr lang="en-US" sz="5500" spc="165">
                  <a:solidFill>
                    <a:srgbClr val="FFFFFF"/>
                  </a:solidFill>
                  <a:latin typeface="Poppins Medium"/>
                </a:rPr>
                <a:t>Content</a:t>
              </a:r>
            </a:p>
          </p:txBody>
        </p:sp>
        <p:sp>
          <p:nvSpPr>
            <p:cNvPr id="12" name="AutoShape 12"/>
            <p:cNvSpPr/>
            <p:nvPr/>
          </p:nvSpPr>
          <p:spPr>
            <a:xfrm>
              <a:off x="4834939" y="1286933"/>
              <a:ext cx="2819400" cy="177800"/>
            </a:xfrm>
            <a:prstGeom prst="rect">
              <a:avLst/>
            </a:prstGeom>
            <a:solidFill>
              <a:srgbClr val="513A45"/>
            </a:solidFill>
          </p:spPr>
        </p:sp>
      </p:grpSp>
      <p:sp>
        <p:nvSpPr>
          <p:cNvPr id="13" name="Freeform 13"/>
          <p:cNvSpPr/>
          <p:nvPr/>
        </p:nvSpPr>
        <p:spPr>
          <a:xfrm>
            <a:off x="1638300" y="2170919"/>
            <a:ext cx="804261" cy="1310405"/>
          </a:xfrm>
          <a:custGeom>
            <a:avLst/>
            <a:gdLst/>
            <a:ahLst/>
            <a:cxnLst/>
            <a:rect l="l" t="t" r="r" b="b"/>
            <a:pathLst>
              <a:path w="804261" h="1310405">
                <a:moveTo>
                  <a:pt x="0" y="0"/>
                </a:moveTo>
                <a:lnTo>
                  <a:pt x="804261" y="0"/>
                </a:lnTo>
                <a:lnTo>
                  <a:pt x="804261" y="1310405"/>
                </a:lnTo>
                <a:lnTo>
                  <a:pt x="0" y="1310405"/>
                </a:lnTo>
                <a:lnTo>
                  <a:pt x="0" y="0"/>
                </a:lnTo>
                <a:close/>
              </a:path>
            </a:pathLst>
          </a:custGeom>
          <a:blipFill>
            <a:blip r:embed="rId2"/>
            <a:stretch>
              <a:fillRect/>
            </a:stretch>
          </a:blipFill>
        </p:spPr>
      </p:sp>
      <p:sp>
        <p:nvSpPr>
          <p:cNvPr id="14" name="Freeform 14"/>
          <p:cNvSpPr/>
          <p:nvPr/>
        </p:nvSpPr>
        <p:spPr>
          <a:xfrm>
            <a:off x="1386554" y="8323045"/>
            <a:ext cx="1307753" cy="1351683"/>
          </a:xfrm>
          <a:custGeom>
            <a:avLst/>
            <a:gdLst/>
            <a:ahLst/>
            <a:cxnLst/>
            <a:rect l="l" t="t" r="r" b="b"/>
            <a:pathLst>
              <a:path w="1307753" h="1351683">
                <a:moveTo>
                  <a:pt x="0" y="0"/>
                </a:moveTo>
                <a:lnTo>
                  <a:pt x="1307753" y="0"/>
                </a:lnTo>
                <a:lnTo>
                  <a:pt x="1307753" y="1351684"/>
                </a:lnTo>
                <a:lnTo>
                  <a:pt x="0" y="13516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Freeform 15"/>
          <p:cNvSpPr/>
          <p:nvPr/>
        </p:nvSpPr>
        <p:spPr>
          <a:xfrm>
            <a:off x="15585463" y="2397125"/>
            <a:ext cx="1673837" cy="1256900"/>
          </a:xfrm>
          <a:custGeom>
            <a:avLst/>
            <a:gdLst/>
            <a:ahLst/>
            <a:cxnLst/>
            <a:rect l="l" t="t" r="r" b="b"/>
            <a:pathLst>
              <a:path w="1673837" h="1256900">
                <a:moveTo>
                  <a:pt x="0" y="0"/>
                </a:moveTo>
                <a:lnTo>
                  <a:pt x="1673837" y="0"/>
                </a:lnTo>
                <a:lnTo>
                  <a:pt x="1673837" y="1256900"/>
                </a:lnTo>
                <a:lnTo>
                  <a:pt x="0" y="1256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16091481" y="8130544"/>
            <a:ext cx="1469671" cy="1736687"/>
          </a:xfrm>
          <a:custGeom>
            <a:avLst/>
            <a:gdLst/>
            <a:ahLst/>
            <a:cxnLst/>
            <a:rect l="l" t="t" r="r" b="b"/>
            <a:pathLst>
              <a:path w="1469671" h="1736687">
                <a:moveTo>
                  <a:pt x="0" y="0"/>
                </a:moveTo>
                <a:lnTo>
                  <a:pt x="1469671" y="0"/>
                </a:lnTo>
                <a:lnTo>
                  <a:pt x="1469671" y="1736686"/>
                </a:lnTo>
                <a:lnTo>
                  <a:pt x="0" y="17366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TextBox 17"/>
          <p:cNvSpPr txBox="1"/>
          <p:nvPr/>
        </p:nvSpPr>
        <p:spPr>
          <a:xfrm>
            <a:off x="2292597" y="3910852"/>
            <a:ext cx="5595058" cy="1371600"/>
          </a:xfrm>
          <a:prstGeom prst="rect">
            <a:avLst/>
          </a:prstGeom>
        </p:spPr>
        <p:txBody>
          <a:bodyPr lIns="0" tIns="0" rIns="0" bIns="0" rtlCol="0" anchor="t">
            <a:spAutoFit/>
          </a:bodyPr>
          <a:lstStyle/>
          <a:p>
            <a:pPr algn="ctr">
              <a:lnSpc>
                <a:spcPts val="3749"/>
              </a:lnSpc>
            </a:pPr>
            <a:r>
              <a:rPr lang="en-US" sz="2499" spc="204">
                <a:solidFill>
                  <a:srgbClr val="AB8A8A"/>
                </a:solidFill>
                <a:latin typeface="Poppins Light"/>
              </a:rPr>
              <a:t>The dataset belongs to "The Bread Basket" a bakery located in Edinburgh. </a:t>
            </a:r>
          </a:p>
        </p:txBody>
      </p:sp>
      <p:sp>
        <p:nvSpPr>
          <p:cNvPr id="18" name="TextBox 18"/>
          <p:cNvSpPr txBox="1"/>
          <p:nvPr/>
        </p:nvSpPr>
        <p:spPr>
          <a:xfrm>
            <a:off x="9892719" y="3810366"/>
            <a:ext cx="6198762" cy="1457820"/>
          </a:xfrm>
          <a:prstGeom prst="rect">
            <a:avLst/>
          </a:prstGeom>
        </p:spPr>
        <p:txBody>
          <a:bodyPr lIns="0" tIns="0" rIns="0" bIns="0" rtlCol="0" anchor="t">
            <a:spAutoFit/>
          </a:bodyPr>
          <a:lstStyle/>
          <a:p>
            <a:pPr algn="ctr">
              <a:lnSpc>
                <a:spcPts val="2980"/>
              </a:lnSpc>
            </a:pPr>
            <a:r>
              <a:rPr lang="en-US" sz="1987" spc="162">
                <a:solidFill>
                  <a:srgbClr val="AB8A8A"/>
                </a:solidFill>
                <a:latin typeface="Poppins Light"/>
              </a:rPr>
              <a:t>The dataset provide the transaction details of customers who ordered different items from this bakery online during the time period from 26-01-11 to 27-12-03.</a:t>
            </a:r>
          </a:p>
        </p:txBody>
      </p:sp>
      <p:grpSp>
        <p:nvGrpSpPr>
          <p:cNvPr id="19" name="Group 19"/>
          <p:cNvGrpSpPr/>
          <p:nvPr/>
        </p:nvGrpSpPr>
        <p:grpSpPr>
          <a:xfrm>
            <a:off x="10194571" y="6248420"/>
            <a:ext cx="5595058" cy="2503935"/>
            <a:chOff x="0" y="0"/>
            <a:chExt cx="7460077" cy="3338580"/>
          </a:xfrm>
        </p:grpSpPr>
        <p:sp>
          <p:nvSpPr>
            <p:cNvPr id="20" name="TextBox 20"/>
            <p:cNvSpPr txBox="1"/>
            <p:nvPr/>
          </p:nvSpPr>
          <p:spPr>
            <a:xfrm>
              <a:off x="0" y="-66675"/>
              <a:ext cx="7460077" cy="676275"/>
            </a:xfrm>
            <a:prstGeom prst="rect">
              <a:avLst/>
            </a:prstGeom>
          </p:spPr>
          <p:txBody>
            <a:bodyPr lIns="0" tIns="0" rIns="0" bIns="0" rtlCol="0" anchor="t">
              <a:spAutoFit/>
            </a:bodyPr>
            <a:lstStyle/>
            <a:p>
              <a:pPr algn="ctr">
                <a:lnSpc>
                  <a:spcPts val="4200"/>
                </a:lnSpc>
              </a:pPr>
              <a:endParaRPr/>
            </a:p>
          </p:txBody>
        </p:sp>
        <p:sp>
          <p:nvSpPr>
            <p:cNvPr id="21" name="TextBox 21"/>
            <p:cNvSpPr txBox="1"/>
            <p:nvPr/>
          </p:nvSpPr>
          <p:spPr>
            <a:xfrm>
              <a:off x="0" y="843031"/>
              <a:ext cx="7460077" cy="2495549"/>
            </a:xfrm>
            <a:prstGeom prst="rect">
              <a:avLst/>
            </a:prstGeom>
          </p:spPr>
          <p:txBody>
            <a:bodyPr lIns="0" tIns="0" rIns="0" bIns="0" rtlCol="0" anchor="t">
              <a:spAutoFit/>
            </a:bodyPr>
            <a:lstStyle/>
            <a:p>
              <a:pPr algn="ctr">
                <a:lnSpc>
                  <a:spcPts val="3000"/>
                </a:lnSpc>
              </a:pPr>
              <a:r>
                <a:rPr lang="en-US" sz="2000" spc="164">
                  <a:solidFill>
                    <a:srgbClr val="AB8A8A"/>
                  </a:solidFill>
                  <a:latin typeface="Poppins Light"/>
                </a:rPr>
                <a:t>Initially the columns in this dataset were TransactionNo, Items, DateTime, Daypart, and DayTime. After the data cleaning process, Quantity column was added.</a:t>
              </a:r>
            </a:p>
          </p:txBody>
        </p:sp>
      </p:grpSp>
      <p:sp>
        <p:nvSpPr>
          <p:cNvPr id="22" name="TextBox 22"/>
          <p:cNvSpPr txBox="1"/>
          <p:nvPr/>
        </p:nvSpPr>
        <p:spPr>
          <a:xfrm>
            <a:off x="2292597" y="7231150"/>
            <a:ext cx="5595058" cy="1356360"/>
          </a:xfrm>
          <a:prstGeom prst="rect">
            <a:avLst/>
          </a:prstGeom>
        </p:spPr>
        <p:txBody>
          <a:bodyPr lIns="0" tIns="0" rIns="0" bIns="0" rtlCol="0" anchor="t">
            <a:spAutoFit/>
          </a:bodyPr>
          <a:lstStyle/>
          <a:p>
            <a:pPr algn="ctr">
              <a:lnSpc>
                <a:spcPts val="3600"/>
              </a:lnSpc>
            </a:pPr>
            <a:r>
              <a:rPr lang="en-US" sz="2400" spc="196">
                <a:solidFill>
                  <a:srgbClr val="AB8A8A"/>
                </a:solidFill>
                <a:latin typeface="Poppins Light"/>
              </a:rPr>
              <a:t>The dataset has 20507 entries, over 9000 transactions, and 4 columns.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4726954" cy="1455516"/>
            <a:chOff x="0" y="0"/>
            <a:chExt cx="6302605" cy="1940689"/>
          </a:xfrm>
        </p:grpSpPr>
        <p:sp>
          <p:nvSpPr>
            <p:cNvPr id="3" name="TextBox 3"/>
            <p:cNvSpPr txBox="1"/>
            <p:nvPr/>
          </p:nvSpPr>
          <p:spPr>
            <a:xfrm>
              <a:off x="0" y="-9525"/>
              <a:ext cx="6302605" cy="1228725"/>
            </a:xfrm>
            <a:prstGeom prst="rect">
              <a:avLst/>
            </a:prstGeom>
          </p:spPr>
          <p:txBody>
            <a:bodyPr lIns="0" tIns="0" rIns="0" bIns="0" rtlCol="0" anchor="t">
              <a:spAutoFit/>
            </a:bodyPr>
            <a:lstStyle/>
            <a:p>
              <a:pPr>
                <a:lnSpc>
                  <a:spcPts val="7200"/>
                </a:lnSpc>
              </a:pPr>
              <a:r>
                <a:rPr lang="en-US" sz="6000" spc="179">
                  <a:solidFill>
                    <a:srgbClr val="513A45"/>
                  </a:solidFill>
                  <a:latin typeface="Poppins Bold Bold Italics"/>
                </a:rPr>
                <a:t>Insight</a:t>
              </a:r>
            </a:p>
          </p:txBody>
        </p:sp>
        <p:sp>
          <p:nvSpPr>
            <p:cNvPr id="4" name="AutoShape 4"/>
            <p:cNvSpPr/>
            <p:nvPr/>
          </p:nvSpPr>
          <p:spPr>
            <a:xfrm>
              <a:off x="0" y="1713053"/>
              <a:ext cx="2407534" cy="227635"/>
            </a:xfrm>
            <a:prstGeom prst="rect">
              <a:avLst/>
            </a:prstGeom>
            <a:solidFill>
              <a:srgbClr val="513A45"/>
            </a:solidFill>
          </p:spPr>
        </p:sp>
      </p:grpSp>
      <p:sp>
        <p:nvSpPr>
          <p:cNvPr id="5" name="Freeform 5"/>
          <p:cNvSpPr/>
          <p:nvPr/>
        </p:nvSpPr>
        <p:spPr>
          <a:xfrm>
            <a:off x="1028700" y="8372785"/>
            <a:ext cx="1383827" cy="1383827"/>
          </a:xfrm>
          <a:custGeom>
            <a:avLst/>
            <a:gdLst/>
            <a:ahLst/>
            <a:cxnLst/>
            <a:rect l="l" t="t" r="r" b="b"/>
            <a:pathLst>
              <a:path w="1383827" h="1383827">
                <a:moveTo>
                  <a:pt x="0" y="0"/>
                </a:moveTo>
                <a:lnTo>
                  <a:pt x="1383827" y="0"/>
                </a:lnTo>
                <a:lnTo>
                  <a:pt x="1383827" y="1383827"/>
                </a:lnTo>
                <a:lnTo>
                  <a:pt x="0" y="13838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02856" y="2807098"/>
            <a:ext cx="8141144" cy="5242806"/>
          </a:xfrm>
          <a:custGeom>
            <a:avLst/>
            <a:gdLst/>
            <a:ahLst/>
            <a:cxnLst/>
            <a:rect l="l" t="t" r="r" b="b"/>
            <a:pathLst>
              <a:path w="8141144" h="5242806">
                <a:moveTo>
                  <a:pt x="0" y="0"/>
                </a:moveTo>
                <a:lnTo>
                  <a:pt x="8141144" y="0"/>
                </a:lnTo>
                <a:lnTo>
                  <a:pt x="8141144" y="5242806"/>
                </a:lnTo>
                <a:lnTo>
                  <a:pt x="0" y="5242806"/>
                </a:lnTo>
                <a:lnTo>
                  <a:pt x="0" y="0"/>
                </a:lnTo>
                <a:close/>
              </a:path>
            </a:pathLst>
          </a:custGeom>
          <a:blipFill>
            <a:blip r:embed="rId4"/>
            <a:stretch>
              <a:fillRect/>
            </a:stretch>
          </a:blipFill>
        </p:spPr>
      </p:sp>
      <p:sp>
        <p:nvSpPr>
          <p:cNvPr id="7" name="TextBox 7"/>
          <p:cNvSpPr txBox="1"/>
          <p:nvPr/>
        </p:nvSpPr>
        <p:spPr>
          <a:xfrm>
            <a:off x="9634318" y="2759473"/>
            <a:ext cx="7845360" cy="4789804"/>
          </a:xfrm>
          <a:prstGeom prst="rect">
            <a:avLst/>
          </a:prstGeom>
        </p:spPr>
        <p:txBody>
          <a:bodyPr lIns="0" tIns="0" rIns="0" bIns="0" rtlCol="0" anchor="t">
            <a:spAutoFit/>
          </a:bodyPr>
          <a:lstStyle/>
          <a:p>
            <a:pPr algn="just">
              <a:lnSpc>
                <a:spcPts val="3220"/>
              </a:lnSpc>
            </a:pPr>
            <a:r>
              <a:rPr lang="en-US" sz="2300">
                <a:solidFill>
                  <a:srgbClr val="513A45"/>
                </a:solidFill>
                <a:latin typeface="Poppins Light"/>
              </a:rPr>
              <a:t>Based on insight about the Top 10 Items with the Highest Total Purchase Quantity, which is dominated by coffee products as the highest, recommendations can be focused on marketing strategies and stock management. </a:t>
            </a:r>
          </a:p>
          <a:p>
            <a:pPr algn="just">
              <a:lnSpc>
                <a:spcPts val="3220"/>
              </a:lnSpc>
            </a:pPr>
            <a:endParaRPr lang="en-US" sz="2300">
              <a:solidFill>
                <a:srgbClr val="513A45"/>
              </a:solidFill>
              <a:latin typeface="Poppins Light"/>
            </a:endParaRPr>
          </a:p>
          <a:p>
            <a:pPr algn="just">
              <a:lnSpc>
                <a:spcPts val="3220"/>
              </a:lnSpc>
            </a:pPr>
            <a:r>
              <a:rPr lang="en-US" sz="2300">
                <a:solidFill>
                  <a:srgbClr val="513A45"/>
                </a:solidFill>
                <a:latin typeface="Poppins Light"/>
              </a:rPr>
              <a:t>First, emphasis can be placed on special promotions and discount offers for coffee products to strengthen their presence as superior products. In addition, it is necessary to monitor stock carefully to ensure adequate availability, anticipate high demand, and minimize the risk of running out of inventory.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4726954" cy="1455516"/>
            <a:chOff x="0" y="0"/>
            <a:chExt cx="6302605" cy="1940689"/>
          </a:xfrm>
        </p:grpSpPr>
        <p:sp>
          <p:nvSpPr>
            <p:cNvPr id="3" name="TextBox 3"/>
            <p:cNvSpPr txBox="1"/>
            <p:nvPr/>
          </p:nvSpPr>
          <p:spPr>
            <a:xfrm>
              <a:off x="0" y="-9525"/>
              <a:ext cx="6302605" cy="1228725"/>
            </a:xfrm>
            <a:prstGeom prst="rect">
              <a:avLst/>
            </a:prstGeom>
          </p:spPr>
          <p:txBody>
            <a:bodyPr lIns="0" tIns="0" rIns="0" bIns="0" rtlCol="0" anchor="t">
              <a:spAutoFit/>
            </a:bodyPr>
            <a:lstStyle/>
            <a:p>
              <a:pPr>
                <a:lnSpc>
                  <a:spcPts val="7200"/>
                </a:lnSpc>
              </a:pPr>
              <a:r>
                <a:rPr lang="en-US" sz="6000" spc="179">
                  <a:solidFill>
                    <a:srgbClr val="513A45"/>
                  </a:solidFill>
                  <a:latin typeface="Poppins Bold Bold Italics"/>
                </a:rPr>
                <a:t>Insight</a:t>
              </a:r>
            </a:p>
          </p:txBody>
        </p:sp>
        <p:sp>
          <p:nvSpPr>
            <p:cNvPr id="4" name="AutoShape 4"/>
            <p:cNvSpPr/>
            <p:nvPr/>
          </p:nvSpPr>
          <p:spPr>
            <a:xfrm>
              <a:off x="0" y="1713053"/>
              <a:ext cx="2407534" cy="227635"/>
            </a:xfrm>
            <a:prstGeom prst="rect">
              <a:avLst/>
            </a:prstGeom>
            <a:solidFill>
              <a:srgbClr val="513A45"/>
            </a:solidFill>
          </p:spPr>
        </p:sp>
      </p:grpSp>
      <p:sp>
        <p:nvSpPr>
          <p:cNvPr id="5" name="Freeform 5"/>
          <p:cNvSpPr/>
          <p:nvPr/>
        </p:nvSpPr>
        <p:spPr>
          <a:xfrm>
            <a:off x="1028700" y="8372785"/>
            <a:ext cx="1383827" cy="1383827"/>
          </a:xfrm>
          <a:custGeom>
            <a:avLst/>
            <a:gdLst/>
            <a:ahLst/>
            <a:cxnLst/>
            <a:rect l="l" t="t" r="r" b="b"/>
            <a:pathLst>
              <a:path w="1383827" h="1383827">
                <a:moveTo>
                  <a:pt x="0" y="0"/>
                </a:moveTo>
                <a:lnTo>
                  <a:pt x="1383827" y="0"/>
                </a:lnTo>
                <a:lnTo>
                  <a:pt x="1383827" y="1383827"/>
                </a:lnTo>
                <a:lnTo>
                  <a:pt x="0" y="13838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8700" y="3900246"/>
            <a:ext cx="8115300" cy="3056510"/>
          </a:xfrm>
          <a:custGeom>
            <a:avLst/>
            <a:gdLst/>
            <a:ahLst/>
            <a:cxnLst/>
            <a:rect l="l" t="t" r="r" b="b"/>
            <a:pathLst>
              <a:path w="8115300" h="3056510">
                <a:moveTo>
                  <a:pt x="0" y="0"/>
                </a:moveTo>
                <a:lnTo>
                  <a:pt x="8115300" y="0"/>
                </a:lnTo>
                <a:lnTo>
                  <a:pt x="8115300" y="3056510"/>
                </a:lnTo>
                <a:lnTo>
                  <a:pt x="0" y="3056510"/>
                </a:lnTo>
                <a:lnTo>
                  <a:pt x="0" y="0"/>
                </a:lnTo>
                <a:close/>
              </a:path>
            </a:pathLst>
          </a:custGeom>
          <a:blipFill>
            <a:blip r:embed="rId4"/>
            <a:stretch>
              <a:fillRect/>
            </a:stretch>
          </a:blipFill>
        </p:spPr>
      </p:sp>
      <p:sp>
        <p:nvSpPr>
          <p:cNvPr id="7" name="TextBox 7"/>
          <p:cNvSpPr txBox="1"/>
          <p:nvPr/>
        </p:nvSpPr>
        <p:spPr>
          <a:xfrm>
            <a:off x="9656165" y="2436591"/>
            <a:ext cx="7845360" cy="6390004"/>
          </a:xfrm>
          <a:prstGeom prst="rect">
            <a:avLst/>
          </a:prstGeom>
        </p:spPr>
        <p:txBody>
          <a:bodyPr lIns="0" tIns="0" rIns="0" bIns="0" rtlCol="0" anchor="t">
            <a:spAutoFit/>
          </a:bodyPr>
          <a:lstStyle/>
          <a:p>
            <a:pPr algn="just">
              <a:lnSpc>
                <a:spcPts val="3220"/>
              </a:lnSpc>
            </a:pPr>
            <a:r>
              <a:rPr lang="en-US" sz="2300">
                <a:solidFill>
                  <a:srgbClr val="513A45"/>
                </a:solidFill>
                <a:latin typeface="Poppins Light"/>
              </a:rPr>
              <a:t>From the insight about the Top 10 Items with the Lowest Total Purchase Quantity, it is recommended to carry out a thorough analysis of these products to identify the causes of low purchase quantity. </a:t>
            </a:r>
          </a:p>
          <a:p>
            <a:pPr algn="just">
              <a:lnSpc>
                <a:spcPts val="3220"/>
              </a:lnSpc>
            </a:pPr>
            <a:endParaRPr lang="en-US" sz="2300">
              <a:solidFill>
                <a:srgbClr val="513A45"/>
              </a:solidFill>
              <a:latin typeface="Poppins Light"/>
            </a:endParaRPr>
          </a:p>
          <a:p>
            <a:pPr algn="just">
              <a:lnSpc>
                <a:spcPts val="3220"/>
              </a:lnSpc>
            </a:pPr>
            <a:r>
              <a:rPr lang="en-US" sz="2300">
                <a:solidFill>
                  <a:srgbClr val="513A45"/>
                </a:solidFill>
                <a:latin typeface="Poppins Light"/>
              </a:rPr>
              <a:t>Creative marketing strategies and price adjustments may be needed to increase the appeal of these products. Evaluation of quality, branding, and competitiveness relative to similar products on the market can help in understanding the factors that influence underperformance. </a:t>
            </a:r>
          </a:p>
          <a:p>
            <a:pPr algn="just">
              <a:lnSpc>
                <a:spcPts val="3220"/>
              </a:lnSpc>
            </a:pPr>
            <a:endParaRPr lang="en-US" sz="2300">
              <a:solidFill>
                <a:srgbClr val="513A45"/>
              </a:solidFill>
              <a:latin typeface="Poppins Light"/>
            </a:endParaRPr>
          </a:p>
          <a:p>
            <a:pPr algn="just">
              <a:lnSpc>
                <a:spcPts val="3220"/>
              </a:lnSpc>
            </a:pPr>
            <a:r>
              <a:rPr lang="en-US" sz="2300">
                <a:solidFill>
                  <a:srgbClr val="513A45"/>
                </a:solidFill>
                <a:latin typeface="Poppins Light"/>
              </a:rPr>
              <a:t>Additionally, engaging with customers through surveys or feedback can provide valuable insights to improve or enhance products, increase customer satisfaction, and increase the quantity of future purchases.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4726954" cy="1455516"/>
            <a:chOff x="0" y="0"/>
            <a:chExt cx="6302605" cy="1940689"/>
          </a:xfrm>
        </p:grpSpPr>
        <p:sp>
          <p:nvSpPr>
            <p:cNvPr id="3" name="TextBox 3"/>
            <p:cNvSpPr txBox="1"/>
            <p:nvPr/>
          </p:nvSpPr>
          <p:spPr>
            <a:xfrm>
              <a:off x="0" y="-9525"/>
              <a:ext cx="6302605" cy="1228725"/>
            </a:xfrm>
            <a:prstGeom prst="rect">
              <a:avLst/>
            </a:prstGeom>
          </p:spPr>
          <p:txBody>
            <a:bodyPr lIns="0" tIns="0" rIns="0" bIns="0" rtlCol="0" anchor="t">
              <a:spAutoFit/>
            </a:bodyPr>
            <a:lstStyle/>
            <a:p>
              <a:pPr>
                <a:lnSpc>
                  <a:spcPts val="7200"/>
                </a:lnSpc>
              </a:pPr>
              <a:r>
                <a:rPr lang="en-US" sz="6000" spc="179">
                  <a:solidFill>
                    <a:srgbClr val="513A45"/>
                  </a:solidFill>
                  <a:latin typeface="Poppins Bold Bold Italics"/>
                </a:rPr>
                <a:t>Insight</a:t>
              </a:r>
            </a:p>
          </p:txBody>
        </p:sp>
        <p:sp>
          <p:nvSpPr>
            <p:cNvPr id="4" name="AutoShape 4"/>
            <p:cNvSpPr/>
            <p:nvPr/>
          </p:nvSpPr>
          <p:spPr>
            <a:xfrm>
              <a:off x="0" y="1713053"/>
              <a:ext cx="2407534" cy="227635"/>
            </a:xfrm>
            <a:prstGeom prst="rect">
              <a:avLst/>
            </a:prstGeom>
            <a:solidFill>
              <a:srgbClr val="513A45"/>
            </a:solidFill>
          </p:spPr>
        </p:sp>
      </p:grpSp>
      <p:sp>
        <p:nvSpPr>
          <p:cNvPr id="5" name="Freeform 5"/>
          <p:cNvSpPr/>
          <p:nvPr/>
        </p:nvSpPr>
        <p:spPr>
          <a:xfrm>
            <a:off x="1028700" y="8372785"/>
            <a:ext cx="1383827" cy="1383827"/>
          </a:xfrm>
          <a:custGeom>
            <a:avLst/>
            <a:gdLst/>
            <a:ahLst/>
            <a:cxnLst/>
            <a:rect l="l" t="t" r="r" b="b"/>
            <a:pathLst>
              <a:path w="1383827" h="1383827">
                <a:moveTo>
                  <a:pt x="0" y="0"/>
                </a:moveTo>
                <a:lnTo>
                  <a:pt x="1383827" y="0"/>
                </a:lnTo>
                <a:lnTo>
                  <a:pt x="1383827" y="1383827"/>
                </a:lnTo>
                <a:lnTo>
                  <a:pt x="0" y="13838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872741" y="2002613"/>
            <a:ext cx="5685732" cy="4911285"/>
          </a:xfrm>
          <a:custGeom>
            <a:avLst/>
            <a:gdLst/>
            <a:ahLst/>
            <a:cxnLst/>
            <a:rect l="l" t="t" r="r" b="b"/>
            <a:pathLst>
              <a:path w="5685732" h="4911285">
                <a:moveTo>
                  <a:pt x="0" y="0"/>
                </a:moveTo>
                <a:lnTo>
                  <a:pt x="5685733" y="0"/>
                </a:lnTo>
                <a:lnTo>
                  <a:pt x="5685733" y="4911285"/>
                </a:lnTo>
                <a:lnTo>
                  <a:pt x="0" y="4911285"/>
                </a:lnTo>
                <a:lnTo>
                  <a:pt x="0" y="0"/>
                </a:lnTo>
                <a:close/>
              </a:path>
            </a:pathLst>
          </a:custGeom>
          <a:blipFill>
            <a:blip r:embed="rId4"/>
            <a:stretch>
              <a:fillRect/>
            </a:stretch>
          </a:blipFill>
        </p:spPr>
      </p:sp>
      <p:sp>
        <p:nvSpPr>
          <p:cNvPr id="7" name="TextBox 7"/>
          <p:cNvSpPr txBox="1"/>
          <p:nvPr/>
        </p:nvSpPr>
        <p:spPr>
          <a:xfrm>
            <a:off x="1028700" y="3385804"/>
            <a:ext cx="10226632" cy="3189604"/>
          </a:xfrm>
          <a:prstGeom prst="rect">
            <a:avLst/>
          </a:prstGeom>
        </p:spPr>
        <p:txBody>
          <a:bodyPr lIns="0" tIns="0" rIns="0" bIns="0" rtlCol="0" anchor="t">
            <a:spAutoFit/>
          </a:bodyPr>
          <a:lstStyle/>
          <a:p>
            <a:pPr algn="just">
              <a:lnSpc>
                <a:spcPts val="3220"/>
              </a:lnSpc>
            </a:pPr>
            <a:r>
              <a:rPr lang="en-US" sz="2300">
                <a:solidFill>
                  <a:srgbClr val="513A45"/>
                </a:solidFill>
                <a:latin typeface="Poppins Light"/>
              </a:rPr>
              <a:t>Based on insight into the sales percentage, the ranking from the highest is in the afternoon, followed by morning, evening and night, indicating that peak sales occur during the day. Recommendations can focus on optimizing marketing and stock preparation during daytime periods to maximize sales potential. It is also worth considering specific strategies to increase traction and sales in other periods, while understanding that night sales may be limited by shorter operating hours.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4726954" cy="1455516"/>
            <a:chOff x="0" y="0"/>
            <a:chExt cx="6302605" cy="1940689"/>
          </a:xfrm>
        </p:grpSpPr>
        <p:sp>
          <p:nvSpPr>
            <p:cNvPr id="3" name="TextBox 3"/>
            <p:cNvSpPr txBox="1"/>
            <p:nvPr/>
          </p:nvSpPr>
          <p:spPr>
            <a:xfrm>
              <a:off x="0" y="-9525"/>
              <a:ext cx="6302605" cy="1228725"/>
            </a:xfrm>
            <a:prstGeom prst="rect">
              <a:avLst/>
            </a:prstGeom>
          </p:spPr>
          <p:txBody>
            <a:bodyPr lIns="0" tIns="0" rIns="0" bIns="0" rtlCol="0" anchor="t">
              <a:spAutoFit/>
            </a:bodyPr>
            <a:lstStyle/>
            <a:p>
              <a:pPr>
                <a:lnSpc>
                  <a:spcPts val="7200"/>
                </a:lnSpc>
              </a:pPr>
              <a:r>
                <a:rPr lang="en-US" sz="6000" spc="179">
                  <a:solidFill>
                    <a:srgbClr val="513A45"/>
                  </a:solidFill>
                  <a:latin typeface="Poppins Bold Bold Italics"/>
                </a:rPr>
                <a:t>Insight</a:t>
              </a:r>
            </a:p>
          </p:txBody>
        </p:sp>
        <p:sp>
          <p:nvSpPr>
            <p:cNvPr id="4" name="AutoShape 4"/>
            <p:cNvSpPr/>
            <p:nvPr/>
          </p:nvSpPr>
          <p:spPr>
            <a:xfrm>
              <a:off x="0" y="1713053"/>
              <a:ext cx="2407534" cy="227635"/>
            </a:xfrm>
            <a:prstGeom prst="rect">
              <a:avLst/>
            </a:prstGeom>
            <a:solidFill>
              <a:srgbClr val="513A45"/>
            </a:solidFill>
          </p:spPr>
        </p:sp>
      </p:grpSp>
      <p:sp>
        <p:nvSpPr>
          <p:cNvPr id="5" name="Freeform 5"/>
          <p:cNvSpPr/>
          <p:nvPr/>
        </p:nvSpPr>
        <p:spPr>
          <a:xfrm>
            <a:off x="1028700" y="8372785"/>
            <a:ext cx="1383827" cy="1383827"/>
          </a:xfrm>
          <a:custGeom>
            <a:avLst/>
            <a:gdLst/>
            <a:ahLst/>
            <a:cxnLst/>
            <a:rect l="l" t="t" r="r" b="b"/>
            <a:pathLst>
              <a:path w="1383827" h="1383827">
                <a:moveTo>
                  <a:pt x="0" y="0"/>
                </a:moveTo>
                <a:lnTo>
                  <a:pt x="1383827" y="0"/>
                </a:lnTo>
                <a:lnTo>
                  <a:pt x="1383827" y="1383827"/>
                </a:lnTo>
                <a:lnTo>
                  <a:pt x="0" y="13838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428919" y="1974923"/>
            <a:ext cx="5179925" cy="4839732"/>
          </a:xfrm>
          <a:custGeom>
            <a:avLst/>
            <a:gdLst/>
            <a:ahLst/>
            <a:cxnLst/>
            <a:rect l="l" t="t" r="r" b="b"/>
            <a:pathLst>
              <a:path w="5179925" h="4839732">
                <a:moveTo>
                  <a:pt x="0" y="0"/>
                </a:moveTo>
                <a:lnTo>
                  <a:pt x="5179925" y="0"/>
                </a:lnTo>
                <a:lnTo>
                  <a:pt x="5179925" y="4839733"/>
                </a:lnTo>
                <a:lnTo>
                  <a:pt x="0" y="4839733"/>
                </a:lnTo>
                <a:lnTo>
                  <a:pt x="0" y="0"/>
                </a:lnTo>
                <a:close/>
              </a:path>
            </a:pathLst>
          </a:custGeom>
          <a:blipFill>
            <a:blip r:embed="rId4"/>
            <a:stretch>
              <a:fillRect/>
            </a:stretch>
          </a:blipFill>
        </p:spPr>
      </p:sp>
      <p:sp>
        <p:nvSpPr>
          <p:cNvPr id="7" name="TextBox 7"/>
          <p:cNvSpPr txBox="1"/>
          <p:nvPr/>
        </p:nvSpPr>
        <p:spPr>
          <a:xfrm>
            <a:off x="1028700" y="3009786"/>
            <a:ext cx="10226632" cy="4789804"/>
          </a:xfrm>
          <a:prstGeom prst="rect">
            <a:avLst/>
          </a:prstGeom>
        </p:spPr>
        <p:txBody>
          <a:bodyPr lIns="0" tIns="0" rIns="0" bIns="0" rtlCol="0" anchor="t">
            <a:spAutoFit/>
          </a:bodyPr>
          <a:lstStyle/>
          <a:p>
            <a:pPr algn="just">
              <a:lnSpc>
                <a:spcPts val="3220"/>
              </a:lnSpc>
            </a:pPr>
            <a:r>
              <a:rPr lang="en-US" sz="2300">
                <a:solidFill>
                  <a:srgbClr val="513A45"/>
                </a:solidFill>
                <a:latin typeface="Poppins Light"/>
              </a:rPr>
              <a:t>From insight into the weekly sales percentage, which shows the dominance of sales on weekdays, with weekday operating hours covering 5 days while weekends only 2 days, recommendations can be focused on optimizing sales potential during a limited time period. On weekdays, marketing strategies can be optimized during longer operating hours with special offers. </a:t>
            </a:r>
          </a:p>
          <a:p>
            <a:pPr algn="just">
              <a:lnSpc>
                <a:spcPts val="3220"/>
              </a:lnSpc>
            </a:pPr>
            <a:endParaRPr lang="en-US" sz="2300">
              <a:solidFill>
                <a:srgbClr val="513A45"/>
              </a:solidFill>
              <a:latin typeface="Poppins Light"/>
            </a:endParaRPr>
          </a:p>
          <a:p>
            <a:pPr algn="just">
              <a:lnSpc>
                <a:spcPts val="3220"/>
              </a:lnSpc>
            </a:pPr>
            <a:r>
              <a:rPr lang="en-US" sz="2300">
                <a:solidFill>
                  <a:srgbClr val="513A45"/>
                </a:solidFill>
                <a:latin typeface="Poppins Light"/>
              </a:rPr>
              <a:t>Meanwhile, on weekends, promotions and events need to be carried out to maximize the impact of these two operational days. Careful stock monitoring and daily trend analysis will be key to adapting strategies effectively, with possible collaboration with business partners or delivery services to expand customer coverage on weekends.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4726954" cy="1455516"/>
            <a:chOff x="0" y="0"/>
            <a:chExt cx="6302605" cy="1940689"/>
          </a:xfrm>
        </p:grpSpPr>
        <p:sp>
          <p:nvSpPr>
            <p:cNvPr id="3" name="TextBox 3"/>
            <p:cNvSpPr txBox="1"/>
            <p:nvPr/>
          </p:nvSpPr>
          <p:spPr>
            <a:xfrm>
              <a:off x="0" y="-9525"/>
              <a:ext cx="6302605" cy="1228725"/>
            </a:xfrm>
            <a:prstGeom prst="rect">
              <a:avLst/>
            </a:prstGeom>
          </p:spPr>
          <p:txBody>
            <a:bodyPr lIns="0" tIns="0" rIns="0" bIns="0" rtlCol="0" anchor="t">
              <a:spAutoFit/>
            </a:bodyPr>
            <a:lstStyle/>
            <a:p>
              <a:pPr>
                <a:lnSpc>
                  <a:spcPts val="7200"/>
                </a:lnSpc>
              </a:pPr>
              <a:r>
                <a:rPr lang="en-US" sz="6000" spc="179">
                  <a:solidFill>
                    <a:srgbClr val="513A45"/>
                  </a:solidFill>
                  <a:latin typeface="Poppins Bold Bold Italics"/>
                </a:rPr>
                <a:t>Insight</a:t>
              </a:r>
            </a:p>
          </p:txBody>
        </p:sp>
        <p:sp>
          <p:nvSpPr>
            <p:cNvPr id="4" name="AutoShape 4"/>
            <p:cNvSpPr/>
            <p:nvPr/>
          </p:nvSpPr>
          <p:spPr>
            <a:xfrm>
              <a:off x="0" y="1713053"/>
              <a:ext cx="2407534" cy="227635"/>
            </a:xfrm>
            <a:prstGeom prst="rect">
              <a:avLst/>
            </a:prstGeom>
            <a:solidFill>
              <a:srgbClr val="513A45"/>
            </a:solidFill>
          </p:spPr>
        </p:sp>
      </p:grpSp>
      <p:sp>
        <p:nvSpPr>
          <p:cNvPr id="5" name="Freeform 5"/>
          <p:cNvSpPr/>
          <p:nvPr/>
        </p:nvSpPr>
        <p:spPr>
          <a:xfrm>
            <a:off x="1028700" y="8372785"/>
            <a:ext cx="1383827" cy="1383827"/>
          </a:xfrm>
          <a:custGeom>
            <a:avLst/>
            <a:gdLst/>
            <a:ahLst/>
            <a:cxnLst/>
            <a:rect l="l" t="t" r="r" b="b"/>
            <a:pathLst>
              <a:path w="1383827" h="1383827">
                <a:moveTo>
                  <a:pt x="0" y="0"/>
                </a:moveTo>
                <a:lnTo>
                  <a:pt x="1383827" y="0"/>
                </a:lnTo>
                <a:lnTo>
                  <a:pt x="1383827" y="1383827"/>
                </a:lnTo>
                <a:lnTo>
                  <a:pt x="0" y="13838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727040" y="1242787"/>
            <a:ext cx="6131293" cy="3900713"/>
          </a:xfrm>
          <a:custGeom>
            <a:avLst/>
            <a:gdLst/>
            <a:ahLst/>
            <a:cxnLst/>
            <a:rect l="l" t="t" r="r" b="b"/>
            <a:pathLst>
              <a:path w="6131293" h="3900713">
                <a:moveTo>
                  <a:pt x="0" y="0"/>
                </a:moveTo>
                <a:lnTo>
                  <a:pt x="6131293" y="0"/>
                </a:lnTo>
                <a:lnTo>
                  <a:pt x="6131293" y="3900713"/>
                </a:lnTo>
                <a:lnTo>
                  <a:pt x="0" y="3900713"/>
                </a:lnTo>
                <a:lnTo>
                  <a:pt x="0" y="0"/>
                </a:lnTo>
                <a:close/>
              </a:path>
            </a:pathLst>
          </a:custGeom>
          <a:blipFill>
            <a:blip r:embed="rId4"/>
            <a:stretch>
              <a:fillRect/>
            </a:stretch>
          </a:blipFill>
        </p:spPr>
      </p:sp>
      <p:sp>
        <p:nvSpPr>
          <p:cNvPr id="7" name="Freeform 7"/>
          <p:cNvSpPr/>
          <p:nvPr/>
        </p:nvSpPr>
        <p:spPr>
          <a:xfrm>
            <a:off x="11824880" y="5454119"/>
            <a:ext cx="6033453" cy="3804181"/>
          </a:xfrm>
          <a:custGeom>
            <a:avLst/>
            <a:gdLst/>
            <a:ahLst/>
            <a:cxnLst/>
            <a:rect l="l" t="t" r="r" b="b"/>
            <a:pathLst>
              <a:path w="6033453" h="3804181">
                <a:moveTo>
                  <a:pt x="0" y="0"/>
                </a:moveTo>
                <a:lnTo>
                  <a:pt x="6033453" y="0"/>
                </a:lnTo>
                <a:lnTo>
                  <a:pt x="6033453" y="3804181"/>
                </a:lnTo>
                <a:lnTo>
                  <a:pt x="0" y="3804181"/>
                </a:lnTo>
                <a:lnTo>
                  <a:pt x="0" y="0"/>
                </a:lnTo>
                <a:close/>
              </a:path>
            </a:pathLst>
          </a:custGeom>
          <a:blipFill>
            <a:blip r:embed="rId5"/>
            <a:stretch>
              <a:fillRect/>
            </a:stretch>
          </a:blipFill>
        </p:spPr>
      </p:sp>
      <p:sp>
        <p:nvSpPr>
          <p:cNvPr id="8" name="TextBox 8"/>
          <p:cNvSpPr txBox="1"/>
          <p:nvPr/>
        </p:nvSpPr>
        <p:spPr>
          <a:xfrm>
            <a:off x="1028700" y="3019311"/>
            <a:ext cx="10226632" cy="5059044"/>
          </a:xfrm>
          <a:prstGeom prst="rect">
            <a:avLst/>
          </a:prstGeom>
        </p:spPr>
        <p:txBody>
          <a:bodyPr lIns="0" tIns="0" rIns="0" bIns="0" rtlCol="0" anchor="t">
            <a:spAutoFit/>
          </a:bodyPr>
          <a:lstStyle/>
          <a:p>
            <a:pPr algn="just">
              <a:lnSpc>
                <a:spcPts val="3080"/>
              </a:lnSpc>
            </a:pPr>
            <a:r>
              <a:rPr lang="en-US" sz="2200">
                <a:solidFill>
                  <a:srgbClr val="513A45"/>
                </a:solidFill>
                <a:latin typeface="Poppins Light"/>
              </a:rPr>
              <a:t>From the insight of the Top 10 items with the Highest Total Puchase Quantity during weekdays and weekends, with the same dominance in both, especially coffee, bread, tea and cake products, while the remaining 6 items are more varied, recommendations can be focused on developing marketing and promotional strategies to increase visibility these products. </a:t>
            </a:r>
          </a:p>
          <a:p>
            <a:pPr algn="just">
              <a:lnSpc>
                <a:spcPts val="3080"/>
              </a:lnSpc>
            </a:pPr>
            <a:endParaRPr lang="en-US" sz="2200">
              <a:solidFill>
                <a:srgbClr val="513A45"/>
              </a:solidFill>
              <a:latin typeface="Poppins Light"/>
            </a:endParaRPr>
          </a:p>
          <a:p>
            <a:pPr algn="just">
              <a:lnSpc>
                <a:spcPts val="3080"/>
              </a:lnSpc>
            </a:pPr>
            <a:r>
              <a:rPr lang="en-US" sz="2200">
                <a:solidFill>
                  <a:srgbClr val="513A45"/>
                </a:solidFill>
                <a:latin typeface="Poppins Light"/>
              </a:rPr>
              <a:t>In particular, for items that undersold during both periods, consider designing offer packages or increasing exposure through special promotions. Analysis of daily trends and customer preferences can help devise more targeted marketing strategies, while careful stock monitoring will ensure adequate availability. Increases in product diversification can also be explored to enrich offerings and meet various customer needs during weekdays and weekends.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4726954" cy="1455516"/>
            <a:chOff x="0" y="0"/>
            <a:chExt cx="6302605" cy="1940689"/>
          </a:xfrm>
        </p:grpSpPr>
        <p:sp>
          <p:nvSpPr>
            <p:cNvPr id="3" name="TextBox 3"/>
            <p:cNvSpPr txBox="1"/>
            <p:nvPr/>
          </p:nvSpPr>
          <p:spPr>
            <a:xfrm>
              <a:off x="0" y="-9525"/>
              <a:ext cx="6302605" cy="1228725"/>
            </a:xfrm>
            <a:prstGeom prst="rect">
              <a:avLst/>
            </a:prstGeom>
          </p:spPr>
          <p:txBody>
            <a:bodyPr lIns="0" tIns="0" rIns="0" bIns="0" rtlCol="0" anchor="t">
              <a:spAutoFit/>
            </a:bodyPr>
            <a:lstStyle/>
            <a:p>
              <a:pPr>
                <a:lnSpc>
                  <a:spcPts val="7200"/>
                </a:lnSpc>
              </a:pPr>
              <a:r>
                <a:rPr lang="en-US" sz="6000" spc="179">
                  <a:solidFill>
                    <a:srgbClr val="513A45"/>
                  </a:solidFill>
                  <a:latin typeface="Poppins Bold Bold Italics"/>
                </a:rPr>
                <a:t>Insight</a:t>
              </a:r>
            </a:p>
          </p:txBody>
        </p:sp>
        <p:sp>
          <p:nvSpPr>
            <p:cNvPr id="4" name="AutoShape 4"/>
            <p:cNvSpPr/>
            <p:nvPr/>
          </p:nvSpPr>
          <p:spPr>
            <a:xfrm>
              <a:off x="0" y="1713053"/>
              <a:ext cx="2407534" cy="227635"/>
            </a:xfrm>
            <a:prstGeom prst="rect">
              <a:avLst/>
            </a:prstGeom>
            <a:solidFill>
              <a:srgbClr val="513A45"/>
            </a:solidFill>
          </p:spPr>
        </p:sp>
      </p:grpSp>
      <p:sp>
        <p:nvSpPr>
          <p:cNvPr id="5" name="Freeform 5"/>
          <p:cNvSpPr/>
          <p:nvPr/>
        </p:nvSpPr>
        <p:spPr>
          <a:xfrm>
            <a:off x="1028700" y="8372785"/>
            <a:ext cx="1383827" cy="1383827"/>
          </a:xfrm>
          <a:custGeom>
            <a:avLst/>
            <a:gdLst/>
            <a:ahLst/>
            <a:cxnLst/>
            <a:rect l="l" t="t" r="r" b="b"/>
            <a:pathLst>
              <a:path w="1383827" h="1383827">
                <a:moveTo>
                  <a:pt x="0" y="0"/>
                </a:moveTo>
                <a:lnTo>
                  <a:pt x="1383827" y="0"/>
                </a:lnTo>
                <a:lnTo>
                  <a:pt x="1383827" y="1383827"/>
                </a:lnTo>
                <a:lnTo>
                  <a:pt x="0" y="13838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8700" y="3062430"/>
            <a:ext cx="7667099" cy="4162139"/>
          </a:xfrm>
          <a:custGeom>
            <a:avLst/>
            <a:gdLst/>
            <a:ahLst/>
            <a:cxnLst/>
            <a:rect l="l" t="t" r="r" b="b"/>
            <a:pathLst>
              <a:path w="7667099" h="4162139">
                <a:moveTo>
                  <a:pt x="0" y="0"/>
                </a:moveTo>
                <a:lnTo>
                  <a:pt x="7667099" y="0"/>
                </a:lnTo>
                <a:lnTo>
                  <a:pt x="7667099" y="4162140"/>
                </a:lnTo>
                <a:lnTo>
                  <a:pt x="0" y="4162140"/>
                </a:lnTo>
                <a:lnTo>
                  <a:pt x="0" y="0"/>
                </a:lnTo>
                <a:close/>
              </a:path>
            </a:pathLst>
          </a:custGeom>
          <a:blipFill>
            <a:blip r:embed="rId4"/>
            <a:stretch>
              <a:fillRect/>
            </a:stretch>
          </a:blipFill>
        </p:spPr>
      </p:sp>
      <p:sp>
        <p:nvSpPr>
          <p:cNvPr id="7" name="TextBox 7"/>
          <p:cNvSpPr txBox="1"/>
          <p:nvPr/>
        </p:nvSpPr>
        <p:spPr>
          <a:xfrm>
            <a:off x="9002739" y="3024330"/>
            <a:ext cx="8770778" cy="5059044"/>
          </a:xfrm>
          <a:prstGeom prst="rect">
            <a:avLst/>
          </a:prstGeom>
        </p:spPr>
        <p:txBody>
          <a:bodyPr lIns="0" tIns="0" rIns="0" bIns="0" rtlCol="0" anchor="t">
            <a:spAutoFit/>
          </a:bodyPr>
          <a:lstStyle/>
          <a:p>
            <a:pPr algn="just">
              <a:lnSpc>
                <a:spcPts val="3080"/>
              </a:lnSpc>
            </a:pPr>
            <a:r>
              <a:rPr lang="en-US" sz="2200">
                <a:solidFill>
                  <a:srgbClr val="513A45"/>
                </a:solidFill>
                <a:latin typeface="Poppins Light"/>
              </a:rPr>
              <a:t>From insight regarding monthly orders with total orders experiencing a significant increase from November to March, recommendations can be focused on careful planning and preparation to face periods with high purchasing activity. Marketing strategies can be optimized by launching special promotional campaigns, discount offers or events in these months to maximize customer participation. Careful stock monitoring and increasing production capacity are also crucial aspects of ensuring product availability during demand spikes. Additionally, further analysis of the factors that may have triggered such increases can provide additional insights for refining strategies and adapting more effective marketing tactics.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942</Words>
  <Application>Microsoft Office PowerPoint</Application>
  <PresentationFormat>Custom</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Poppins Light</vt:lpstr>
      <vt:lpstr>Poppins Light Bold</vt:lpstr>
      <vt:lpstr>Poppins Medium Bold</vt:lpstr>
      <vt:lpstr>Arial</vt:lpstr>
      <vt:lpstr>Poppins Bold Bold Italics</vt:lpstr>
      <vt:lpstr>Poppins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Orientation</dc:title>
  <cp:lastModifiedBy>Akhmad Masyudi</cp:lastModifiedBy>
  <cp:revision>3</cp:revision>
  <dcterms:created xsi:type="dcterms:W3CDTF">2006-08-16T00:00:00Z</dcterms:created>
  <dcterms:modified xsi:type="dcterms:W3CDTF">2023-12-26T02:05:40Z</dcterms:modified>
  <dc:identifier>DAF395mb85c</dc:identifier>
</cp:coreProperties>
</file>