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Anantason Bold" charset="1" panose="00000000000000000000"/>
      <p:regular r:id="rId21"/>
    </p:embeddedFont>
    <p:embeddedFont>
      <p:font typeface="Poppins Medium" charset="1" panose="00000600000000000000"/>
      <p:regular r:id="rId22"/>
    </p:embeddedFont>
    <p:embeddedFont>
      <p:font typeface="Poppins" charset="1" panose="00000500000000000000"/>
      <p:regular r:id="rId23"/>
    </p:embeddedFont>
    <p:embeddedFont>
      <p:font typeface="Open Sans" charset="1" panose="020B0606030504020204"/>
      <p:regular r:id="rId24"/>
    </p:embeddedFont>
    <p:embeddedFont>
      <p:font typeface="Open Sans Bold" charset="1" panose="020B0806030504020204"/>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 Id="rId7" Target="../media/image14.png" Type="http://schemas.openxmlformats.org/officeDocument/2006/relationships/image"/><Relationship Id="rId8" Target="../media/image7.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 Id="rId7" Target="../media/image15.png" Type="http://schemas.openxmlformats.org/officeDocument/2006/relationships/image"/><Relationship Id="rId8" Target="../media/image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 Id="rId7" Target="../media/image16.png" Type="http://schemas.openxmlformats.org/officeDocument/2006/relationships/image"/><Relationship Id="rId8" Target="../media/image7.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 Id="rId7" Target="../media/image17.png" Type="http://schemas.openxmlformats.org/officeDocument/2006/relationships/image"/><Relationship Id="rId8" Target="../media/image7.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 Id="rId7" Target="../media/image18.png" Type="http://schemas.openxmlformats.org/officeDocument/2006/relationships/image"/><Relationship Id="rId8" Target="../media/image7.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 Id="rId7" Target="../media/image7.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8.jpe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 Id="rId7" Target="../media/image7.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 Id="rId7" Target="../media/image7.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 Id="rId7" Target="../media/image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 Id="rId7" Target="../media/image9.png" Type="http://schemas.openxmlformats.org/officeDocument/2006/relationships/image"/><Relationship Id="rId8" Target="../media/image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 Id="rId7" Target="../media/image7.png" Type="http://schemas.openxmlformats.org/officeDocument/2006/relationships/image"/><Relationship Id="rId8" Target="../media/image1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 Id="rId7" Target="../media/image7.png" Type="http://schemas.openxmlformats.org/officeDocument/2006/relationships/image"/><Relationship Id="rId8" Target="../media/image1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 Id="rId7" Target="../media/image7.png" Type="http://schemas.openxmlformats.org/officeDocument/2006/relationships/image"/><Relationship Id="rId8" Target="../media/image12.png" Type="http://schemas.openxmlformats.org/officeDocument/2006/relationships/image"/><Relationship Id="rId9" Target="../media/image1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3416" r="0" b="-83416"/>
            </a:stretch>
          </a:blipFill>
        </p:spPr>
      </p:sp>
      <p:grpSp>
        <p:nvGrpSpPr>
          <p:cNvPr name="Group 3" id="3"/>
          <p:cNvGrpSpPr/>
          <p:nvPr/>
        </p:nvGrpSpPr>
        <p:grpSpPr>
          <a:xfrm rot="0">
            <a:off x="6403453" y="2672711"/>
            <a:ext cx="10817380" cy="5592142"/>
            <a:chOff x="0" y="0"/>
            <a:chExt cx="14423173" cy="7456189"/>
          </a:xfrm>
        </p:grpSpPr>
        <p:pic>
          <p:nvPicPr>
            <p:cNvPr name="Picture 4" id="4"/>
            <p:cNvPicPr>
              <a:picLocks noChangeAspect="true"/>
            </p:cNvPicPr>
            <p:nvPr/>
          </p:nvPicPr>
          <p:blipFill>
            <a:blip r:embed="rId3"/>
            <a:srcRect l="1640" t="0" r="1640" b="0"/>
            <a:stretch>
              <a:fillRect/>
            </a:stretch>
          </p:blipFill>
          <p:spPr>
            <a:xfrm flipH="false" flipV="false">
              <a:off x="0" y="0"/>
              <a:ext cx="14423173" cy="7456189"/>
            </a:xfrm>
            <a:prstGeom prst="rect">
              <a:avLst/>
            </a:prstGeom>
          </p:spPr>
        </p:pic>
      </p:grpSp>
      <p:sp>
        <p:nvSpPr>
          <p:cNvPr name="Freeform 5" id="5"/>
          <p:cNvSpPr/>
          <p:nvPr/>
        </p:nvSpPr>
        <p:spPr>
          <a:xfrm flipH="false" flipV="false" rot="0">
            <a:off x="16269857" y="1028700"/>
            <a:ext cx="950975" cy="619323"/>
          </a:xfrm>
          <a:custGeom>
            <a:avLst/>
            <a:gdLst/>
            <a:ahLst/>
            <a:cxnLst/>
            <a:rect r="r" b="b" t="t" l="l"/>
            <a:pathLst>
              <a:path h="619323" w="950975">
                <a:moveTo>
                  <a:pt x="0" y="0"/>
                </a:moveTo>
                <a:lnTo>
                  <a:pt x="950976" y="0"/>
                </a:lnTo>
                <a:lnTo>
                  <a:pt x="950976" y="619323"/>
                </a:lnTo>
                <a:lnTo>
                  <a:pt x="0" y="6193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a:off x="5897880" y="1216013"/>
            <a:ext cx="6492240" cy="0"/>
          </a:xfrm>
          <a:prstGeom prst="line">
            <a:avLst/>
          </a:prstGeom>
          <a:ln cap="flat" w="38100">
            <a:solidFill>
              <a:srgbClr val="FFFFFF"/>
            </a:solidFill>
            <a:prstDash val="solid"/>
            <a:headEnd type="none" len="sm" w="sm"/>
            <a:tailEnd type="triangle" len="med" w="lg"/>
          </a:ln>
        </p:spPr>
      </p:sp>
      <p:sp>
        <p:nvSpPr>
          <p:cNvPr name="AutoShape 7" id="7"/>
          <p:cNvSpPr/>
          <p:nvPr/>
        </p:nvSpPr>
        <p:spPr>
          <a:xfrm>
            <a:off x="10767060" y="9107944"/>
            <a:ext cx="6492240" cy="0"/>
          </a:xfrm>
          <a:prstGeom prst="line">
            <a:avLst/>
          </a:prstGeom>
          <a:ln cap="flat" w="38100">
            <a:solidFill>
              <a:srgbClr val="FFFFFF"/>
            </a:solidFill>
            <a:prstDash val="solid"/>
            <a:headEnd type="triangle" len="med" w="lg"/>
            <a:tailEnd type="none" len="sm" w="sm"/>
          </a:ln>
        </p:spPr>
      </p:sp>
      <p:sp>
        <p:nvSpPr>
          <p:cNvPr name="Freeform 8" id="8"/>
          <p:cNvSpPr/>
          <p:nvPr/>
        </p:nvSpPr>
        <p:spPr>
          <a:xfrm flipH="false" flipV="false" rot="-5400000">
            <a:off x="263559" y="7383100"/>
            <a:ext cx="1513149" cy="250357"/>
          </a:xfrm>
          <a:custGeom>
            <a:avLst/>
            <a:gdLst/>
            <a:ahLst/>
            <a:cxnLst/>
            <a:rect r="r" b="b" t="t" l="l"/>
            <a:pathLst>
              <a:path h="250357" w="1513149">
                <a:moveTo>
                  <a:pt x="0" y="0"/>
                </a:moveTo>
                <a:lnTo>
                  <a:pt x="1513149" y="0"/>
                </a:lnTo>
                <a:lnTo>
                  <a:pt x="1513149" y="250357"/>
                </a:lnTo>
                <a:lnTo>
                  <a:pt x="0" y="25035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4088981" y="333297"/>
            <a:ext cx="2404509" cy="695403"/>
          </a:xfrm>
          <a:custGeom>
            <a:avLst/>
            <a:gdLst/>
            <a:ahLst/>
            <a:cxnLst/>
            <a:rect r="r" b="b" t="t" l="l"/>
            <a:pathLst>
              <a:path h="695403" w="2404509">
                <a:moveTo>
                  <a:pt x="0" y="0"/>
                </a:moveTo>
                <a:lnTo>
                  <a:pt x="2404509" y="0"/>
                </a:lnTo>
                <a:lnTo>
                  <a:pt x="2404509" y="695403"/>
                </a:lnTo>
                <a:lnTo>
                  <a:pt x="0" y="695403"/>
                </a:lnTo>
                <a:lnTo>
                  <a:pt x="0" y="0"/>
                </a:lnTo>
                <a:close/>
              </a:path>
            </a:pathLst>
          </a:custGeom>
          <a:blipFill>
            <a:blip r:embed="rId8"/>
            <a:stretch>
              <a:fillRect l="0" t="0" r="0" b="-5028"/>
            </a:stretch>
          </a:blipFill>
        </p:spPr>
      </p:sp>
      <p:sp>
        <p:nvSpPr>
          <p:cNvPr name="TextBox 10" id="10"/>
          <p:cNvSpPr txBox="true"/>
          <p:nvPr/>
        </p:nvSpPr>
        <p:spPr>
          <a:xfrm rot="0">
            <a:off x="1020134" y="2117844"/>
            <a:ext cx="6054219" cy="3976634"/>
          </a:xfrm>
          <a:prstGeom prst="rect">
            <a:avLst/>
          </a:prstGeom>
        </p:spPr>
        <p:txBody>
          <a:bodyPr anchor="t" rtlCol="false" tIns="0" lIns="0" bIns="0" rIns="0">
            <a:spAutoFit/>
          </a:bodyPr>
          <a:lstStyle/>
          <a:p>
            <a:pPr algn="l">
              <a:lnSpc>
                <a:spcPts val="6315"/>
              </a:lnSpc>
            </a:pPr>
            <a:r>
              <a:rPr lang="en-US" sz="4510" b="true">
                <a:solidFill>
                  <a:srgbClr val="FFFFFF"/>
                </a:solidFill>
                <a:latin typeface="Anantason Bold"/>
                <a:ea typeface="Anantason Bold"/>
                <a:cs typeface="Anantason Bold"/>
                <a:sym typeface="Anantason Bold"/>
              </a:rPr>
              <a:t>KLASIFIKASI DATASET IRIS DENGAN MENGGUNAKAN DECISION TREE</a:t>
            </a:r>
          </a:p>
        </p:txBody>
      </p:sp>
      <p:sp>
        <p:nvSpPr>
          <p:cNvPr name="TextBox 11" id="11"/>
          <p:cNvSpPr txBox="true"/>
          <p:nvPr/>
        </p:nvSpPr>
        <p:spPr>
          <a:xfrm rot="0">
            <a:off x="349234" y="597357"/>
            <a:ext cx="5168562" cy="403201"/>
          </a:xfrm>
          <a:prstGeom prst="rect">
            <a:avLst/>
          </a:prstGeom>
        </p:spPr>
        <p:txBody>
          <a:bodyPr anchor="t" rtlCol="false" tIns="0" lIns="0" bIns="0" rIns="0">
            <a:spAutoFit/>
          </a:bodyPr>
          <a:lstStyle/>
          <a:p>
            <a:pPr algn="ctr">
              <a:lnSpc>
                <a:spcPts val="3102"/>
              </a:lnSpc>
            </a:pPr>
            <a:r>
              <a:rPr lang="en-US" sz="2215" b="true">
                <a:solidFill>
                  <a:srgbClr val="FFFFFF"/>
                </a:solidFill>
                <a:latin typeface="Poppins Medium"/>
                <a:ea typeface="Poppins Medium"/>
                <a:cs typeface="Poppins Medium"/>
                <a:sym typeface="Poppins Medium"/>
              </a:rPr>
              <a:t>Oleh :IIQ AKHMAD YUSWA ROVICKIEi</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3416" r="0" b="-83416"/>
            </a:stretch>
          </a:blipFill>
        </p:spPr>
      </p:sp>
      <p:sp>
        <p:nvSpPr>
          <p:cNvPr name="Freeform 3" id="3"/>
          <p:cNvSpPr/>
          <p:nvPr/>
        </p:nvSpPr>
        <p:spPr>
          <a:xfrm flipH="false" flipV="false" rot="0">
            <a:off x="16269857" y="1028700"/>
            <a:ext cx="950975" cy="619323"/>
          </a:xfrm>
          <a:custGeom>
            <a:avLst/>
            <a:gdLst/>
            <a:ahLst/>
            <a:cxnLst/>
            <a:rect r="r" b="b" t="t" l="l"/>
            <a:pathLst>
              <a:path h="619323" w="950975">
                <a:moveTo>
                  <a:pt x="0" y="0"/>
                </a:moveTo>
                <a:lnTo>
                  <a:pt x="950976" y="0"/>
                </a:lnTo>
                <a:lnTo>
                  <a:pt x="950976" y="619323"/>
                </a:lnTo>
                <a:lnTo>
                  <a:pt x="0" y="61932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4" id="4"/>
          <p:cNvSpPr/>
          <p:nvPr/>
        </p:nvSpPr>
        <p:spPr>
          <a:xfrm>
            <a:off x="5897880" y="1216013"/>
            <a:ext cx="6492240" cy="0"/>
          </a:xfrm>
          <a:prstGeom prst="line">
            <a:avLst/>
          </a:prstGeom>
          <a:ln cap="flat" w="38100">
            <a:solidFill>
              <a:srgbClr val="FFFFFF"/>
            </a:solidFill>
            <a:prstDash val="solid"/>
            <a:headEnd type="none" len="sm" w="sm"/>
            <a:tailEnd type="triangle" len="med" w="lg"/>
          </a:ln>
        </p:spPr>
      </p:sp>
      <p:sp>
        <p:nvSpPr>
          <p:cNvPr name="AutoShape 5" id="5"/>
          <p:cNvSpPr/>
          <p:nvPr/>
        </p:nvSpPr>
        <p:spPr>
          <a:xfrm>
            <a:off x="10842861" y="9842739"/>
            <a:ext cx="6492240" cy="0"/>
          </a:xfrm>
          <a:prstGeom prst="line">
            <a:avLst/>
          </a:prstGeom>
          <a:ln cap="flat" w="38100">
            <a:solidFill>
              <a:srgbClr val="FFFFFF"/>
            </a:solidFill>
            <a:prstDash val="solid"/>
            <a:headEnd type="triangle" len="med" w="lg"/>
            <a:tailEnd type="none" len="sm" w="sm"/>
          </a:ln>
        </p:spPr>
      </p:sp>
      <p:sp>
        <p:nvSpPr>
          <p:cNvPr name="Freeform 6" id="6"/>
          <p:cNvSpPr/>
          <p:nvPr/>
        </p:nvSpPr>
        <p:spPr>
          <a:xfrm flipH="false" flipV="false" rot="-5400000">
            <a:off x="388738" y="5774896"/>
            <a:ext cx="1513149" cy="250357"/>
          </a:xfrm>
          <a:custGeom>
            <a:avLst/>
            <a:gdLst/>
            <a:ahLst/>
            <a:cxnLst/>
            <a:rect r="r" b="b" t="t" l="l"/>
            <a:pathLst>
              <a:path h="250357" w="1513149">
                <a:moveTo>
                  <a:pt x="0" y="0"/>
                </a:moveTo>
                <a:lnTo>
                  <a:pt x="1513149" y="0"/>
                </a:lnTo>
                <a:lnTo>
                  <a:pt x="1513149" y="250357"/>
                </a:lnTo>
                <a:lnTo>
                  <a:pt x="0" y="25035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5223977" y="4296779"/>
            <a:ext cx="10268064" cy="5545960"/>
          </a:xfrm>
          <a:custGeom>
            <a:avLst/>
            <a:gdLst/>
            <a:ahLst/>
            <a:cxnLst/>
            <a:rect r="r" b="b" t="t" l="l"/>
            <a:pathLst>
              <a:path h="5545960" w="10268064">
                <a:moveTo>
                  <a:pt x="0" y="0"/>
                </a:moveTo>
                <a:lnTo>
                  <a:pt x="10268063" y="0"/>
                </a:lnTo>
                <a:lnTo>
                  <a:pt x="10268063" y="5545960"/>
                </a:lnTo>
                <a:lnTo>
                  <a:pt x="0" y="5545960"/>
                </a:lnTo>
                <a:lnTo>
                  <a:pt x="0" y="0"/>
                </a:lnTo>
                <a:close/>
              </a:path>
            </a:pathLst>
          </a:custGeom>
          <a:blipFill>
            <a:blip r:embed="rId7"/>
            <a:stretch>
              <a:fillRect l="0" t="0" r="0" b="0"/>
            </a:stretch>
          </a:blipFill>
        </p:spPr>
      </p:sp>
      <p:sp>
        <p:nvSpPr>
          <p:cNvPr name="TextBox 8" id="8"/>
          <p:cNvSpPr txBox="true"/>
          <p:nvPr/>
        </p:nvSpPr>
        <p:spPr>
          <a:xfrm rot="0">
            <a:off x="349234" y="597357"/>
            <a:ext cx="5168562" cy="403201"/>
          </a:xfrm>
          <a:prstGeom prst="rect">
            <a:avLst/>
          </a:prstGeom>
        </p:spPr>
        <p:txBody>
          <a:bodyPr anchor="t" rtlCol="false" tIns="0" lIns="0" bIns="0" rIns="0">
            <a:spAutoFit/>
          </a:bodyPr>
          <a:lstStyle/>
          <a:p>
            <a:pPr algn="ctr">
              <a:lnSpc>
                <a:spcPts val="3102"/>
              </a:lnSpc>
            </a:pPr>
            <a:r>
              <a:rPr lang="en-US" sz="2215" b="true">
                <a:solidFill>
                  <a:srgbClr val="FFFFFF"/>
                </a:solidFill>
                <a:latin typeface="Poppins Medium"/>
                <a:ea typeface="Poppins Medium"/>
                <a:cs typeface="Poppins Medium"/>
                <a:sym typeface="Poppins Medium"/>
              </a:rPr>
              <a:t>Oleh :IIQ AKHMAD YUSWA ROVICKIEi</a:t>
            </a:r>
          </a:p>
        </p:txBody>
      </p:sp>
      <p:sp>
        <p:nvSpPr>
          <p:cNvPr name="TextBox 9" id="9"/>
          <p:cNvSpPr txBox="true"/>
          <p:nvPr/>
        </p:nvSpPr>
        <p:spPr>
          <a:xfrm rot="0">
            <a:off x="3932411" y="1243111"/>
            <a:ext cx="10423178" cy="887095"/>
          </a:xfrm>
          <a:prstGeom prst="rect">
            <a:avLst/>
          </a:prstGeom>
        </p:spPr>
        <p:txBody>
          <a:bodyPr anchor="t" rtlCol="false" tIns="0" lIns="0" bIns="0" rIns="0">
            <a:spAutoFit/>
          </a:bodyPr>
          <a:lstStyle/>
          <a:p>
            <a:pPr algn="ctr">
              <a:lnSpc>
                <a:spcPts val="7279"/>
              </a:lnSpc>
              <a:spcBef>
                <a:spcPct val="0"/>
              </a:spcBef>
            </a:pPr>
            <a:r>
              <a:rPr lang="en-US" b="true" sz="5199">
                <a:solidFill>
                  <a:srgbClr val="FFFFFF"/>
                </a:solidFill>
                <a:latin typeface="Open Sans Bold"/>
                <a:ea typeface="Open Sans Bold"/>
                <a:cs typeface="Open Sans Bold"/>
                <a:sym typeface="Open Sans Bold"/>
              </a:rPr>
              <a:t>Exploratory Data Analysis (EDA)</a:t>
            </a:r>
          </a:p>
        </p:txBody>
      </p:sp>
      <p:sp>
        <p:nvSpPr>
          <p:cNvPr name="TextBox 10" id="10"/>
          <p:cNvSpPr txBox="true"/>
          <p:nvPr/>
        </p:nvSpPr>
        <p:spPr>
          <a:xfrm rot="0">
            <a:off x="734795" y="2142351"/>
            <a:ext cx="16600306" cy="1180465"/>
          </a:xfrm>
          <a:prstGeom prst="rect">
            <a:avLst/>
          </a:prstGeom>
        </p:spPr>
        <p:txBody>
          <a:bodyPr anchor="t" rtlCol="false" tIns="0" lIns="0" bIns="0" rIns="0">
            <a:spAutoFit/>
          </a:bodyPr>
          <a:lstStyle/>
          <a:p>
            <a:pPr algn="just">
              <a:lnSpc>
                <a:spcPts val="4759"/>
              </a:lnSpc>
            </a:pPr>
            <a:r>
              <a:rPr lang="en-US" sz="3399">
                <a:solidFill>
                  <a:srgbClr val="FFFFFF"/>
                </a:solidFill>
                <a:latin typeface="Open Sans"/>
                <a:ea typeface="Open Sans"/>
                <a:cs typeface="Open Sans"/>
                <a:sym typeface="Open Sans"/>
              </a:rPr>
              <a:t>EDA pertama dilakukan untuk mengetahui data sampel yang kita masukan, dapat dilihat bahwa terdapat 150 data sampel dengan 4 fitur</a:t>
            </a:r>
          </a:p>
        </p:txBody>
      </p:sp>
      <p:sp>
        <p:nvSpPr>
          <p:cNvPr name="Freeform 11" id="11"/>
          <p:cNvSpPr/>
          <p:nvPr/>
        </p:nvSpPr>
        <p:spPr>
          <a:xfrm flipH="false" flipV="false" rot="0">
            <a:off x="14088981" y="333297"/>
            <a:ext cx="2404509" cy="695403"/>
          </a:xfrm>
          <a:custGeom>
            <a:avLst/>
            <a:gdLst/>
            <a:ahLst/>
            <a:cxnLst/>
            <a:rect r="r" b="b" t="t" l="l"/>
            <a:pathLst>
              <a:path h="695403" w="2404509">
                <a:moveTo>
                  <a:pt x="0" y="0"/>
                </a:moveTo>
                <a:lnTo>
                  <a:pt x="2404509" y="0"/>
                </a:lnTo>
                <a:lnTo>
                  <a:pt x="2404509" y="695403"/>
                </a:lnTo>
                <a:lnTo>
                  <a:pt x="0" y="695403"/>
                </a:lnTo>
                <a:lnTo>
                  <a:pt x="0" y="0"/>
                </a:lnTo>
                <a:close/>
              </a:path>
            </a:pathLst>
          </a:custGeom>
          <a:blipFill>
            <a:blip r:embed="rId8"/>
            <a:stretch>
              <a:fillRect l="0" t="0" r="0" b="-5028"/>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3416" r="0" b="-83416"/>
            </a:stretch>
          </a:blipFill>
        </p:spPr>
      </p:sp>
      <p:sp>
        <p:nvSpPr>
          <p:cNvPr name="Freeform 3" id="3"/>
          <p:cNvSpPr/>
          <p:nvPr/>
        </p:nvSpPr>
        <p:spPr>
          <a:xfrm flipH="false" flipV="false" rot="0">
            <a:off x="16269857" y="1028700"/>
            <a:ext cx="950975" cy="619323"/>
          </a:xfrm>
          <a:custGeom>
            <a:avLst/>
            <a:gdLst/>
            <a:ahLst/>
            <a:cxnLst/>
            <a:rect r="r" b="b" t="t" l="l"/>
            <a:pathLst>
              <a:path h="619323" w="950975">
                <a:moveTo>
                  <a:pt x="0" y="0"/>
                </a:moveTo>
                <a:lnTo>
                  <a:pt x="950976" y="0"/>
                </a:lnTo>
                <a:lnTo>
                  <a:pt x="950976" y="619323"/>
                </a:lnTo>
                <a:lnTo>
                  <a:pt x="0" y="61932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4" id="4"/>
          <p:cNvSpPr/>
          <p:nvPr/>
        </p:nvSpPr>
        <p:spPr>
          <a:xfrm>
            <a:off x="5897880" y="1216013"/>
            <a:ext cx="6492240" cy="0"/>
          </a:xfrm>
          <a:prstGeom prst="line">
            <a:avLst/>
          </a:prstGeom>
          <a:ln cap="flat" w="38100">
            <a:solidFill>
              <a:srgbClr val="FFFFFF"/>
            </a:solidFill>
            <a:prstDash val="solid"/>
            <a:headEnd type="none" len="sm" w="sm"/>
            <a:tailEnd type="triangle" len="med" w="lg"/>
          </a:ln>
        </p:spPr>
      </p:sp>
      <p:sp>
        <p:nvSpPr>
          <p:cNvPr name="AutoShape 5" id="5"/>
          <p:cNvSpPr/>
          <p:nvPr/>
        </p:nvSpPr>
        <p:spPr>
          <a:xfrm>
            <a:off x="10842861" y="9842739"/>
            <a:ext cx="6492240" cy="0"/>
          </a:xfrm>
          <a:prstGeom prst="line">
            <a:avLst/>
          </a:prstGeom>
          <a:ln cap="flat" w="38100">
            <a:solidFill>
              <a:srgbClr val="FFFFFF"/>
            </a:solidFill>
            <a:prstDash val="solid"/>
            <a:headEnd type="triangle" len="med" w="lg"/>
            <a:tailEnd type="none" len="sm" w="sm"/>
          </a:ln>
        </p:spPr>
      </p:sp>
      <p:sp>
        <p:nvSpPr>
          <p:cNvPr name="Freeform 6" id="6"/>
          <p:cNvSpPr/>
          <p:nvPr/>
        </p:nvSpPr>
        <p:spPr>
          <a:xfrm flipH="false" flipV="false" rot="-5400000">
            <a:off x="388738" y="5774896"/>
            <a:ext cx="1513149" cy="250357"/>
          </a:xfrm>
          <a:custGeom>
            <a:avLst/>
            <a:gdLst/>
            <a:ahLst/>
            <a:cxnLst/>
            <a:rect r="r" b="b" t="t" l="l"/>
            <a:pathLst>
              <a:path h="250357" w="1513149">
                <a:moveTo>
                  <a:pt x="0" y="0"/>
                </a:moveTo>
                <a:lnTo>
                  <a:pt x="1513149" y="0"/>
                </a:lnTo>
                <a:lnTo>
                  <a:pt x="1513149" y="250357"/>
                </a:lnTo>
                <a:lnTo>
                  <a:pt x="0" y="25035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830684" y="4053621"/>
            <a:ext cx="9688118" cy="5669078"/>
          </a:xfrm>
          <a:custGeom>
            <a:avLst/>
            <a:gdLst/>
            <a:ahLst/>
            <a:cxnLst/>
            <a:rect r="r" b="b" t="t" l="l"/>
            <a:pathLst>
              <a:path h="5669078" w="9688118">
                <a:moveTo>
                  <a:pt x="0" y="0"/>
                </a:moveTo>
                <a:lnTo>
                  <a:pt x="9688118" y="0"/>
                </a:lnTo>
                <a:lnTo>
                  <a:pt x="9688118" y="5669079"/>
                </a:lnTo>
                <a:lnTo>
                  <a:pt x="0" y="5669079"/>
                </a:lnTo>
                <a:lnTo>
                  <a:pt x="0" y="0"/>
                </a:lnTo>
                <a:close/>
              </a:path>
            </a:pathLst>
          </a:custGeom>
          <a:blipFill>
            <a:blip r:embed="rId7"/>
            <a:stretch>
              <a:fillRect l="0" t="0" r="-662" b="0"/>
            </a:stretch>
          </a:blipFill>
        </p:spPr>
      </p:sp>
      <p:sp>
        <p:nvSpPr>
          <p:cNvPr name="TextBox 8" id="8"/>
          <p:cNvSpPr txBox="true"/>
          <p:nvPr/>
        </p:nvSpPr>
        <p:spPr>
          <a:xfrm rot="0">
            <a:off x="349234" y="597357"/>
            <a:ext cx="5168562" cy="403201"/>
          </a:xfrm>
          <a:prstGeom prst="rect">
            <a:avLst/>
          </a:prstGeom>
        </p:spPr>
        <p:txBody>
          <a:bodyPr anchor="t" rtlCol="false" tIns="0" lIns="0" bIns="0" rIns="0">
            <a:spAutoFit/>
          </a:bodyPr>
          <a:lstStyle/>
          <a:p>
            <a:pPr algn="ctr">
              <a:lnSpc>
                <a:spcPts val="3102"/>
              </a:lnSpc>
            </a:pPr>
            <a:r>
              <a:rPr lang="en-US" sz="2215" b="true">
                <a:solidFill>
                  <a:srgbClr val="FFFFFF"/>
                </a:solidFill>
                <a:latin typeface="Poppins Medium"/>
                <a:ea typeface="Poppins Medium"/>
                <a:cs typeface="Poppins Medium"/>
                <a:sym typeface="Poppins Medium"/>
              </a:rPr>
              <a:t>Oleh :IIQ AKHMAD YUSWA ROVICKIEi</a:t>
            </a:r>
          </a:p>
        </p:txBody>
      </p:sp>
      <p:sp>
        <p:nvSpPr>
          <p:cNvPr name="TextBox 9" id="9"/>
          <p:cNvSpPr txBox="true"/>
          <p:nvPr/>
        </p:nvSpPr>
        <p:spPr>
          <a:xfrm rot="0">
            <a:off x="3932411" y="1243111"/>
            <a:ext cx="10423178" cy="887095"/>
          </a:xfrm>
          <a:prstGeom prst="rect">
            <a:avLst/>
          </a:prstGeom>
        </p:spPr>
        <p:txBody>
          <a:bodyPr anchor="t" rtlCol="false" tIns="0" lIns="0" bIns="0" rIns="0">
            <a:spAutoFit/>
          </a:bodyPr>
          <a:lstStyle/>
          <a:p>
            <a:pPr algn="ctr">
              <a:lnSpc>
                <a:spcPts val="7279"/>
              </a:lnSpc>
              <a:spcBef>
                <a:spcPct val="0"/>
              </a:spcBef>
            </a:pPr>
            <a:r>
              <a:rPr lang="en-US" b="true" sz="5199">
                <a:solidFill>
                  <a:srgbClr val="FFFFFF"/>
                </a:solidFill>
                <a:latin typeface="Open Sans Bold"/>
                <a:ea typeface="Open Sans Bold"/>
                <a:cs typeface="Open Sans Bold"/>
                <a:sym typeface="Open Sans Bold"/>
              </a:rPr>
              <a:t>Exploratory Data Analysis (EDA)</a:t>
            </a:r>
          </a:p>
        </p:txBody>
      </p:sp>
      <p:sp>
        <p:nvSpPr>
          <p:cNvPr name="TextBox 10" id="10"/>
          <p:cNvSpPr txBox="true"/>
          <p:nvPr/>
        </p:nvSpPr>
        <p:spPr>
          <a:xfrm rot="0">
            <a:off x="1020134" y="2168306"/>
            <a:ext cx="16200699" cy="1780540"/>
          </a:xfrm>
          <a:prstGeom prst="rect">
            <a:avLst/>
          </a:prstGeom>
        </p:spPr>
        <p:txBody>
          <a:bodyPr anchor="t" rtlCol="false" tIns="0" lIns="0" bIns="0" rIns="0">
            <a:spAutoFit/>
          </a:bodyPr>
          <a:lstStyle/>
          <a:p>
            <a:pPr algn="l">
              <a:lnSpc>
                <a:spcPts val="4759"/>
              </a:lnSpc>
            </a:pPr>
            <a:r>
              <a:rPr lang="en-US" sz="3399">
                <a:solidFill>
                  <a:srgbClr val="FFFFFF"/>
                </a:solidFill>
                <a:latin typeface="Open Sans"/>
                <a:ea typeface="Open Sans"/>
                <a:cs typeface="Open Sans"/>
                <a:sym typeface="Open Sans"/>
              </a:rPr>
              <a:t>EDA kedua dilakukan untuk melihat jumlah array pada tabel, dan selanjutnya dapat mengetahui statistik deskriptif yang digunakan untuk memberikan gambaran singkat tentang suatu data</a:t>
            </a:r>
          </a:p>
        </p:txBody>
      </p:sp>
      <p:sp>
        <p:nvSpPr>
          <p:cNvPr name="Freeform 11" id="11"/>
          <p:cNvSpPr/>
          <p:nvPr/>
        </p:nvSpPr>
        <p:spPr>
          <a:xfrm flipH="false" flipV="false" rot="0">
            <a:off x="14088981" y="333297"/>
            <a:ext cx="2404509" cy="695403"/>
          </a:xfrm>
          <a:custGeom>
            <a:avLst/>
            <a:gdLst/>
            <a:ahLst/>
            <a:cxnLst/>
            <a:rect r="r" b="b" t="t" l="l"/>
            <a:pathLst>
              <a:path h="695403" w="2404509">
                <a:moveTo>
                  <a:pt x="0" y="0"/>
                </a:moveTo>
                <a:lnTo>
                  <a:pt x="2404509" y="0"/>
                </a:lnTo>
                <a:lnTo>
                  <a:pt x="2404509" y="695403"/>
                </a:lnTo>
                <a:lnTo>
                  <a:pt x="0" y="695403"/>
                </a:lnTo>
                <a:lnTo>
                  <a:pt x="0" y="0"/>
                </a:lnTo>
                <a:close/>
              </a:path>
            </a:pathLst>
          </a:custGeom>
          <a:blipFill>
            <a:blip r:embed="rId8"/>
            <a:stretch>
              <a:fillRect l="0" t="0" r="0" b="-5028"/>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3416" r="0" b="-83416"/>
            </a:stretch>
          </a:blipFill>
        </p:spPr>
      </p:sp>
      <p:sp>
        <p:nvSpPr>
          <p:cNvPr name="Freeform 3" id="3"/>
          <p:cNvSpPr/>
          <p:nvPr/>
        </p:nvSpPr>
        <p:spPr>
          <a:xfrm flipH="false" flipV="false" rot="0">
            <a:off x="16269857" y="1028700"/>
            <a:ext cx="950975" cy="619323"/>
          </a:xfrm>
          <a:custGeom>
            <a:avLst/>
            <a:gdLst/>
            <a:ahLst/>
            <a:cxnLst/>
            <a:rect r="r" b="b" t="t" l="l"/>
            <a:pathLst>
              <a:path h="619323" w="950975">
                <a:moveTo>
                  <a:pt x="0" y="0"/>
                </a:moveTo>
                <a:lnTo>
                  <a:pt x="950976" y="0"/>
                </a:lnTo>
                <a:lnTo>
                  <a:pt x="950976" y="619323"/>
                </a:lnTo>
                <a:lnTo>
                  <a:pt x="0" y="61932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4" id="4"/>
          <p:cNvSpPr/>
          <p:nvPr/>
        </p:nvSpPr>
        <p:spPr>
          <a:xfrm>
            <a:off x="5897880" y="1216013"/>
            <a:ext cx="6492240" cy="0"/>
          </a:xfrm>
          <a:prstGeom prst="line">
            <a:avLst/>
          </a:prstGeom>
          <a:ln cap="flat" w="38100">
            <a:solidFill>
              <a:srgbClr val="FFFFFF"/>
            </a:solidFill>
            <a:prstDash val="solid"/>
            <a:headEnd type="none" len="sm" w="sm"/>
            <a:tailEnd type="triangle" len="med" w="lg"/>
          </a:ln>
        </p:spPr>
      </p:sp>
      <p:sp>
        <p:nvSpPr>
          <p:cNvPr name="AutoShape 5" id="5"/>
          <p:cNvSpPr/>
          <p:nvPr/>
        </p:nvSpPr>
        <p:spPr>
          <a:xfrm>
            <a:off x="10842861" y="9842739"/>
            <a:ext cx="6492240" cy="0"/>
          </a:xfrm>
          <a:prstGeom prst="line">
            <a:avLst/>
          </a:prstGeom>
          <a:ln cap="flat" w="38100">
            <a:solidFill>
              <a:srgbClr val="FFFFFF"/>
            </a:solidFill>
            <a:prstDash val="solid"/>
            <a:headEnd type="triangle" len="med" w="lg"/>
            <a:tailEnd type="none" len="sm" w="sm"/>
          </a:ln>
        </p:spPr>
      </p:sp>
      <p:sp>
        <p:nvSpPr>
          <p:cNvPr name="Freeform 6" id="6"/>
          <p:cNvSpPr/>
          <p:nvPr/>
        </p:nvSpPr>
        <p:spPr>
          <a:xfrm flipH="false" flipV="false" rot="-5400000">
            <a:off x="388738" y="5774896"/>
            <a:ext cx="1513149" cy="250357"/>
          </a:xfrm>
          <a:custGeom>
            <a:avLst/>
            <a:gdLst/>
            <a:ahLst/>
            <a:cxnLst/>
            <a:rect r="r" b="b" t="t" l="l"/>
            <a:pathLst>
              <a:path h="250357" w="1513149">
                <a:moveTo>
                  <a:pt x="0" y="0"/>
                </a:moveTo>
                <a:lnTo>
                  <a:pt x="1513149" y="0"/>
                </a:lnTo>
                <a:lnTo>
                  <a:pt x="1513149" y="250357"/>
                </a:lnTo>
                <a:lnTo>
                  <a:pt x="0" y="25035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4965455" y="3481255"/>
            <a:ext cx="11304402" cy="6350788"/>
          </a:xfrm>
          <a:custGeom>
            <a:avLst/>
            <a:gdLst/>
            <a:ahLst/>
            <a:cxnLst/>
            <a:rect r="r" b="b" t="t" l="l"/>
            <a:pathLst>
              <a:path h="6350788" w="11304402">
                <a:moveTo>
                  <a:pt x="0" y="0"/>
                </a:moveTo>
                <a:lnTo>
                  <a:pt x="11304402" y="0"/>
                </a:lnTo>
                <a:lnTo>
                  <a:pt x="11304402" y="6350788"/>
                </a:lnTo>
                <a:lnTo>
                  <a:pt x="0" y="6350788"/>
                </a:lnTo>
                <a:lnTo>
                  <a:pt x="0" y="0"/>
                </a:lnTo>
                <a:close/>
              </a:path>
            </a:pathLst>
          </a:custGeom>
          <a:blipFill>
            <a:blip r:embed="rId7"/>
            <a:stretch>
              <a:fillRect l="0" t="0" r="0" b="0"/>
            </a:stretch>
          </a:blipFill>
        </p:spPr>
      </p:sp>
      <p:sp>
        <p:nvSpPr>
          <p:cNvPr name="TextBox 8" id="8"/>
          <p:cNvSpPr txBox="true"/>
          <p:nvPr/>
        </p:nvSpPr>
        <p:spPr>
          <a:xfrm rot="0">
            <a:off x="349234" y="597357"/>
            <a:ext cx="5168562" cy="403201"/>
          </a:xfrm>
          <a:prstGeom prst="rect">
            <a:avLst/>
          </a:prstGeom>
        </p:spPr>
        <p:txBody>
          <a:bodyPr anchor="t" rtlCol="false" tIns="0" lIns="0" bIns="0" rIns="0">
            <a:spAutoFit/>
          </a:bodyPr>
          <a:lstStyle/>
          <a:p>
            <a:pPr algn="ctr">
              <a:lnSpc>
                <a:spcPts val="3102"/>
              </a:lnSpc>
            </a:pPr>
            <a:r>
              <a:rPr lang="en-US" sz="2215" b="true">
                <a:solidFill>
                  <a:srgbClr val="FFFFFF"/>
                </a:solidFill>
                <a:latin typeface="Poppins Medium"/>
                <a:ea typeface="Poppins Medium"/>
                <a:cs typeface="Poppins Medium"/>
                <a:sym typeface="Poppins Medium"/>
              </a:rPr>
              <a:t>Oleh :IIQ AKHMAD YUSWA ROVICKIEi</a:t>
            </a:r>
          </a:p>
        </p:txBody>
      </p:sp>
      <p:sp>
        <p:nvSpPr>
          <p:cNvPr name="TextBox 9" id="9"/>
          <p:cNvSpPr txBox="true"/>
          <p:nvPr/>
        </p:nvSpPr>
        <p:spPr>
          <a:xfrm rot="0">
            <a:off x="3971496" y="1243111"/>
            <a:ext cx="10117485" cy="887095"/>
          </a:xfrm>
          <a:prstGeom prst="rect">
            <a:avLst/>
          </a:prstGeom>
        </p:spPr>
        <p:txBody>
          <a:bodyPr anchor="t" rtlCol="false" tIns="0" lIns="0" bIns="0" rIns="0">
            <a:spAutoFit/>
          </a:bodyPr>
          <a:lstStyle/>
          <a:p>
            <a:pPr algn="ctr">
              <a:lnSpc>
                <a:spcPts val="7279"/>
              </a:lnSpc>
              <a:spcBef>
                <a:spcPct val="0"/>
              </a:spcBef>
            </a:pPr>
            <a:r>
              <a:rPr lang="en-US" b="true" sz="5199">
                <a:solidFill>
                  <a:srgbClr val="FFFFFF"/>
                </a:solidFill>
                <a:latin typeface="Open Sans Bold"/>
                <a:ea typeface="Open Sans Bold"/>
                <a:cs typeface="Open Sans Bold"/>
                <a:sym typeface="Open Sans Bold"/>
              </a:rPr>
              <a:t>Split Data and Train The Model</a:t>
            </a:r>
          </a:p>
        </p:txBody>
      </p:sp>
      <p:sp>
        <p:nvSpPr>
          <p:cNvPr name="TextBox 10" id="10"/>
          <p:cNvSpPr txBox="true"/>
          <p:nvPr/>
        </p:nvSpPr>
        <p:spPr>
          <a:xfrm rot="0">
            <a:off x="349234" y="2187356"/>
            <a:ext cx="17326317" cy="1469633"/>
          </a:xfrm>
          <a:prstGeom prst="rect">
            <a:avLst/>
          </a:prstGeom>
        </p:spPr>
        <p:txBody>
          <a:bodyPr anchor="t" rtlCol="false" tIns="0" lIns="0" bIns="0" rIns="0">
            <a:spAutoFit/>
          </a:bodyPr>
          <a:lstStyle/>
          <a:p>
            <a:pPr algn="l">
              <a:lnSpc>
                <a:spcPts val="3949"/>
              </a:lnSpc>
            </a:pPr>
            <a:r>
              <a:rPr lang="en-US" sz="2821">
                <a:solidFill>
                  <a:srgbClr val="FFFFFF"/>
                </a:solidFill>
                <a:latin typeface="Open Sans"/>
                <a:ea typeface="Open Sans"/>
                <a:cs typeface="Open Sans"/>
                <a:sym typeface="Open Sans"/>
              </a:rPr>
              <a:t>Split data dilakukan untuk membagi data training dan data testing, yang digunakan untuk melatih dan menguji model klasifikasi. Train model dilakukan untuk modeling pada klasifikasi dengan menggunakan algoritma decision tree</a:t>
            </a:r>
          </a:p>
        </p:txBody>
      </p:sp>
      <p:sp>
        <p:nvSpPr>
          <p:cNvPr name="Freeform 11" id="11"/>
          <p:cNvSpPr/>
          <p:nvPr/>
        </p:nvSpPr>
        <p:spPr>
          <a:xfrm flipH="false" flipV="false" rot="0">
            <a:off x="14088981" y="333297"/>
            <a:ext cx="2404509" cy="695403"/>
          </a:xfrm>
          <a:custGeom>
            <a:avLst/>
            <a:gdLst/>
            <a:ahLst/>
            <a:cxnLst/>
            <a:rect r="r" b="b" t="t" l="l"/>
            <a:pathLst>
              <a:path h="695403" w="2404509">
                <a:moveTo>
                  <a:pt x="0" y="0"/>
                </a:moveTo>
                <a:lnTo>
                  <a:pt x="2404509" y="0"/>
                </a:lnTo>
                <a:lnTo>
                  <a:pt x="2404509" y="695403"/>
                </a:lnTo>
                <a:lnTo>
                  <a:pt x="0" y="695403"/>
                </a:lnTo>
                <a:lnTo>
                  <a:pt x="0" y="0"/>
                </a:lnTo>
                <a:close/>
              </a:path>
            </a:pathLst>
          </a:custGeom>
          <a:blipFill>
            <a:blip r:embed="rId8"/>
            <a:stretch>
              <a:fillRect l="0" t="0" r="0" b="-5028"/>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3416" r="0" b="-83416"/>
            </a:stretch>
          </a:blipFill>
        </p:spPr>
      </p:sp>
      <p:sp>
        <p:nvSpPr>
          <p:cNvPr name="Freeform 3" id="3"/>
          <p:cNvSpPr/>
          <p:nvPr/>
        </p:nvSpPr>
        <p:spPr>
          <a:xfrm flipH="false" flipV="false" rot="0">
            <a:off x="16269857" y="1028700"/>
            <a:ext cx="950975" cy="619323"/>
          </a:xfrm>
          <a:custGeom>
            <a:avLst/>
            <a:gdLst/>
            <a:ahLst/>
            <a:cxnLst/>
            <a:rect r="r" b="b" t="t" l="l"/>
            <a:pathLst>
              <a:path h="619323" w="950975">
                <a:moveTo>
                  <a:pt x="0" y="0"/>
                </a:moveTo>
                <a:lnTo>
                  <a:pt x="950976" y="0"/>
                </a:lnTo>
                <a:lnTo>
                  <a:pt x="950976" y="619323"/>
                </a:lnTo>
                <a:lnTo>
                  <a:pt x="0" y="61932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4" id="4"/>
          <p:cNvSpPr/>
          <p:nvPr/>
        </p:nvSpPr>
        <p:spPr>
          <a:xfrm>
            <a:off x="5897880" y="1216013"/>
            <a:ext cx="6492240" cy="0"/>
          </a:xfrm>
          <a:prstGeom prst="line">
            <a:avLst/>
          </a:prstGeom>
          <a:ln cap="flat" w="38100">
            <a:solidFill>
              <a:srgbClr val="FFFFFF"/>
            </a:solidFill>
            <a:prstDash val="solid"/>
            <a:headEnd type="none" len="sm" w="sm"/>
            <a:tailEnd type="triangle" len="med" w="lg"/>
          </a:ln>
        </p:spPr>
      </p:sp>
      <p:sp>
        <p:nvSpPr>
          <p:cNvPr name="AutoShape 5" id="5"/>
          <p:cNvSpPr/>
          <p:nvPr/>
        </p:nvSpPr>
        <p:spPr>
          <a:xfrm>
            <a:off x="11310169" y="9874687"/>
            <a:ext cx="6492240" cy="0"/>
          </a:xfrm>
          <a:prstGeom prst="line">
            <a:avLst/>
          </a:prstGeom>
          <a:ln cap="flat" w="38100">
            <a:solidFill>
              <a:srgbClr val="FFFFFF"/>
            </a:solidFill>
            <a:prstDash val="solid"/>
            <a:headEnd type="triangle" len="med" w="lg"/>
            <a:tailEnd type="none" len="sm" w="sm"/>
          </a:ln>
        </p:spPr>
      </p:sp>
      <p:sp>
        <p:nvSpPr>
          <p:cNvPr name="Freeform 6" id="6"/>
          <p:cNvSpPr/>
          <p:nvPr/>
        </p:nvSpPr>
        <p:spPr>
          <a:xfrm flipH="false" flipV="false" rot="-5400000">
            <a:off x="388738" y="5774896"/>
            <a:ext cx="1513149" cy="250357"/>
          </a:xfrm>
          <a:custGeom>
            <a:avLst/>
            <a:gdLst/>
            <a:ahLst/>
            <a:cxnLst/>
            <a:rect r="r" b="b" t="t" l="l"/>
            <a:pathLst>
              <a:path h="250357" w="1513149">
                <a:moveTo>
                  <a:pt x="0" y="0"/>
                </a:moveTo>
                <a:lnTo>
                  <a:pt x="1513149" y="0"/>
                </a:lnTo>
                <a:lnTo>
                  <a:pt x="1513149" y="250357"/>
                </a:lnTo>
                <a:lnTo>
                  <a:pt x="0" y="25035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4756015" y="4270459"/>
            <a:ext cx="10535220" cy="5604228"/>
          </a:xfrm>
          <a:custGeom>
            <a:avLst/>
            <a:gdLst/>
            <a:ahLst/>
            <a:cxnLst/>
            <a:rect r="r" b="b" t="t" l="l"/>
            <a:pathLst>
              <a:path h="5604228" w="10535220">
                <a:moveTo>
                  <a:pt x="0" y="0"/>
                </a:moveTo>
                <a:lnTo>
                  <a:pt x="10535221" y="0"/>
                </a:lnTo>
                <a:lnTo>
                  <a:pt x="10535221" y="5604228"/>
                </a:lnTo>
                <a:lnTo>
                  <a:pt x="0" y="5604228"/>
                </a:lnTo>
                <a:lnTo>
                  <a:pt x="0" y="0"/>
                </a:lnTo>
                <a:close/>
              </a:path>
            </a:pathLst>
          </a:custGeom>
          <a:blipFill>
            <a:blip r:embed="rId7"/>
            <a:stretch>
              <a:fillRect l="0" t="0" r="0" b="0"/>
            </a:stretch>
          </a:blipFill>
        </p:spPr>
      </p:sp>
      <p:sp>
        <p:nvSpPr>
          <p:cNvPr name="TextBox 8" id="8"/>
          <p:cNvSpPr txBox="true"/>
          <p:nvPr/>
        </p:nvSpPr>
        <p:spPr>
          <a:xfrm rot="0">
            <a:off x="349234" y="597357"/>
            <a:ext cx="5168562" cy="403201"/>
          </a:xfrm>
          <a:prstGeom prst="rect">
            <a:avLst/>
          </a:prstGeom>
        </p:spPr>
        <p:txBody>
          <a:bodyPr anchor="t" rtlCol="false" tIns="0" lIns="0" bIns="0" rIns="0">
            <a:spAutoFit/>
          </a:bodyPr>
          <a:lstStyle/>
          <a:p>
            <a:pPr algn="ctr">
              <a:lnSpc>
                <a:spcPts val="3102"/>
              </a:lnSpc>
            </a:pPr>
            <a:r>
              <a:rPr lang="en-US" sz="2215" b="true">
                <a:solidFill>
                  <a:srgbClr val="FFFFFF"/>
                </a:solidFill>
                <a:latin typeface="Poppins Medium"/>
                <a:ea typeface="Poppins Medium"/>
                <a:cs typeface="Poppins Medium"/>
                <a:sym typeface="Poppins Medium"/>
              </a:rPr>
              <a:t>Oleh :IIQ AKHMAD YUSWA ROVICKIEi</a:t>
            </a:r>
          </a:p>
        </p:txBody>
      </p:sp>
      <p:sp>
        <p:nvSpPr>
          <p:cNvPr name="TextBox 9" id="9"/>
          <p:cNvSpPr txBox="true"/>
          <p:nvPr/>
        </p:nvSpPr>
        <p:spPr>
          <a:xfrm rot="0">
            <a:off x="5307677" y="1273163"/>
            <a:ext cx="7672647" cy="1038886"/>
          </a:xfrm>
          <a:prstGeom prst="rect">
            <a:avLst/>
          </a:prstGeom>
        </p:spPr>
        <p:txBody>
          <a:bodyPr anchor="t" rtlCol="false" tIns="0" lIns="0" bIns="0" rIns="0">
            <a:spAutoFit/>
          </a:bodyPr>
          <a:lstStyle/>
          <a:p>
            <a:pPr algn="ctr">
              <a:lnSpc>
                <a:spcPts val="8139"/>
              </a:lnSpc>
              <a:spcBef>
                <a:spcPct val="0"/>
              </a:spcBef>
            </a:pPr>
            <a:r>
              <a:rPr lang="en-US" b="true" sz="5813">
                <a:solidFill>
                  <a:srgbClr val="FFFFFF"/>
                </a:solidFill>
                <a:latin typeface="Poppins Medium"/>
                <a:ea typeface="Poppins Medium"/>
                <a:cs typeface="Poppins Medium"/>
                <a:sym typeface="Poppins Medium"/>
              </a:rPr>
              <a:t>Predict and Evaluate</a:t>
            </a:r>
          </a:p>
        </p:txBody>
      </p:sp>
      <p:sp>
        <p:nvSpPr>
          <p:cNvPr name="TextBox 10" id="10"/>
          <p:cNvSpPr txBox="true"/>
          <p:nvPr/>
        </p:nvSpPr>
        <p:spPr>
          <a:xfrm rot="0">
            <a:off x="643328" y="2245375"/>
            <a:ext cx="16102017" cy="2380615"/>
          </a:xfrm>
          <a:prstGeom prst="rect">
            <a:avLst/>
          </a:prstGeom>
        </p:spPr>
        <p:txBody>
          <a:bodyPr anchor="t" rtlCol="false" tIns="0" lIns="0" bIns="0" rIns="0">
            <a:spAutoFit/>
          </a:bodyPr>
          <a:lstStyle/>
          <a:p>
            <a:pPr algn="l">
              <a:lnSpc>
                <a:spcPts val="4759"/>
              </a:lnSpc>
            </a:pPr>
            <a:r>
              <a:rPr lang="en-US" sz="3399">
                <a:solidFill>
                  <a:srgbClr val="FFFFFF"/>
                </a:solidFill>
                <a:latin typeface="Open Sans"/>
                <a:ea typeface="Open Sans"/>
                <a:cs typeface="Open Sans"/>
                <a:sym typeface="Open Sans"/>
              </a:rPr>
              <a:t>Dilakukan untuk memprediksi akurasi model dengan menggunakan penerapan algoritma decision tree yang sudah di buat, dapat dilihat bahwa hasil akurasi yang dilakukan mencapai 100% yang dimana pemodelan yang dilakukan sudah sangat baik</a:t>
            </a:r>
          </a:p>
        </p:txBody>
      </p:sp>
      <p:sp>
        <p:nvSpPr>
          <p:cNvPr name="Freeform 11" id="11"/>
          <p:cNvSpPr/>
          <p:nvPr/>
        </p:nvSpPr>
        <p:spPr>
          <a:xfrm flipH="false" flipV="false" rot="0">
            <a:off x="14088981" y="333297"/>
            <a:ext cx="2404509" cy="695403"/>
          </a:xfrm>
          <a:custGeom>
            <a:avLst/>
            <a:gdLst/>
            <a:ahLst/>
            <a:cxnLst/>
            <a:rect r="r" b="b" t="t" l="l"/>
            <a:pathLst>
              <a:path h="695403" w="2404509">
                <a:moveTo>
                  <a:pt x="0" y="0"/>
                </a:moveTo>
                <a:lnTo>
                  <a:pt x="2404509" y="0"/>
                </a:lnTo>
                <a:lnTo>
                  <a:pt x="2404509" y="695403"/>
                </a:lnTo>
                <a:lnTo>
                  <a:pt x="0" y="695403"/>
                </a:lnTo>
                <a:lnTo>
                  <a:pt x="0" y="0"/>
                </a:lnTo>
                <a:close/>
              </a:path>
            </a:pathLst>
          </a:custGeom>
          <a:blipFill>
            <a:blip r:embed="rId8"/>
            <a:stretch>
              <a:fillRect l="0" t="0" r="0" b="-5028"/>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3416" r="0" b="-83416"/>
            </a:stretch>
          </a:blipFill>
        </p:spPr>
      </p:sp>
      <p:sp>
        <p:nvSpPr>
          <p:cNvPr name="Freeform 3" id="3"/>
          <p:cNvSpPr/>
          <p:nvPr/>
        </p:nvSpPr>
        <p:spPr>
          <a:xfrm flipH="false" flipV="false" rot="0">
            <a:off x="16269857" y="1028700"/>
            <a:ext cx="950975" cy="619323"/>
          </a:xfrm>
          <a:custGeom>
            <a:avLst/>
            <a:gdLst/>
            <a:ahLst/>
            <a:cxnLst/>
            <a:rect r="r" b="b" t="t" l="l"/>
            <a:pathLst>
              <a:path h="619323" w="950975">
                <a:moveTo>
                  <a:pt x="0" y="0"/>
                </a:moveTo>
                <a:lnTo>
                  <a:pt x="950976" y="0"/>
                </a:lnTo>
                <a:lnTo>
                  <a:pt x="950976" y="619323"/>
                </a:lnTo>
                <a:lnTo>
                  <a:pt x="0" y="61932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4" id="4"/>
          <p:cNvSpPr/>
          <p:nvPr/>
        </p:nvSpPr>
        <p:spPr>
          <a:xfrm>
            <a:off x="5897880" y="1216013"/>
            <a:ext cx="6492240" cy="0"/>
          </a:xfrm>
          <a:prstGeom prst="line">
            <a:avLst/>
          </a:prstGeom>
          <a:ln cap="flat" w="38100">
            <a:solidFill>
              <a:srgbClr val="FFFFFF"/>
            </a:solidFill>
            <a:prstDash val="solid"/>
            <a:headEnd type="none" len="sm" w="sm"/>
            <a:tailEnd type="triangle" len="med" w="lg"/>
          </a:ln>
        </p:spPr>
      </p:sp>
      <p:sp>
        <p:nvSpPr>
          <p:cNvPr name="AutoShape 5" id="5"/>
          <p:cNvSpPr/>
          <p:nvPr/>
        </p:nvSpPr>
        <p:spPr>
          <a:xfrm>
            <a:off x="10842861" y="9714949"/>
            <a:ext cx="6492240" cy="0"/>
          </a:xfrm>
          <a:prstGeom prst="line">
            <a:avLst/>
          </a:prstGeom>
          <a:ln cap="flat" w="38100">
            <a:solidFill>
              <a:srgbClr val="FFFFFF"/>
            </a:solidFill>
            <a:prstDash val="solid"/>
            <a:headEnd type="triangle" len="med" w="lg"/>
            <a:tailEnd type="none" len="sm" w="sm"/>
          </a:ln>
        </p:spPr>
      </p:sp>
      <p:sp>
        <p:nvSpPr>
          <p:cNvPr name="Freeform 6" id="6"/>
          <p:cNvSpPr/>
          <p:nvPr/>
        </p:nvSpPr>
        <p:spPr>
          <a:xfrm flipH="false" flipV="false" rot="-5400000">
            <a:off x="388738" y="5774896"/>
            <a:ext cx="1513149" cy="250357"/>
          </a:xfrm>
          <a:custGeom>
            <a:avLst/>
            <a:gdLst/>
            <a:ahLst/>
            <a:cxnLst/>
            <a:rect r="r" b="b" t="t" l="l"/>
            <a:pathLst>
              <a:path h="250357" w="1513149">
                <a:moveTo>
                  <a:pt x="0" y="0"/>
                </a:moveTo>
                <a:lnTo>
                  <a:pt x="1513149" y="0"/>
                </a:lnTo>
                <a:lnTo>
                  <a:pt x="1513149" y="250357"/>
                </a:lnTo>
                <a:lnTo>
                  <a:pt x="0" y="25035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3974686" y="3676731"/>
            <a:ext cx="11999903" cy="5959837"/>
          </a:xfrm>
          <a:custGeom>
            <a:avLst/>
            <a:gdLst/>
            <a:ahLst/>
            <a:cxnLst/>
            <a:rect r="r" b="b" t="t" l="l"/>
            <a:pathLst>
              <a:path h="5959837" w="11999903">
                <a:moveTo>
                  <a:pt x="0" y="0"/>
                </a:moveTo>
                <a:lnTo>
                  <a:pt x="11999903" y="0"/>
                </a:lnTo>
                <a:lnTo>
                  <a:pt x="11999903" y="5959837"/>
                </a:lnTo>
                <a:lnTo>
                  <a:pt x="0" y="5959837"/>
                </a:lnTo>
                <a:lnTo>
                  <a:pt x="0" y="0"/>
                </a:lnTo>
                <a:close/>
              </a:path>
            </a:pathLst>
          </a:custGeom>
          <a:blipFill>
            <a:blip r:embed="rId7"/>
            <a:stretch>
              <a:fillRect l="0" t="0" r="0" b="0"/>
            </a:stretch>
          </a:blipFill>
        </p:spPr>
      </p:sp>
      <p:sp>
        <p:nvSpPr>
          <p:cNvPr name="TextBox 8" id="8"/>
          <p:cNvSpPr txBox="true"/>
          <p:nvPr/>
        </p:nvSpPr>
        <p:spPr>
          <a:xfrm rot="0">
            <a:off x="349234" y="597357"/>
            <a:ext cx="5168562" cy="403201"/>
          </a:xfrm>
          <a:prstGeom prst="rect">
            <a:avLst/>
          </a:prstGeom>
        </p:spPr>
        <p:txBody>
          <a:bodyPr anchor="t" rtlCol="false" tIns="0" lIns="0" bIns="0" rIns="0">
            <a:spAutoFit/>
          </a:bodyPr>
          <a:lstStyle/>
          <a:p>
            <a:pPr algn="ctr">
              <a:lnSpc>
                <a:spcPts val="3102"/>
              </a:lnSpc>
            </a:pPr>
            <a:r>
              <a:rPr lang="en-US" sz="2215" b="true">
                <a:solidFill>
                  <a:srgbClr val="FFFFFF"/>
                </a:solidFill>
                <a:latin typeface="Poppins Medium"/>
                <a:ea typeface="Poppins Medium"/>
                <a:cs typeface="Poppins Medium"/>
                <a:sym typeface="Poppins Medium"/>
              </a:rPr>
              <a:t>Oleh :IIQ AKHMAD YUSWA ROVICKIEi</a:t>
            </a:r>
          </a:p>
        </p:txBody>
      </p:sp>
      <p:sp>
        <p:nvSpPr>
          <p:cNvPr name="TextBox 9" id="9"/>
          <p:cNvSpPr txBox="true"/>
          <p:nvPr/>
        </p:nvSpPr>
        <p:spPr>
          <a:xfrm rot="0">
            <a:off x="3974686" y="1195486"/>
            <a:ext cx="10979743" cy="934678"/>
          </a:xfrm>
          <a:prstGeom prst="rect">
            <a:avLst/>
          </a:prstGeom>
        </p:spPr>
        <p:txBody>
          <a:bodyPr anchor="t" rtlCol="false" tIns="0" lIns="0" bIns="0" rIns="0">
            <a:spAutoFit/>
          </a:bodyPr>
          <a:lstStyle/>
          <a:p>
            <a:pPr algn="ctr">
              <a:lnSpc>
                <a:spcPts val="7282"/>
              </a:lnSpc>
              <a:spcBef>
                <a:spcPct val="0"/>
              </a:spcBef>
            </a:pPr>
            <a:r>
              <a:rPr lang="en-US" b="true" sz="5201">
                <a:solidFill>
                  <a:srgbClr val="FFFFFF"/>
                </a:solidFill>
                <a:latin typeface="Poppins Medium"/>
                <a:ea typeface="Poppins Medium"/>
                <a:cs typeface="Poppins Medium"/>
                <a:sym typeface="Poppins Medium"/>
              </a:rPr>
              <a:t>Visualization/Visualisasi Data</a:t>
            </a:r>
          </a:p>
        </p:txBody>
      </p:sp>
      <p:sp>
        <p:nvSpPr>
          <p:cNvPr name="TextBox 10" id="10"/>
          <p:cNvSpPr txBox="true"/>
          <p:nvPr/>
        </p:nvSpPr>
        <p:spPr>
          <a:xfrm rot="0">
            <a:off x="3207944" y="2263514"/>
            <a:ext cx="13533387" cy="1180465"/>
          </a:xfrm>
          <a:prstGeom prst="rect">
            <a:avLst/>
          </a:prstGeom>
        </p:spPr>
        <p:txBody>
          <a:bodyPr anchor="t" rtlCol="false" tIns="0" lIns="0" bIns="0" rIns="0">
            <a:spAutoFit/>
          </a:bodyPr>
          <a:lstStyle/>
          <a:p>
            <a:pPr algn="l">
              <a:lnSpc>
                <a:spcPts val="4759"/>
              </a:lnSpc>
            </a:pPr>
            <a:r>
              <a:rPr lang="en-US" sz="3399">
                <a:solidFill>
                  <a:srgbClr val="FFFFFF"/>
                </a:solidFill>
                <a:latin typeface="Open Sans"/>
                <a:ea typeface="Open Sans"/>
                <a:cs typeface="Open Sans"/>
                <a:sym typeface="Open Sans"/>
              </a:rPr>
              <a:t>Hasil visualisasi data Iris classification menggunakan Decision Tree pada pemodelan Machine Learning</a:t>
            </a:r>
          </a:p>
        </p:txBody>
      </p:sp>
      <p:sp>
        <p:nvSpPr>
          <p:cNvPr name="Freeform 11" id="11"/>
          <p:cNvSpPr/>
          <p:nvPr/>
        </p:nvSpPr>
        <p:spPr>
          <a:xfrm flipH="false" flipV="false" rot="0">
            <a:off x="14088981" y="333297"/>
            <a:ext cx="2404509" cy="695403"/>
          </a:xfrm>
          <a:custGeom>
            <a:avLst/>
            <a:gdLst/>
            <a:ahLst/>
            <a:cxnLst/>
            <a:rect r="r" b="b" t="t" l="l"/>
            <a:pathLst>
              <a:path h="695403" w="2404509">
                <a:moveTo>
                  <a:pt x="0" y="0"/>
                </a:moveTo>
                <a:lnTo>
                  <a:pt x="2404509" y="0"/>
                </a:lnTo>
                <a:lnTo>
                  <a:pt x="2404509" y="695403"/>
                </a:lnTo>
                <a:lnTo>
                  <a:pt x="0" y="695403"/>
                </a:lnTo>
                <a:lnTo>
                  <a:pt x="0" y="0"/>
                </a:lnTo>
                <a:close/>
              </a:path>
            </a:pathLst>
          </a:custGeom>
          <a:blipFill>
            <a:blip r:embed="rId8"/>
            <a:stretch>
              <a:fillRect l="0" t="0" r="0" b="-5028"/>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3416" r="0" b="-83416"/>
            </a:stretch>
          </a:blipFill>
        </p:spPr>
      </p:sp>
      <p:sp>
        <p:nvSpPr>
          <p:cNvPr name="Freeform 3" id="3"/>
          <p:cNvSpPr/>
          <p:nvPr/>
        </p:nvSpPr>
        <p:spPr>
          <a:xfrm flipH="false" flipV="false" rot="0">
            <a:off x="16269857" y="1028700"/>
            <a:ext cx="950975" cy="619323"/>
          </a:xfrm>
          <a:custGeom>
            <a:avLst/>
            <a:gdLst/>
            <a:ahLst/>
            <a:cxnLst/>
            <a:rect r="r" b="b" t="t" l="l"/>
            <a:pathLst>
              <a:path h="619323" w="950975">
                <a:moveTo>
                  <a:pt x="0" y="0"/>
                </a:moveTo>
                <a:lnTo>
                  <a:pt x="950976" y="0"/>
                </a:lnTo>
                <a:lnTo>
                  <a:pt x="950976" y="619323"/>
                </a:lnTo>
                <a:lnTo>
                  <a:pt x="0" y="61932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4" id="4"/>
          <p:cNvSpPr/>
          <p:nvPr/>
        </p:nvSpPr>
        <p:spPr>
          <a:xfrm>
            <a:off x="5897880" y="1216013"/>
            <a:ext cx="6492240" cy="0"/>
          </a:xfrm>
          <a:prstGeom prst="line">
            <a:avLst/>
          </a:prstGeom>
          <a:ln cap="flat" w="38100">
            <a:solidFill>
              <a:srgbClr val="FFFFFF"/>
            </a:solidFill>
            <a:prstDash val="solid"/>
            <a:headEnd type="none" len="sm" w="sm"/>
            <a:tailEnd type="triangle" len="med" w="lg"/>
          </a:ln>
        </p:spPr>
      </p:sp>
      <p:sp>
        <p:nvSpPr>
          <p:cNvPr name="AutoShape 5" id="5"/>
          <p:cNvSpPr/>
          <p:nvPr/>
        </p:nvSpPr>
        <p:spPr>
          <a:xfrm>
            <a:off x="10767060" y="9107944"/>
            <a:ext cx="6492240" cy="0"/>
          </a:xfrm>
          <a:prstGeom prst="line">
            <a:avLst/>
          </a:prstGeom>
          <a:ln cap="flat" w="38100">
            <a:solidFill>
              <a:srgbClr val="FFFFFF"/>
            </a:solidFill>
            <a:prstDash val="solid"/>
            <a:headEnd type="triangle" len="med" w="lg"/>
            <a:tailEnd type="none" len="sm" w="sm"/>
          </a:ln>
        </p:spPr>
      </p:sp>
      <p:sp>
        <p:nvSpPr>
          <p:cNvPr name="Freeform 6" id="6"/>
          <p:cNvSpPr/>
          <p:nvPr/>
        </p:nvSpPr>
        <p:spPr>
          <a:xfrm flipH="false" flipV="false" rot="-5400000">
            <a:off x="388738" y="5774896"/>
            <a:ext cx="1513149" cy="250357"/>
          </a:xfrm>
          <a:custGeom>
            <a:avLst/>
            <a:gdLst/>
            <a:ahLst/>
            <a:cxnLst/>
            <a:rect r="r" b="b" t="t" l="l"/>
            <a:pathLst>
              <a:path h="250357" w="1513149">
                <a:moveTo>
                  <a:pt x="0" y="0"/>
                </a:moveTo>
                <a:lnTo>
                  <a:pt x="1513149" y="0"/>
                </a:lnTo>
                <a:lnTo>
                  <a:pt x="1513149" y="250357"/>
                </a:lnTo>
                <a:lnTo>
                  <a:pt x="0" y="25035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4671031" y="1986420"/>
            <a:ext cx="8945937" cy="6969124"/>
          </a:xfrm>
          <a:prstGeom prst="rect">
            <a:avLst/>
          </a:prstGeom>
        </p:spPr>
        <p:txBody>
          <a:bodyPr anchor="t" rtlCol="false" tIns="0" lIns="0" bIns="0" rIns="0">
            <a:spAutoFit/>
          </a:bodyPr>
          <a:lstStyle/>
          <a:p>
            <a:pPr algn="r">
              <a:lnSpc>
                <a:spcPts val="28000"/>
              </a:lnSpc>
            </a:pPr>
            <a:r>
              <a:rPr lang="en-US" b="true" sz="20000">
                <a:solidFill>
                  <a:srgbClr val="FFFFFF"/>
                </a:solidFill>
                <a:latin typeface="Anantason Bold"/>
                <a:ea typeface="Anantason Bold"/>
                <a:cs typeface="Anantason Bold"/>
                <a:sym typeface="Anantason Bold"/>
              </a:rPr>
              <a:t>THANK YOU</a:t>
            </a:r>
          </a:p>
        </p:txBody>
      </p:sp>
      <p:sp>
        <p:nvSpPr>
          <p:cNvPr name="TextBox 8" id="8"/>
          <p:cNvSpPr txBox="true"/>
          <p:nvPr/>
        </p:nvSpPr>
        <p:spPr>
          <a:xfrm rot="0">
            <a:off x="1028700" y="9191625"/>
            <a:ext cx="8481031" cy="457432"/>
          </a:xfrm>
          <a:prstGeom prst="rect">
            <a:avLst/>
          </a:prstGeom>
        </p:spPr>
        <p:txBody>
          <a:bodyPr anchor="t" rtlCol="false" tIns="0" lIns="0" bIns="0" rIns="0">
            <a:spAutoFit/>
          </a:bodyPr>
          <a:lstStyle/>
          <a:p>
            <a:pPr algn="l">
              <a:lnSpc>
                <a:spcPts val="3662"/>
              </a:lnSpc>
            </a:pPr>
            <a:r>
              <a:rPr lang="en-US" sz="2615" b="true">
                <a:solidFill>
                  <a:srgbClr val="FFFFFF"/>
                </a:solidFill>
                <a:latin typeface="Poppins Medium"/>
                <a:ea typeface="Poppins Medium"/>
                <a:cs typeface="Poppins Medium"/>
                <a:sym typeface="Poppins Medium"/>
              </a:rPr>
              <a:t>GITHUB : HTTPS://GITHUB.COM/AKHMADYUSWA20</a:t>
            </a:r>
          </a:p>
        </p:txBody>
      </p:sp>
      <p:sp>
        <p:nvSpPr>
          <p:cNvPr name="TextBox 9" id="9"/>
          <p:cNvSpPr txBox="true"/>
          <p:nvPr/>
        </p:nvSpPr>
        <p:spPr>
          <a:xfrm rot="0">
            <a:off x="349234" y="597357"/>
            <a:ext cx="5168562" cy="403201"/>
          </a:xfrm>
          <a:prstGeom prst="rect">
            <a:avLst/>
          </a:prstGeom>
        </p:spPr>
        <p:txBody>
          <a:bodyPr anchor="t" rtlCol="false" tIns="0" lIns="0" bIns="0" rIns="0">
            <a:spAutoFit/>
          </a:bodyPr>
          <a:lstStyle/>
          <a:p>
            <a:pPr algn="ctr">
              <a:lnSpc>
                <a:spcPts val="3102"/>
              </a:lnSpc>
            </a:pPr>
            <a:r>
              <a:rPr lang="en-US" sz="2215" b="true">
                <a:solidFill>
                  <a:srgbClr val="FFFFFF"/>
                </a:solidFill>
                <a:latin typeface="Poppins Medium"/>
                <a:ea typeface="Poppins Medium"/>
                <a:cs typeface="Poppins Medium"/>
                <a:sym typeface="Poppins Medium"/>
              </a:rPr>
              <a:t>Oleh :IIQ AKHMAD YUSWA ROVICKIEi</a:t>
            </a:r>
          </a:p>
        </p:txBody>
      </p:sp>
      <p:sp>
        <p:nvSpPr>
          <p:cNvPr name="Freeform 10" id="10"/>
          <p:cNvSpPr/>
          <p:nvPr/>
        </p:nvSpPr>
        <p:spPr>
          <a:xfrm flipH="false" flipV="false" rot="0">
            <a:off x="14088981" y="333297"/>
            <a:ext cx="2404509" cy="695403"/>
          </a:xfrm>
          <a:custGeom>
            <a:avLst/>
            <a:gdLst/>
            <a:ahLst/>
            <a:cxnLst/>
            <a:rect r="r" b="b" t="t" l="l"/>
            <a:pathLst>
              <a:path h="695403" w="2404509">
                <a:moveTo>
                  <a:pt x="0" y="0"/>
                </a:moveTo>
                <a:lnTo>
                  <a:pt x="2404509" y="0"/>
                </a:lnTo>
                <a:lnTo>
                  <a:pt x="2404509" y="695403"/>
                </a:lnTo>
                <a:lnTo>
                  <a:pt x="0" y="695403"/>
                </a:lnTo>
                <a:lnTo>
                  <a:pt x="0" y="0"/>
                </a:lnTo>
                <a:close/>
              </a:path>
            </a:pathLst>
          </a:custGeom>
          <a:blipFill>
            <a:blip r:embed="rId7"/>
            <a:stretch>
              <a:fillRect l="0" t="0" r="0" b="-5028"/>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3416" r="0" b="-83416"/>
            </a:stretch>
          </a:blipFill>
        </p:spPr>
      </p:sp>
      <p:grpSp>
        <p:nvGrpSpPr>
          <p:cNvPr name="Group 3" id="3"/>
          <p:cNvGrpSpPr/>
          <p:nvPr/>
        </p:nvGrpSpPr>
        <p:grpSpPr>
          <a:xfrm rot="0">
            <a:off x="1498121" y="3870146"/>
            <a:ext cx="7146303" cy="4669046"/>
            <a:chOff x="0" y="0"/>
            <a:chExt cx="9528404" cy="6225395"/>
          </a:xfrm>
        </p:grpSpPr>
        <p:pic>
          <p:nvPicPr>
            <p:cNvPr name="Picture 4" id="4"/>
            <p:cNvPicPr>
              <a:picLocks noChangeAspect="true"/>
            </p:cNvPicPr>
            <p:nvPr/>
          </p:nvPicPr>
          <p:blipFill>
            <a:blip r:embed="rId3"/>
            <a:srcRect l="5517" t="0" r="5517" b="0"/>
            <a:stretch>
              <a:fillRect/>
            </a:stretch>
          </p:blipFill>
          <p:spPr>
            <a:xfrm flipH="false" flipV="false">
              <a:off x="0" y="0"/>
              <a:ext cx="9528404" cy="6225395"/>
            </a:xfrm>
            <a:prstGeom prst="rect">
              <a:avLst/>
            </a:prstGeom>
          </p:spPr>
        </p:pic>
      </p:grpSp>
      <p:sp>
        <p:nvSpPr>
          <p:cNvPr name="Freeform 5" id="5"/>
          <p:cNvSpPr/>
          <p:nvPr/>
        </p:nvSpPr>
        <p:spPr>
          <a:xfrm flipH="false" flipV="false" rot="0">
            <a:off x="16269857" y="1028700"/>
            <a:ext cx="950975" cy="619323"/>
          </a:xfrm>
          <a:custGeom>
            <a:avLst/>
            <a:gdLst/>
            <a:ahLst/>
            <a:cxnLst/>
            <a:rect r="r" b="b" t="t" l="l"/>
            <a:pathLst>
              <a:path h="619323" w="950975">
                <a:moveTo>
                  <a:pt x="0" y="0"/>
                </a:moveTo>
                <a:lnTo>
                  <a:pt x="950976" y="0"/>
                </a:lnTo>
                <a:lnTo>
                  <a:pt x="950976" y="619323"/>
                </a:lnTo>
                <a:lnTo>
                  <a:pt x="0" y="6193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a:off x="5897880" y="1216013"/>
            <a:ext cx="6492240" cy="0"/>
          </a:xfrm>
          <a:prstGeom prst="line">
            <a:avLst/>
          </a:prstGeom>
          <a:ln cap="flat" w="38100">
            <a:solidFill>
              <a:srgbClr val="FFFFFF"/>
            </a:solidFill>
            <a:prstDash val="solid"/>
            <a:headEnd type="none" len="sm" w="sm"/>
            <a:tailEnd type="triangle" len="med" w="lg"/>
          </a:ln>
        </p:spPr>
      </p:sp>
      <p:sp>
        <p:nvSpPr>
          <p:cNvPr name="AutoShape 7" id="7"/>
          <p:cNvSpPr/>
          <p:nvPr/>
        </p:nvSpPr>
        <p:spPr>
          <a:xfrm>
            <a:off x="10767060" y="9107944"/>
            <a:ext cx="6492240" cy="0"/>
          </a:xfrm>
          <a:prstGeom prst="line">
            <a:avLst/>
          </a:prstGeom>
          <a:ln cap="flat" w="38100">
            <a:solidFill>
              <a:srgbClr val="FFFFFF"/>
            </a:solidFill>
            <a:prstDash val="solid"/>
            <a:headEnd type="triangle" len="med" w="lg"/>
            <a:tailEnd type="none" len="sm" w="sm"/>
          </a:ln>
        </p:spPr>
      </p:sp>
      <p:sp>
        <p:nvSpPr>
          <p:cNvPr name="Freeform 8" id="8"/>
          <p:cNvSpPr/>
          <p:nvPr/>
        </p:nvSpPr>
        <p:spPr>
          <a:xfrm flipH="false" flipV="false" rot="-5400000">
            <a:off x="388738" y="5774896"/>
            <a:ext cx="1513149" cy="250357"/>
          </a:xfrm>
          <a:custGeom>
            <a:avLst/>
            <a:gdLst/>
            <a:ahLst/>
            <a:cxnLst/>
            <a:rect r="r" b="b" t="t" l="l"/>
            <a:pathLst>
              <a:path h="250357" w="1513149">
                <a:moveTo>
                  <a:pt x="0" y="0"/>
                </a:moveTo>
                <a:lnTo>
                  <a:pt x="1513149" y="0"/>
                </a:lnTo>
                <a:lnTo>
                  <a:pt x="1513149" y="250357"/>
                </a:lnTo>
                <a:lnTo>
                  <a:pt x="0" y="25035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8893200" y="4128654"/>
            <a:ext cx="8366100" cy="1963017"/>
          </a:xfrm>
          <a:prstGeom prst="rect">
            <a:avLst/>
          </a:prstGeom>
        </p:spPr>
        <p:txBody>
          <a:bodyPr anchor="t" rtlCol="false" tIns="0" lIns="0" bIns="0" rIns="0">
            <a:spAutoFit/>
          </a:bodyPr>
          <a:lstStyle/>
          <a:p>
            <a:pPr algn="just">
              <a:lnSpc>
                <a:spcPts val="3102"/>
              </a:lnSpc>
            </a:pPr>
            <a:r>
              <a:rPr lang="en-US" sz="2215">
                <a:solidFill>
                  <a:srgbClr val="FFFFFF"/>
                </a:solidFill>
                <a:latin typeface="Poppins"/>
                <a:ea typeface="Poppins"/>
                <a:cs typeface="Poppins"/>
                <a:sym typeface="Poppins"/>
              </a:rPr>
              <a:t>Halo nama saya IIQ AKHMAD YUSWA ROVICKIE. Saya berumur 20 tahun dan Saya Mahasiswa dari Universitas Wiralodra Prodi Teknik Komputer. Sebagai Mahasiswa Teknik Komputer saya perlu mempelajari apa itu Manchine Learning ?</a:t>
            </a:r>
          </a:p>
        </p:txBody>
      </p:sp>
      <p:sp>
        <p:nvSpPr>
          <p:cNvPr name="TextBox 10" id="10"/>
          <p:cNvSpPr txBox="true"/>
          <p:nvPr/>
        </p:nvSpPr>
        <p:spPr>
          <a:xfrm rot="0">
            <a:off x="6868695" y="1809759"/>
            <a:ext cx="10390605" cy="1708151"/>
          </a:xfrm>
          <a:prstGeom prst="rect">
            <a:avLst/>
          </a:prstGeom>
        </p:spPr>
        <p:txBody>
          <a:bodyPr anchor="t" rtlCol="false" tIns="0" lIns="0" bIns="0" rIns="0">
            <a:spAutoFit/>
          </a:bodyPr>
          <a:lstStyle/>
          <a:p>
            <a:pPr algn="r">
              <a:lnSpc>
                <a:spcPts val="13999"/>
              </a:lnSpc>
            </a:pPr>
            <a:r>
              <a:rPr lang="en-US" b="true" sz="9999">
                <a:solidFill>
                  <a:srgbClr val="FFFFFF"/>
                </a:solidFill>
                <a:latin typeface="Anantason Bold"/>
                <a:ea typeface="Anantason Bold"/>
                <a:cs typeface="Anantason Bold"/>
                <a:sym typeface="Anantason Bold"/>
              </a:rPr>
              <a:t>TENTANG SAYA</a:t>
            </a:r>
          </a:p>
        </p:txBody>
      </p:sp>
      <p:sp>
        <p:nvSpPr>
          <p:cNvPr name="TextBox 11" id="11"/>
          <p:cNvSpPr txBox="true"/>
          <p:nvPr/>
        </p:nvSpPr>
        <p:spPr>
          <a:xfrm rot="0">
            <a:off x="349234" y="597357"/>
            <a:ext cx="5168562" cy="403201"/>
          </a:xfrm>
          <a:prstGeom prst="rect">
            <a:avLst/>
          </a:prstGeom>
        </p:spPr>
        <p:txBody>
          <a:bodyPr anchor="t" rtlCol="false" tIns="0" lIns="0" bIns="0" rIns="0">
            <a:spAutoFit/>
          </a:bodyPr>
          <a:lstStyle/>
          <a:p>
            <a:pPr algn="ctr">
              <a:lnSpc>
                <a:spcPts val="3102"/>
              </a:lnSpc>
            </a:pPr>
            <a:r>
              <a:rPr lang="en-US" sz="2215" b="true">
                <a:solidFill>
                  <a:srgbClr val="FFFFFF"/>
                </a:solidFill>
                <a:latin typeface="Poppins Medium"/>
                <a:ea typeface="Poppins Medium"/>
                <a:cs typeface="Poppins Medium"/>
                <a:sym typeface="Poppins Medium"/>
              </a:rPr>
              <a:t>Oleh :IIQ AKHMAD YUSWA ROVICKIEi</a:t>
            </a:r>
          </a:p>
        </p:txBody>
      </p:sp>
      <p:sp>
        <p:nvSpPr>
          <p:cNvPr name="Freeform 12" id="12"/>
          <p:cNvSpPr/>
          <p:nvPr/>
        </p:nvSpPr>
        <p:spPr>
          <a:xfrm flipH="false" flipV="false" rot="0">
            <a:off x="14088981" y="333297"/>
            <a:ext cx="2404509" cy="695403"/>
          </a:xfrm>
          <a:custGeom>
            <a:avLst/>
            <a:gdLst/>
            <a:ahLst/>
            <a:cxnLst/>
            <a:rect r="r" b="b" t="t" l="l"/>
            <a:pathLst>
              <a:path h="695403" w="2404509">
                <a:moveTo>
                  <a:pt x="0" y="0"/>
                </a:moveTo>
                <a:lnTo>
                  <a:pt x="2404509" y="0"/>
                </a:lnTo>
                <a:lnTo>
                  <a:pt x="2404509" y="695403"/>
                </a:lnTo>
                <a:lnTo>
                  <a:pt x="0" y="695403"/>
                </a:lnTo>
                <a:lnTo>
                  <a:pt x="0" y="0"/>
                </a:lnTo>
                <a:close/>
              </a:path>
            </a:pathLst>
          </a:custGeom>
          <a:blipFill>
            <a:blip r:embed="rId8"/>
            <a:stretch>
              <a:fillRect l="0" t="0" r="0" b="-5028"/>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3416" r="0" b="-83416"/>
            </a:stretch>
          </a:blipFill>
        </p:spPr>
      </p:sp>
      <p:sp>
        <p:nvSpPr>
          <p:cNvPr name="Freeform 3" id="3"/>
          <p:cNvSpPr/>
          <p:nvPr/>
        </p:nvSpPr>
        <p:spPr>
          <a:xfrm flipH="false" flipV="false" rot="0">
            <a:off x="16269857" y="1028700"/>
            <a:ext cx="950975" cy="619323"/>
          </a:xfrm>
          <a:custGeom>
            <a:avLst/>
            <a:gdLst/>
            <a:ahLst/>
            <a:cxnLst/>
            <a:rect r="r" b="b" t="t" l="l"/>
            <a:pathLst>
              <a:path h="619323" w="950975">
                <a:moveTo>
                  <a:pt x="0" y="0"/>
                </a:moveTo>
                <a:lnTo>
                  <a:pt x="950976" y="0"/>
                </a:lnTo>
                <a:lnTo>
                  <a:pt x="950976" y="619323"/>
                </a:lnTo>
                <a:lnTo>
                  <a:pt x="0" y="61932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4" id="4"/>
          <p:cNvSpPr/>
          <p:nvPr/>
        </p:nvSpPr>
        <p:spPr>
          <a:xfrm>
            <a:off x="5897880" y="1216013"/>
            <a:ext cx="6492240" cy="0"/>
          </a:xfrm>
          <a:prstGeom prst="line">
            <a:avLst/>
          </a:prstGeom>
          <a:ln cap="flat" w="38100">
            <a:solidFill>
              <a:srgbClr val="FFFFFF"/>
            </a:solidFill>
            <a:prstDash val="solid"/>
            <a:headEnd type="none" len="sm" w="sm"/>
            <a:tailEnd type="triangle" len="med" w="lg"/>
          </a:ln>
        </p:spPr>
      </p:sp>
      <p:sp>
        <p:nvSpPr>
          <p:cNvPr name="AutoShape 5" id="5"/>
          <p:cNvSpPr/>
          <p:nvPr/>
        </p:nvSpPr>
        <p:spPr>
          <a:xfrm>
            <a:off x="10767060" y="9107944"/>
            <a:ext cx="6492240" cy="0"/>
          </a:xfrm>
          <a:prstGeom prst="line">
            <a:avLst/>
          </a:prstGeom>
          <a:ln cap="flat" w="38100">
            <a:solidFill>
              <a:srgbClr val="FFFFFF"/>
            </a:solidFill>
            <a:prstDash val="solid"/>
            <a:headEnd type="triangle" len="med" w="lg"/>
            <a:tailEnd type="none" len="sm" w="sm"/>
          </a:ln>
        </p:spPr>
      </p:sp>
      <p:sp>
        <p:nvSpPr>
          <p:cNvPr name="Freeform 6" id="6"/>
          <p:cNvSpPr/>
          <p:nvPr/>
        </p:nvSpPr>
        <p:spPr>
          <a:xfrm flipH="false" flipV="false" rot="-5400000">
            <a:off x="-407341" y="9133121"/>
            <a:ext cx="1513149" cy="250357"/>
          </a:xfrm>
          <a:custGeom>
            <a:avLst/>
            <a:gdLst/>
            <a:ahLst/>
            <a:cxnLst/>
            <a:rect r="r" b="b" t="t" l="l"/>
            <a:pathLst>
              <a:path h="250357" w="1513149">
                <a:moveTo>
                  <a:pt x="0" y="0"/>
                </a:moveTo>
                <a:lnTo>
                  <a:pt x="1513150" y="0"/>
                </a:lnTo>
                <a:lnTo>
                  <a:pt x="1513150" y="250358"/>
                </a:lnTo>
                <a:lnTo>
                  <a:pt x="0" y="25035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4088981" y="333297"/>
            <a:ext cx="2404509" cy="695403"/>
          </a:xfrm>
          <a:custGeom>
            <a:avLst/>
            <a:gdLst/>
            <a:ahLst/>
            <a:cxnLst/>
            <a:rect r="r" b="b" t="t" l="l"/>
            <a:pathLst>
              <a:path h="695403" w="2404509">
                <a:moveTo>
                  <a:pt x="0" y="0"/>
                </a:moveTo>
                <a:lnTo>
                  <a:pt x="2404509" y="0"/>
                </a:lnTo>
                <a:lnTo>
                  <a:pt x="2404509" y="695403"/>
                </a:lnTo>
                <a:lnTo>
                  <a:pt x="0" y="695403"/>
                </a:lnTo>
                <a:lnTo>
                  <a:pt x="0" y="0"/>
                </a:lnTo>
                <a:close/>
              </a:path>
            </a:pathLst>
          </a:custGeom>
          <a:blipFill>
            <a:blip r:embed="rId7"/>
            <a:stretch>
              <a:fillRect l="0" t="0" r="0" b="-5028"/>
            </a:stretch>
          </a:blipFill>
        </p:spPr>
      </p:sp>
      <p:sp>
        <p:nvSpPr>
          <p:cNvPr name="TextBox 8" id="8"/>
          <p:cNvSpPr txBox="true"/>
          <p:nvPr/>
        </p:nvSpPr>
        <p:spPr>
          <a:xfrm rot="0">
            <a:off x="349234" y="597357"/>
            <a:ext cx="5168562" cy="403201"/>
          </a:xfrm>
          <a:prstGeom prst="rect">
            <a:avLst/>
          </a:prstGeom>
        </p:spPr>
        <p:txBody>
          <a:bodyPr anchor="t" rtlCol="false" tIns="0" lIns="0" bIns="0" rIns="0">
            <a:spAutoFit/>
          </a:bodyPr>
          <a:lstStyle/>
          <a:p>
            <a:pPr algn="ctr">
              <a:lnSpc>
                <a:spcPts val="3102"/>
              </a:lnSpc>
            </a:pPr>
            <a:r>
              <a:rPr lang="en-US" sz="2215" b="true">
                <a:solidFill>
                  <a:srgbClr val="FFFFFF"/>
                </a:solidFill>
                <a:latin typeface="Poppins Medium"/>
                <a:ea typeface="Poppins Medium"/>
                <a:cs typeface="Poppins Medium"/>
                <a:sym typeface="Poppins Medium"/>
              </a:rPr>
              <a:t>Oleh :IIQ AKHMAD YUSWA ROVICKIEi</a:t>
            </a:r>
          </a:p>
        </p:txBody>
      </p:sp>
      <p:sp>
        <p:nvSpPr>
          <p:cNvPr name="TextBox 9" id="9"/>
          <p:cNvSpPr txBox="true"/>
          <p:nvPr/>
        </p:nvSpPr>
        <p:spPr>
          <a:xfrm rot="0">
            <a:off x="5380244" y="1467048"/>
            <a:ext cx="7527513" cy="1160639"/>
          </a:xfrm>
          <a:prstGeom prst="rect">
            <a:avLst/>
          </a:prstGeom>
        </p:spPr>
        <p:txBody>
          <a:bodyPr anchor="t" rtlCol="false" tIns="0" lIns="0" bIns="0" rIns="0">
            <a:spAutoFit/>
          </a:bodyPr>
          <a:lstStyle/>
          <a:p>
            <a:pPr algn="ctr">
              <a:lnSpc>
                <a:spcPts val="9092"/>
              </a:lnSpc>
              <a:spcBef>
                <a:spcPct val="0"/>
              </a:spcBef>
            </a:pPr>
            <a:r>
              <a:rPr lang="en-US" b="true" sz="6494">
                <a:solidFill>
                  <a:srgbClr val="FFFFFF"/>
                </a:solidFill>
                <a:latin typeface="Poppins Medium"/>
                <a:ea typeface="Poppins Medium"/>
                <a:cs typeface="Poppins Medium"/>
                <a:sym typeface="Poppins Medium"/>
              </a:rPr>
              <a:t>ABOUT DATASET</a:t>
            </a:r>
          </a:p>
        </p:txBody>
      </p:sp>
      <p:sp>
        <p:nvSpPr>
          <p:cNvPr name="TextBox 10" id="10"/>
          <p:cNvSpPr txBox="true"/>
          <p:nvPr/>
        </p:nvSpPr>
        <p:spPr>
          <a:xfrm rot="0">
            <a:off x="1817287" y="2833660"/>
            <a:ext cx="15822591" cy="6581140"/>
          </a:xfrm>
          <a:prstGeom prst="rect">
            <a:avLst/>
          </a:prstGeom>
        </p:spPr>
        <p:txBody>
          <a:bodyPr anchor="t" rtlCol="false" tIns="0" lIns="0" bIns="0" rIns="0">
            <a:spAutoFit/>
          </a:bodyPr>
          <a:lstStyle/>
          <a:p>
            <a:pPr algn="l">
              <a:lnSpc>
                <a:spcPts val="4759"/>
              </a:lnSpc>
            </a:pPr>
            <a:r>
              <a:rPr lang="en-US" sz="3399">
                <a:solidFill>
                  <a:srgbClr val="FFFFFF"/>
                </a:solidFill>
                <a:latin typeface="Open Sans"/>
                <a:ea typeface="Open Sans"/>
                <a:cs typeface="Open Sans"/>
                <a:sym typeface="Open Sans"/>
              </a:rPr>
              <a:t>The Iris flower data set is a multivariate data set introduced by the British statistician and biologist Ronald Fisher in his 1936 paper The use of multiple measurements in taxonomic problems. It is sometimes called Anderson's Iris data set because Edgar Anderson collected the data to quantify the morphologic variation of Iris flowers of three related species. The data set consists of 50 samples from each of three species of Iris (Iris Setosa, Iris virginica, and Iris versicolor). Four features were measured from each sample: the length and the width of the sepals and petals, in centimeters.</a:t>
            </a:r>
          </a:p>
          <a:p>
            <a:pPr algn="l">
              <a:lnSpc>
                <a:spcPts val="4759"/>
              </a:lnSpc>
            </a:pPr>
            <a:r>
              <a:rPr lang="en-US" sz="3399">
                <a:solidFill>
                  <a:srgbClr val="FFFFFF"/>
                </a:solidFill>
                <a:latin typeface="Open Sans"/>
                <a:ea typeface="Open Sans"/>
                <a:cs typeface="Open Sans"/>
                <a:sym typeface="Open Sans"/>
              </a:rPr>
              <a:t>This dataset became a typical test case for many statistical classification techniques in machine learning such as decision tree.</a:t>
            </a:r>
          </a:p>
          <a:p>
            <a:pPr algn="l">
              <a:lnSpc>
                <a:spcPts val="4759"/>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3416" r="0" b="-83416"/>
            </a:stretch>
          </a:blipFill>
        </p:spPr>
      </p:sp>
      <p:sp>
        <p:nvSpPr>
          <p:cNvPr name="Freeform 3" id="3"/>
          <p:cNvSpPr/>
          <p:nvPr/>
        </p:nvSpPr>
        <p:spPr>
          <a:xfrm flipH="false" flipV="false" rot="0">
            <a:off x="16269857" y="1028700"/>
            <a:ext cx="950975" cy="619323"/>
          </a:xfrm>
          <a:custGeom>
            <a:avLst/>
            <a:gdLst/>
            <a:ahLst/>
            <a:cxnLst/>
            <a:rect r="r" b="b" t="t" l="l"/>
            <a:pathLst>
              <a:path h="619323" w="950975">
                <a:moveTo>
                  <a:pt x="0" y="0"/>
                </a:moveTo>
                <a:lnTo>
                  <a:pt x="950976" y="0"/>
                </a:lnTo>
                <a:lnTo>
                  <a:pt x="950976" y="619323"/>
                </a:lnTo>
                <a:lnTo>
                  <a:pt x="0" y="61932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4" id="4"/>
          <p:cNvSpPr/>
          <p:nvPr/>
        </p:nvSpPr>
        <p:spPr>
          <a:xfrm>
            <a:off x="5897880" y="1216013"/>
            <a:ext cx="6492240" cy="0"/>
          </a:xfrm>
          <a:prstGeom prst="line">
            <a:avLst/>
          </a:prstGeom>
          <a:ln cap="flat" w="38100">
            <a:solidFill>
              <a:srgbClr val="FFFFFF"/>
            </a:solidFill>
            <a:prstDash val="solid"/>
            <a:headEnd type="none" len="sm" w="sm"/>
            <a:tailEnd type="triangle" len="med" w="lg"/>
          </a:ln>
        </p:spPr>
      </p:sp>
      <p:sp>
        <p:nvSpPr>
          <p:cNvPr name="AutoShape 5" id="5"/>
          <p:cNvSpPr/>
          <p:nvPr/>
        </p:nvSpPr>
        <p:spPr>
          <a:xfrm>
            <a:off x="10767060" y="9107944"/>
            <a:ext cx="6492240" cy="0"/>
          </a:xfrm>
          <a:prstGeom prst="line">
            <a:avLst/>
          </a:prstGeom>
          <a:ln cap="flat" w="38100">
            <a:solidFill>
              <a:srgbClr val="FFFFFF"/>
            </a:solidFill>
            <a:prstDash val="solid"/>
            <a:headEnd type="triangle" len="med" w="lg"/>
            <a:tailEnd type="none" len="sm" w="sm"/>
          </a:ln>
        </p:spPr>
      </p:sp>
      <p:sp>
        <p:nvSpPr>
          <p:cNvPr name="Freeform 6" id="6"/>
          <p:cNvSpPr/>
          <p:nvPr/>
        </p:nvSpPr>
        <p:spPr>
          <a:xfrm flipH="false" flipV="false" rot="-5400000">
            <a:off x="388738" y="5774896"/>
            <a:ext cx="1513149" cy="250357"/>
          </a:xfrm>
          <a:custGeom>
            <a:avLst/>
            <a:gdLst/>
            <a:ahLst/>
            <a:cxnLst/>
            <a:rect r="r" b="b" t="t" l="l"/>
            <a:pathLst>
              <a:path h="250357" w="1513149">
                <a:moveTo>
                  <a:pt x="0" y="0"/>
                </a:moveTo>
                <a:lnTo>
                  <a:pt x="1513149" y="0"/>
                </a:lnTo>
                <a:lnTo>
                  <a:pt x="1513149" y="250357"/>
                </a:lnTo>
                <a:lnTo>
                  <a:pt x="0" y="25035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4088981" y="333297"/>
            <a:ext cx="2404509" cy="695403"/>
          </a:xfrm>
          <a:custGeom>
            <a:avLst/>
            <a:gdLst/>
            <a:ahLst/>
            <a:cxnLst/>
            <a:rect r="r" b="b" t="t" l="l"/>
            <a:pathLst>
              <a:path h="695403" w="2404509">
                <a:moveTo>
                  <a:pt x="0" y="0"/>
                </a:moveTo>
                <a:lnTo>
                  <a:pt x="2404509" y="0"/>
                </a:lnTo>
                <a:lnTo>
                  <a:pt x="2404509" y="695403"/>
                </a:lnTo>
                <a:lnTo>
                  <a:pt x="0" y="695403"/>
                </a:lnTo>
                <a:lnTo>
                  <a:pt x="0" y="0"/>
                </a:lnTo>
                <a:close/>
              </a:path>
            </a:pathLst>
          </a:custGeom>
          <a:blipFill>
            <a:blip r:embed="rId7"/>
            <a:stretch>
              <a:fillRect l="0" t="0" r="0" b="-5028"/>
            </a:stretch>
          </a:blipFill>
        </p:spPr>
      </p:sp>
      <p:sp>
        <p:nvSpPr>
          <p:cNvPr name="TextBox 8" id="8"/>
          <p:cNvSpPr txBox="true"/>
          <p:nvPr/>
        </p:nvSpPr>
        <p:spPr>
          <a:xfrm rot="0">
            <a:off x="349234" y="597357"/>
            <a:ext cx="5168562" cy="403201"/>
          </a:xfrm>
          <a:prstGeom prst="rect">
            <a:avLst/>
          </a:prstGeom>
        </p:spPr>
        <p:txBody>
          <a:bodyPr anchor="t" rtlCol="false" tIns="0" lIns="0" bIns="0" rIns="0">
            <a:spAutoFit/>
          </a:bodyPr>
          <a:lstStyle/>
          <a:p>
            <a:pPr algn="ctr">
              <a:lnSpc>
                <a:spcPts val="3102"/>
              </a:lnSpc>
            </a:pPr>
            <a:r>
              <a:rPr lang="en-US" sz="2215" b="true">
                <a:solidFill>
                  <a:srgbClr val="FFFFFF"/>
                </a:solidFill>
                <a:latin typeface="Poppins Medium"/>
                <a:ea typeface="Poppins Medium"/>
                <a:cs typeface="Poppins Medium"/>
                <a:sym typeface="Poppins Medium"/>
              </a:rPr>
              <a:t>Oleh :IIQ AKHMAD YUSWA ROVICKIEi</a:t>
            </a:r>
          </a:p>
        </p:txBody>
      </p:sp>
      <p:sp>
        <p:nvSpPr>
          <p:cNvPr name="TextBox 9" id="9"/>
          <p:cNvSpPr txBox="true"/>
          <p:nvPr/>
        </p:nvSpPr>
        <p:spPr>
          <a:xfrm rot="0">
            <a:off x="5542801" y="1467048"/>
            <a:ext cx="7202398" cy="1160639"/>
          </a:xfrm>
          <a:prstGeom prst="rect">
            <a:avLst/>
          </a:prstGeom>
        </p:spPr>
        <p:txBody>
          <a:bodyPr anchor="t" rtlCol="false" tIns="0" lIns="0" bIns="0" rIns="0">
            <a:spAutoFit/>
          </a:bodyPr>
          <a:lstStyle/>
          <a:p>
            <a:pPr algn="ctr">
              <a:lnSpc>
                <a:spcPts val="9092"/>
              </a:lnSpc>
              <a:spcBef>
                <a:spcPct val="0"/>
              </a:spcBef>
            </a:pPr>
            <a:r>
              <a:rPr lang="en-US" b="true" sz="6494">
                <a:solidFill>
                  <a:srgbClr val="FFFFFF"/>
                </a:solidFill>
                <a:latin typeface="Poppins Medium"/>
                <a:ea typeface="Poppins Medium"/>
                <a:cs typeface="Poppins Medium"/>
                <a:sym typeface="Poppins Medium"/>
              </a:rPr>
              <a:t>DECISION TREE</a:t>
            </a:r>
          </a:p>
        </p:txBody>
      </p:sp>
      <p:sp>
        <p:nvSpPr>
          <p:cNvPr name="TextBox 10" id="10"/>
          <p:cNvSpPr txBox="true"/>
          <p:nvPr/>
        </p:nvSpPr>
        <p:spPr>
          <a:xfrm rot="0">
            <a:off x="1795724" y="3189661"/>
            <a:ext cx="15141307" cy="4826591"/>
          </a:xfrm>
          <a:prstGeom prst="rect">
            <a:avLst/>
          </a:prstGeom>
        </p:spPr>
        <p:txBody>
          <a:bodyPr anchor="t" rtlCol="false" tIns="0" lIns="0" bIns="0" rIns="0">
            <a:spAutoFit/>
          </a:bodyPr>
          <a:lstStyle/>
          <a:p>
            <a:pPr algn="l">
              <a:lnSpc>
                <a:spcPts val="6442"/>
              </a:lnSpc>
            </a:pPr>
            <a:r>
              <a:rPr lang="en-US" sz="4601">
                <a:solidFill>
                  <a:srgbClr val="FFFFFF"/>
                </a:solidFill>
                <a:latin typeface="Open Sans"/>
                <a:ea typeface="Open Sans"/>
                <a:cs typeface="Open Sans"/>
                <a:sym typeface="Open Sans"/>
              </a:rPr>
              <a:t>A decision tree is a model that uses a tree-like structure to show how decisions and their consequences are related. It's a type of algorithm that uses conditional control statements. Decision trees can be used to help with decision making, and are often used in machine learning.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3416" r="0" b="-83416"/>
            </a:stretch>
          </a:blipFill>
        </p:spPr>
      </p:sp>
      <p:sp>
        <p:nvSpPr>
          <p:cNvPr name="Freeform 3" id="3"/>
          <p:cNvSpPr/>
          <p:nvPr/>
        </p:nvSpPr>
        <p:spPr>
          <a:xfrm flipH="false" flipV="false" rot="0">
            <a:off x="16269857" y="1028700"/>
            <a:ext cx="950975" cy="619323"/>
          </a:xfrm>
          <a:custGeom>
            <a:avLst/>
            <a:gdLst/>
            <a:ahLst/>
            <a:cxnLst/>
            <a:rect r="r" b="b" t="t" l="l"/>
            <a:pathLst>
              <a:path h="619323" w="950975">
                <a:moveTo>
                  <a:pt x="0" y="0"/>
                </a:moveTo>
                <a:lnTo>
                  <a:pt x="950976" y="0"/>
                </a:lnTo>
                <a:lnTo>
                  <a:pt x="950976" y="619323"/>
                </a:lnTo>
                <a:lnTo>
                  <a:pt x="0" y="61932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4" id="4"/>
          <p:cNvSpPr/>
          <p:nvPr/>
        </p:nvSpPr>
        <p:spPr>
          <a:xfrm>
            <a:off x="5897880" y="1216013"/>
            <a:ext cx="6492240" cy="0"/>
          </a:xfrm>
          <a:prstGeom prst="line">
            <a:avLst/>
          </a:prstGeom>
          <a:ln cap="flat" w="38100">
            <a:solidFill>
              <a:srgbClr val="FFFFFF"/>
            </a:solidFill>
            <a:prstDash val="solid"/>
            <a:headEnd type="none" len="sm" w="sm"/>
            <a:tailEnd type="triangle" len="med" w="lg"/>
          </a:ln>
        </p:spPr>
      </p:sp>
      <p:sp>
        <p:nvSpPr>
          <p:cNvPr name="AutoShape 5" id="5"/>
          <p:cNvSpPr/>
          <p:nvPr/>
        </p:nvSpPr>
        <p:spPr>
          <a:xfrm>
            <a:off x="10767060" y="9107944"/>
            <a:ext cx="6492240" cy="0"/>
          </a:xfrm>
          <a:prstGeom prst="line">
            <a:avLst/>
          </a:prstGeom>
          <a:ln cap="flat" w="38100">
            <a:solidFill>
              <a:srgbClr val="FFFFFF"/>
            </a:solidFill>
            <a:prstDash val="solid"/>
            <a:headEnd type="triangle" len="med" w="lg"/>
            <a:tailEnd type="none" len="sm" w="sm"/>
          </a:ln>
        </p:spPr>
      </p:sp>
      <p:sp>
        <p:nvSpPr>
          <p:cNvPr name="Freeform 6" id="6"/>
          <p:cNvSpPr/>
          <p:nvPr/>
        </p:nvSpPr>
        <p:spPr>
          <a:xfrm flipH="false" flipV="false" rot="-5400000">
            <a:off x="388738" y="5774896"/>
            <a:ext cx="1513149" cy="250357"/>
          </a:xfrm>
          <a:custGeom>
            <a:avLst/>
            <a:gdLst/>
            <a:ahLst/>
            <a:cxnLst/>
            <a:rect r="r" b="b" t="t" l="l"/>
            <a:pathLst>
              <a:path h="250357" w="1513149">
                <a:moveTo>
                  <a:pt x="0" y="0"/>
                </a:moveTo>
                <a:lnTo>
                  <a:pt x="1513149" y="0"/>
                </a:lnTo>
                <a:lnTo>
                  <a:pt x="1513149" y="250357"/>
                </a:lnTo>
                <a:lnTo>
                  <a:pt x="0" y="25035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4088981" y="333297"/>
            <a:ext cx="2404509" cy="695403"/>
          </a:xfrm>
          <a:custGeom>
            <a:avLst/>
            <a:gdLst/>
            <a:ahLst/>
            <a:cxnLst/>
            <a:rect r="r" b="b" t="t" l="l"/>
            <a:pathLst>
              <a:path h="695403" w="2404509">
                <a:moveTo>
                  <a:pt x="0" y="0"/>
                </a:moveTo>
                <a:lnTo>
                  <a:pt x="2404509" y="0"/>
                </a:lnTo>
                <a:lnTo>
                  <a:pt x="2404509" y="695403"/>
                </a:lnTo>
                <a:lnTo>
                  <a:pt x="0" y="695403"/>
                </a:lnTo>
                <a:lnTo>
                  <a:pt x="0" y="0"/>
                </a:lnTo>
                <a:close/>
              </a:path>
            </a:pathLst>
          </a:custGeom>
          <a:blipFill>
            <a:blip r:embed="rId7"/>
            <a:stretch>
              <a:fillRect l="0" t="0" r="0" b="-5028"/>
            </a:stretch>
          </a:blipFill>
        </p:spPr>
      </p:sp>
      <p:sp>
        <p:nvSpPr>
          <p:cNvPr name="TextBox 8" id="8"/>
          <p:cNvSpPr txBox="true"/>
          <p:nvPr/>
        </p:nvSpPr>
        <p:spPr>
          <a:xfrm rot="0">
            <a:off x="349234" y="597357"/>
            <a:ext cx="5168562" cy="403201"/>
          </a:xfrm>
          <a:prstGeom prst="rect">
            <a:avLst/>
          </a:prstGeom>
        </p:spPr>
        <p:txBody>
          <a:bodyPr anchor="t" rtlCol="false" tIns="0" lIns="0" bIns="0" rIns="0">
            <a:spAutoFit/>
          </a:bodyPr>
          <a:lstStyle/>
          <a:p>
            <a:pPr algn="ctr">
              <a:lnSpc>
                <a:spcPts val="3102"/>
              </a:lnSpc>
            </a:pPr>
            <a:r>
              <a:rPr lang="en-US" sz="2215" b="true">
                <a:solidFill>
                  <a:srgbClr val="FFFFFF"/>
                </a:solidFill>
                <a:latin typeface="Poppins Medium"/>
                <a:ea typeface="Poppins Medium"/>
                <a:cs typeface="Poppins Medium"/>
                <a:sym typeface="Poppins Medium"/>
              </a:rPr>
              <a:t>Oleh :IIQ AKHMAD YUSWA ROVICKIEi</a:t>
            </a:r>
          </a:p>
        </p:txBody>
      </p:sp>
      <p:sp>
        <p:nvSpPr>
          <p:cNvPr name="TextBox 9" id="9"/>
          <p:cNvSpPr txBox="true"/>
          <p:nvPr/>
        </p:nvSpPr>
        <p:spPr>
          <a:xfrm rot="0">
            <a:off x="6561468" y="1467048"/>
            <a:ext cx="4710486" cy="1160639"/>
          </a:xfrm>
          <a:prstGeom prst="rect">
            <a:avLst/>
          </a:prstGeom>
        </p:spPr>
        <p:txBody>
          <a:bodyPr anchor="t" rtlCol="false" tIns="0" lIns="0" bIns="0" rIns="0">
            <a:spAutoFit/>
          </a:bodyPr>
          <a:lstStyle/>
          <a:p>
            <a:pPr algn="ctr">
              <a:lnSpc>
                <a:spcPts val="9092"/>
              </a:lnSpc>
              <a:spcBef>
                <a:spcPct val="0"/>
              </a:spcBef>
            </a:pPr>
            <a:r>
              <a:rPr lang="en-US" b="true" sz="6494">
                <a:solidFill>
                  <a:srgbClr val="FFFFFF"/>
                </a:solidFill>
                <a:latin typeface="Poppins Medium"/>
                <a:ea typeface="Poppins Medium"/>
                <a:cs typeface="Poppins Medium"/>
                <a:sym typeface="Poppins Medium"/>
              </a:rPr>
              <a:t>TOOLS</a:t>
            </a:r>
          </a:p>
        </p:txBody>
      </p:sp>
      <p:sp>
        <p:nvSpPr>
          <p:cNvPr name="TextBox 10" id="10"/>
          <p:cNvSpPr txBox="true"/>
          <p:nvPr/>
        </p:nvSpPr>
        <p:spPr>
          <a:xfrm rot="0">
            <a:off x="2196627" y="3150791"/>
            <a:ext cx="3895150" cy="887095"/>
          </a:xfrm>
          <a:prstGeom prst="rect">
            <a:avLst/>
          </a:prstGeom>
        </p:spPr>
        <p:txBody>
          <a:bodyPr anchor="t" rtlCol="false" tIns="0" lIns="0" bIns="0" rIns="0">
            <a:spAutoFit/>
          </a:bodyPr>
          <a:lstStyle/>
          <a:p>
            <a:pPr algn="ctr">
              <a:lnSpc>
                <a:spcPts val="7279"/>
              </a:lnSpc>
            </a:pPr>
            <a:r>
              <a:rPr lang="en-US" sz="5199" b="true">
                <a:solidFill>
                  <a:srgbClr val="FFFFFF"/>
                </a:solidFill>
                <a:latin typeface="Open Sans Bold"/>
                <a:ea typeface="Open Sans Bold"/>
                <a:cs typeface="Open Sans Bold"/>
                <a:sym typeface="Open Sans Bold"/>
              </a:rPr>
              <a:t>PYTHON</a:t>
            </a:r>
          </a:p>
        </p:txBody>
      </p:sp>
      <p:sp>
        <p:nvSpPr>
          <p:cNvPr name="TextBox 11" id="11"/>
          <p:cNvSpPr txBox="true"/>
          <p:nvPr/>
        </p:nvSpPr>
        <p:spPr>
          <a:xfrm rot="0">
            <a:off x="7376805" y="3150791"/>
            <a:ext cx="3895150" cy="887095"/>
          </a:xfrm>
          <a:prstGeom prst="rect">
            <a:avLst/>
          </a:prstGeom>
        </p:spPr>
        <p:txBody>
          <a:bodyPr anchor="t" rtlCol="false" tIns="0" lIns="0" bIns="0" rIns="0">
            <a:spAutoFit/>
          </a:bodyPr>
          <a:lstStyle/>
          <a:p>
            <a:pPr algn="ctr">
              <a:lnSpc>
                <a:spcPts val="7279"/>
              </a:lnSpc>
            </a:pPr>
            <a:r>
              <a:rPr lang="en-US" sz="5199" b="true">
                <a:solidFill>
                  <a:srgbClr val="FFFFFF"/>
                </a:solidFill>
                <a:latin typeface="Open Sans Bold"/>
                <a:ea typeface="Open Sans Bold"/>
                <a:cs typeface="Open Sans Bold"/>
                <a:sym typeface="Open Sans Bold"/>
              </a:rPr>
              <a:t>KAGGLE</a:t>
            </a:r>
          </a:p>
        </p:txBody>
      </p:sp>
      <p:sp>
        <p:nvSpPr>
          <p:cNvPr name="TextBox 12" id="12"/>
          <p:cNvSpPr txBox="true"/>
          <p:nvPr/>
        </p:nvSpPr>
        <p:spPr>
          <a:xfrm rot="0">
            <a:off x="12557829" y="3150791"/>
            <a:ext cx="3895150" cy="887095"/>
          </a:xfrm>
          <a:prstGeom prst="rect">
            <a:avLst/>
          </a:prstGeom>
        </p:spPr>
        <p:txBody>
          <a:bodyPr anchor="t" rtlCol="false" tIns="0" lIns="0" bIns="0" rIns="0">
            <a:spAutoFit/>
          </a:bodyPr>
          <a:lstStyle/>
          <a:p>
            <a:pPr algn="ctr">
              <a:lnSpc>
                <a:spcPts val="7279"/>
              </a:lnSpc>
            </a:pPr>
            <a:r>
              <a:rPr lang="en-US" sz="5199" b="true">
                <a:solidFill>
                  <a:srgbClr val="FFFFFF"/>
                </a:solidFill>
                <a:latin typeface="Open Sans Bold"/>
                <a:ea typeface="Open Sans Bold"/>
                <a:cs typeface="Open Sans Bold"/>
                <a:sym typeface="Open Sans Bold"/>
              </a:rPr>
              <a:t>NUMPY</a:t>
            </a:r>
          </a:p>
        </p:txBody>
      </p:sp>
      <p:sp>
        <p:nvSpPr>
          <p:cNvPr name="TextBox 13" id="13"/>
          <p:cNvSpPr txBox="true"/>
          <p:nvPr/>
        </p:nvSpPr>
        <p:spPr>
          <a:xfrm rot="0">
            <a:off x="4144202" y="5408902"/>
            <a:ext cx="3895150" cy="887095"/>
          </a:xfrm>
          <a:prstGeom prst="rect">
            <a:avLst/>
          </a:prstGeom>
        </p:spPr>
        <p:txBody>
          <a:bodyPr anchor="t" rtlCol="false" tIns="0" lIns="0" bIns="0" rIns="0">
            <a:spAutoFit/>
          </a:bodyPr>
          <a:lstStyle/>
          <a:p>
            <a:pPr algn="ctr">
              <a:lnSpc>
                <a:spcPts val="7279"/>
              </a:lnSpc>
            </a:pPr>
            <a:r>
              <a:rPr lang="en-US" sz="5199" b="true">
                <a:solidFill>
                  <a:srgbClr val="FFFFFF"/>
                </a:solidFill>
                <a:latin typeface="Open Sans Bold"/>
                <a:ea typeface="Open Sans Bold"/>
                <a:cs typeface="Open Sans Bold"/>
                <a:sym typeface="Open Sans Bold"/>
              </a:rPr>
              <a:t>PANDAS</a:t>
            </a:r>
          </a:p>
        </p:txBody>
      </p:sp>
      <p:sp>
        <p:nvSpPr>
          <p:cNvPr name="TextBox 14" id="14"/>
          <p:cNvSpPr txBox="true"/>
          <p:nvPr/>
        </p:nvSpPr>
        <p:spPr>
          <a:xfrm rot="0">
            <a:off x="9569183" y="5367118"/>
            <a:ext cx="3895150" cy="887095"/>
          </a:xfrm>
          <a:prstGeom prst="rect">
            <a:avLst/>
          </a:prstGeom>
        </p:spPr>
        <p:txBody>
          <a:bodyPr anchor="t" rtlCol="false" tIns="0" lIns="0" bIns="0" rIns="0">
            <a:spAutoFit/>
          </a:bodyPr>
          <a:lstStyle/>
          <a:p>
            <a:pPr algn="ctr">
              <a:lnSpc>
                <a:spcPts val="7279"/>
              </a:lnSpc>
            </a:pPr>
            <a:r>
              <a:rPr lang="en-US" sz="5199" b="true">
                <a:solidFill>
                  <a:srgbClr val="FFFFFF"/>
                </a:solidFill>
                <a:latin typeface="Open Sans Bold"/>
                <a:ea typeface="Open Sans Bold"/>
                <a:cs typeface="Open Sans Bold"/>
                <a:sym typeface="Open Sans Bold"/>
              </a:rPr>
              <a:t>Matplotlib</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3416" r="0" b="-83416"/>
            </a:stretch>
          </a:blipFill>
        </p:spPr>
      </p:sp>
      <p:sp>
        <p:nvSpPr>
          <p:cNvPr name="Freeform 3" id="3"/>
          <p:cNvSpPr/>
          <p:nvPr/>
        </p:nvSpPr>
        <p:spPr>
          <a:xfrm flipH="false" flipV="false" rot="0">
            <a:off x="16269857" y="1028700"/>
            <a:ext cx="950975" cy="619323"/>
          </a:xfrm>
          <a:custGeom>
            <a:avLst/>
            <a:gdLst/>
            <a:ahLst/>
            <a:cxnLst/>
            <a:rect r="r" b="b" t="t" l="l"/>
            <a:pathLst>
              <a:path h="619323" w="950975">
                <a:moveTo>
                  <a:pt x="0" y="0"/>
                </a:moveTo>
                <a:lnTo>
                  <a:pt x="950976" y="0"/>
                </a:lnTo>
                <a:lnTo>
                  <a:pt x="950976" y="619323"/>
                </a:lnTo>
                <a:lnTo>
                  <a:pt x="0" y="61932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4" id="4"/>
          <p:cNvSpPr/>
          <p:nvPr/>
        </p:nvSpPr>
        <p:spPr>
          <a:xfrm>
            <a:off x="5897880" y="1216013"/>
            <a:ext cx="6492240" cy="0"/>
          </a:xfrm>
          <a:prstGeom prst="line">
            <a:avLst/>
          </a:prstGeom>
          <a:ln cap="flat" w="38100">
            <a:solidFill>
              <a:srgbClr val="FFFFFF"/>
            </a:solidFill>
            <a:prstDash val="solid"/>
            <a:headEnd type="none" len="sm" w="sm"/>
            <a:tailEnd type="triangle" len="med" w="lg"/>
          </a:ln>
        </p:spPr>
      </p:sp>
      <p:sp>
        <p:nvSpPr>
          <p:cNvPr name="AutoShape 5" id="5"/>
          <p:cNvSpPr/>
          <p:nvPr/>
        </p:nvSpPr>
        <p:spPr>
          <a:xfrm>
            <a:off x="10767060" y="9107944"/>
            <a:ext cx="6492240" cy="0"/>
          </a:xfrm>
          <a:prstGeom prst="line">
            <a:avLst/>
          </a:prstGeom>
          <a:ln cap="flat" w="38100">
            <a:solidFill>
              <a:srgbClr val="FFFFFF"/>
            </a:solidFill>
            <a:prstDash val="solid"/>
            <a:headEnd type="triangle" len="med" w="lg"/>
            <a:tailEnd type="none" len="sm" w="sm"/>
          </a:ln>
        </p:spPr>
      </p:sp>
      <p:sp>
        <p:nvSpPr>
          <p:cNvPr name="Freeform 6" id="6"/>
          <p:cNvSpPr/>
          <p:nvPr/>
        </p:nvSpPr>
        <p:spPr>
          <a:xfrm flipH="false" flipV="false" rot="-5400000">
            <a:off x="388738" y="5774896"/>
            <a:ext cx="1513149" cy="250357"/>
          </a:xfrm>
          <a:custGeom>
            <a:avLst/>
            <a:gdLst/>
            <a:ahLst/>
            <a:cxnLst/>
            <a:rect r="r" b="b" t="t" l="l"/>
            <a:pathLst>
              <a:path h="250357" w="1513149">
                <a:moveTo>
                  <a:pt x="0" y="0"/>
                </a:moveTo>
                <a:lnTo>
                  <a:pt x="1513149" y="0"/>
                </a:lnTo>
                <a:lnTo>
                  <a:pt x="1513149" y="250357"/>
                </a:lnTo>
                <a:lnTo>
                  <a:pt x="0" y="25035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4669365" y="3704220"/>
            <a:ext cx="10035488" cy="5403724"/>
          </a:xfrm>
          <a:custGeom>
            <a:avLst/>
            <a:gdLst/>
            <a:ahLst/>
            <a:cxnLst/>
            <a:rect r="r" b="b" t="t" l="l"/>
            <a:pathLst>
              <a:path h="5403724" w="10035488">
                <a:moveTo>
                  <a:pt x="0" y="0"/>
                </a:moveTo>
                <a:lnTo>
                  <a:pt x="10035488" y="0"/>
                </a:lnTo>
                <a:lnTo>
                  <a:pt x="10035488" y="5403724"/>
                </a:lnTo>
                <a:lnTo>
                  <a:pt x="0" y="5403724"/>
                </a:lnTo>
                <a:lnTo>
                  <a:pt x="0" y="0"/>
                </a:lnTo>
                <a:close/>
              </a:path>
            </a:pathLst>
          </a:custGeom>
          <a:blipFill>
            <a:blip r:embed="rId7"/>
            <a:stretch>
              <a:fillRect l="0" t="0" r="0" b="0"/>
            </a:stretch>
          </a:blipFill>
        </p:spPr>
      </p:sp>
      <p:sp>
        <p:nvSpPr>
          <p:cNvPr name="TextBox 8" id="8"/>
          <p:cNvSpPr txBox="true"/>
          <p:nvPr/>
        </p:nvSpPr>
        <p:spPr>
          <a:xfrm rot="0">
            <a:off x="349234" y="597357"/>
            <a:ext cx="5168562" cy="403201"/>
          </a:xfrm>
          <a:prstGeom prst="rect">
            <a:avLst/>
          </a:prstGeom>
        </p:spPr>
        <p:txBody>
          <a:bodyPr anchor="t" rtlCol="false" tIns="0" lIns="0" bIns="0" rIns="0">
            <a:spAutoFit/>
          </a:bodyPr>
          <a:lstStyle/>
          <a:p>
            <a:pPr algn="ctr">
              <a:lnSpc>
                <a:spcPts val="3102"/>
              </a:lnSpc>
            </a:pPr>
            <a:r>
              <a:rPr lang="en-US" sz="2215" b="true">
                <a:solidFill>
                  <a:srgbClr val="FFFFFF"/>
                </a:solidFill>
                <a:latin typeface="Poppins Medium"/>
                <a:ea typeface="Poppins Medium"/>
                <a:cs typeface="Poppins Medium"/>
                <a:sym typeface="Poppins Medium"/>
              </a:rPr>
              <a:t>Oleh :IIQ AKHMAD YUSWA ROVICKIEi</a:t>
            </a:r>
          </a:p>
        </p:txBody>
      </p:sp>
      <p:sp>
        <p:nvSpPr>
          <p:cNvPr name="TextBox 9" id="9"/>
          <p:cNvSpPr txBox="true"/>
          <p:nvPr/>
        </p:nvSpPr>
        <p:spPr>
          <a:xfrm rot="0">
            <a:off x="4381837" y="1505148"/>
            <a:ext cx="10035488" cy="934720"/>
          </a:xfrm>
          <a:prstGeom prst="rect">
            <a:avLst/>
          </a:prstGeom>
        </p:spPr>
        <p:txBody>
          <a:bodyPr anchor="t" rtlCol="false" tIns="0" lIns="0" bIns="0" rIns="0">
            <a:spAutoFit/>
          </a:bodyPr>
          <a:lstStyle/>
          <a:p>
            <a:pPr algn="ctr">
              <a:lnSpc>
                <a:spcPts val="7279"/>
              </a:lnSpc>
              <a:spcBef>
                <a:spcPct val="0"/>
              </a:spcBef>
            </a:pPr>
            <a:r>
              <a:rPr lang="en-US" b="true" sz="5199">
                <a:solidFill>
                  <a:srgbClr val="FFFFFF"/>
                </a:solidFill>
                <a:latin typeface="Poppins Medium"/>
                <a:ea typeface="Poppins Medium"/>
                <a:cs typeface="Poppins Medium"/>
                <a:sym typeface="Poppins Medium"/>
              </a:rPr>
              <a:t>FLOWCHART</a:t>
            </a:r>
          </a:p>
        </p:txBody>
      </p:sp>
      <p:sp>
        <p:nvSpPr>
          <p:cNvPr name="Freeform 10" id="10"/>
          <p:cNvSpPr/>
          <p:nvPr/>
        </p:nvSpPr>
        <p:spPr>
          <a:xfrm flipH="false" flipV="false" rot="0">
            <a:off x="14088981" y="333297"/>
            <a:ext cx="2404509" cy="695403"/>
          </a:xfrm>
          <a:custGeom>
            <a:avLst/>
            <a:gdLst/>
            <a:ahLst/>
            <a:cxnLst/>
            <a:rect r="r" b="b" t="t" l="l"/>
            <a:pathLst>
              <a:path h="695403" w="2404509">
                <a:moveTo>
                  <a:pt x="0" y="0"/>
                </a:moveTo>
                <a:lnTo>
                  <a:pt x="2404509" y="0"/>
                </a:lnTo>
                <a:lnTo>
                  <a:pt x="2404509" y="695403"/>
                </a:lnTo>
                <a:lnTo>
                  <a:pt x="0" y="695403"/>
                </a:lnTo>
                <a:lnTo>
                  <a:pt x="0" y="0"/>
                </a:lnTo>
                <a:close/>
              </a:path>
            </a:pathLst>
          </a:custGeom>
          <a:blipFill>
            <a:blip r:embed="rId8"/>
            <a:stretch>
              <a:fillRect l="0" t="0" r="0" b="-5028"/>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3416" r="0" b="-83416"/>
            </a:stretch>
          </a:blipFill>
        </p:spPr>
      </p:sp>
      <p:sp>
        <p:nvSpPr>
          <p:cNvPr name="Freeform 3" id="3"/>
          <p:cNvSpPr/>
          <p:nvPr/>
        </p:nvSpPr>
        <p:spPr>
          <a:xfrm flipH="false" flipV="false" rot="0">
            <a:off x="16269857" y="1028700"/>
            <a:ext cx="950975" cy="619323"/>
          </a:xfrm>
          <a:custGeom>
            <a:avLst/>
            <a:gdLst/>
            <a:ahLst/>
            <a:cxnLst/>
            <a:rect r="r" b="b" t="t" l="l"/>
            <a:pathLst>
              <a:path h="619323" w="950975">
                <a:moveTo>
                  <a:pt x="0" y="0"/>
                </a:moveTo>
                <a:lnTo>
                  <a:pt x="950976" y="0"/>
                </a:lnTo>
                <a:lnTo>
                  <a:pt x="950976" y="619323"/>
                </a:lnTo>
                <a:lnTo>
                  <a:pt x="0" y="61932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4" id="4"/>
          <p:cNvSpPr/>
          <p:nvPr/>
        </p:nvSpPr>
        <p:spPr>
          <a:xfrm>
            <a:off x="5897880" y="1216013"/>
            <a:ext cx="6492240" cy="0"/>
          </a:xfrm>
          <a:prstGeom prst="line">
            <a:avLst/>
          </a:prstGeom>
          <a:ln cap="flat" w="38100">
            <a:solidFill>
              <a:srgbClr val="FFFFFF"/>
            </a:solidFill>
            <a:prstDash val="solid"/>
            <a:headEnd type="none" len="sm" w="sm"/>
            <a:tailEnd type="triangle" len="med" w="lg"/>
          </a:ln>
        </p:spPr>
      </p:sp>
      <p:sp>
        <p:nvSpPr>
          <p:cNvPr name="AutoShape 5" id="5"/>
          <p:cNvSpPr/>
          <p:nvPr/>
        </p:nvSpPr>
        <p:spPr>
          <a:xfrm>
            <a:off x="10842861" y="9810791"/>
            <a:ext cx="6492240" cy="0"/>
          </a:xfrm>
          <a:prstGeom prst="line">
            <a:avLst/>
          </a:prstGeom>
          <a:ln cap="flat" w="38100">
            <a:solidFill>
              <a:srgbClr val="FFFFFF"/>
            </a:solidFill>
            <a:prstDash val="solid"/>
            <a:headEnd type="triangle" len="med" w="lg"/>
            <a:tailEnd type="none" len="sm" w="sm"/>
          </a:ln>
        </p:spPr>
      </p:sp>
      <p:sp>
        <p:nvSpPr>
          <p:cNvPr name="Freeform 6" id="6"/>
          <p:cNvSpPr/>
          <p:nvPr/>
        </p:nvSpPr>
        <p:spPr>
          <a:xfrm flipH="false" flipV="false" rot="-5400000">
            <a:off x="388738" y="5774896"/>
            <a:ext cx="1513149" cy="250357"/>
          </a:xfrm>
          <a:custGeom>
            <a:avLst/>
            <a:gdLst/>
            <a:ahLst/>
            <a:cxnLst/>
            <a:rect r="r" b="b" t="t" l="l"/>
            <a:pathLst>
              <a:path h="250357" w="1513149">
                <a:moveTo>
                  <a:pt x="0" y="0"/>
                </a:moveTo>
                <a:lnTo>
                  <a:pt x="1513149" y="0"/>
                </a:lnTo>
                <a:lnTo>
                  <a:pt x="1513149" y="250357"/>
                </a:lnTo>
                <a:lnTo>
                  <a:pt x="0" y="25035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4088981" y="333297"/>
            <a:ext cx="2404509" cy="695403"/>
          </a:xfrm>
          <a:custGeom>
            <a:avLst/>
            <a:gdLst/>
            <a:ahLst/>
            <a:cxnLst/>
            <a:rect r="r" b="b" t="t" l="l"/>
            <a:pathLst>
              <a:path h="695403" w="2404509">
                <a:moveTo>
                  <a:pt x="0" y="0"/>
                </a:moveTo>
                <a:lnTo>
                  <a:pt x="2404509" y="0"/>
                </a:lnTo>
                <a:lnTo>
                  <a:pt x="2404509" y="695403"/>
                </a:lnTo>
                <a:lnTo>
                  <a:pt x="0" y="695403"/>
                </a:lnTo>
                <a:lnTo>
                  <a:pt x="0" y="0"/>
                </a:lnTo>
                <a:close/>
              </a:path>
            </a:pathLst>
          </a:custGeom>
          <a:blipFill>
            <a:blip r:embed="rId7"/>
            <a:stretch>
              <a:fillRect l="0" t="0" r="0" b="-5028"/>
            </a:stretch>
          </a:blipFill>
        </p:spPr>
      </p:sp>
      <p:sp>
        <p:nvSpPr>
          <p:cNvPr name="Freeform 8" id="8"/>
          <p:cNvSpPr/>
          <p:nvPr/>
        </p:nvSpPr>
        <p:spPr>
          <a:xfrm flipH="false" flipV="false" rot="0">
            <a:off x="3884628" y="3517780"/>
            <a:ext cx="11406608" cy="6277737"/>
          </a:xfrm>
          <a:custGeom>
            <a:avLst/>
            <a:gdLst/>
            <a:ahLst/>
            <a:cxnLst/>
            <a:rect r="r" b="b" t="t" l="l"/>
            <a:pathLst>
              <a:path h="6277737" w="11406608">
                <a:moveTo>
                  <a:pt x="0" y="0"/>
                </a:moveTo>
                <a:lnTo>
                  <a:pt x="11406608" y="0"/>
                </a:lnTo>
                <a:lnTo>
                  <a:pt x="11406608" y="6277738"/>
                </a:lnTo>
                <a:lnTo>
                  <a:pt x="0" y="6277738"/>
                </a:lnTo>
                <a:lnTo>
                  <a:pt x="0" y="0"/>
                </a:lnTo>
                <a:close/>
              </a:path>
            </a:pathLst>
          </a:custGeom>
          <a:blipFill>
            <a:blip r:embed="rId8"/>
            <a:stretch>
              <a:fillRect l="0" t="0" r="0" b="0"/>
            </a:stretch>
          </a:blipFill>
        </p:spPr>
      </p:sp>
      <p:sp>
        <p:nvSpPr>
          <p:cNvPr name="TextBox 9" id="9"/>
          <p:cNvSpPr txBox="true"/>
          <p:nvPr/>
        </p:nvSpPr>
        <p:spPr>
          <a:xfrm rot="0">
            <a:off x="349234" y="597357"/>
            <a:ext cx="5168562" cy="403201"/>
          </a:xfrm>
          <a:prstGeom prst="rect">
            <a:avLst/>
          </a:prstGeom>
        </p:spPr>
        <p:txBody>
          <a:bodyPr anchor="t" rtlCol="false" tIns="0" lIns="0" bIns="0" rIns="0">
            <a:spAutoFit/>
          </a:bodyPr>
          <a:lstStyle/>
          <a:p>
            <a:pPr algn="ctr">
              <a:lnSpc>
                <a:spcPts val="3102"/>
              </a:lnSpc>
            </a:pPr>
            <a:r>
              <a:rPr lang="en-US" sz="2215" b="true">
                <a:solidFill>
                  <a:srgbClr val="FFFFFF"/>
                </a:solidFill>
                <a:latin typeface="Poppins Medium"/>
                <a:ea typeface="Poppins Medium"/>
                <a:cs typeface="Poppins Medium"/>
                <a:sym typeface="Poppins Medium"/>
              </a:rPr>
              <a:t>Oleh :IIQ AKHMAD YUSWA ROVICKIEi</a:t>
            </a:r>
          </a:p>
        </p:txBody>
      </p:sp>
      <p:sp>
        <p:nvSpPr>
          <p:cNvPr name="TextBox 10" id="10"/>
          <p:cNvSpPr txBox="true"/>
          <p:nvPr/>
        </p:nvSpPr>
        <p:spPr>
          <a:xfrm rot="0">
            <a:off x="3577718" y="2583636"/>
            <a:ext cx="11770965"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ea typeface="Open Sans"/>
                <a:cs typeface="Open Sans"/>
                <a:sym typeface="Open Sans"/>
              </a:rPr>
              <a:t>Berikut ini beberapa library yang terdapat pada project ini:</a:t>
            </a:r>
          </a:p>
        </p:txBody>
      </p:sp>
      <p:sp>
        <p:nvSpPr>
          <p:cNvPr name="TextBox 11" id="11"/>
          <p:cNvSpPr txBox="true"/>
          <p:nvPr/>
        </p:nvSpPr>
        <p:spPr>
          <a:xfrm rot="0">
            <a:off x="6734621" y="1243111"/>
            <a:ext cx="4818757" cy="887095"/>
          </a:xfrm>
          <a:prstGeom prst="rect">
            <a:avLst/>
          </a:prstGeom>
        </p:spPr>
        <p:txBody>
          <a:bodyPr anchor="t" rtlCol="false" tIns="0" lIns="0" bIns="0" rIns="0">
            <a:spAutoFit/>
          </a:bodyPr>
          <a:lstStyle/>
          <a:p>
            <a:pPr algn="ctr">
              <a:lnSpc>
                <a:spcPts val="7279"/>
              </a:lnSpc>
              <a:spcBef>
                <a:spcPct val="0"/>
              </a:spcBef>
            </a:pPr>
            <a:r>
              <a:rPr lang="en-US" b="true" sz="5199">
                <a:solidFill>
                  <a:srgbClr val="FFFFFF"/>
                </a:solidFill>
                <a:latin typeface="Open Sans Bold"/>
                <a:ea typeface="Open Sans Bold"/>
                <a:cs typeface="Open Sans Bold"/>
                <a:sym typeface="Open Sans Bold"/>
              </a:rPr>
              <a:t>Import Library</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3416" r="0" b="-83416"/>
            </a:stretch>
          </a:blipFill>
        </p:spPr>
      </p:sp>
      <p:sp>
        <p:nvSpPr>
          <p:cNvPr name="Freeform 3" id="3"/>
          <p:cNvSpPr/>
          <p:nvPr/>
        </p:nvSpPr>
        <p:spPr>
          <a:xfrm flipH="false" flipV="false" rot="0">
            <a:off x="16269857" y="1028700"/>
            <a:ext cx="950975" cy="619323"/>
          </a:xfrm>
          <a:custGeom>
            <a:avLst/>
            <a:gdLst/>
            <a:ahLst/>
            <a:cxnLst/>
            <a:rect r="r" b="b" t="t" l="l"/>
            <a:pathLst>
              <a:path h="619323" w="950975">
                <a:moveTo>
                  <a:pt x="0" y="0"/>
                </a:moveTo>
                <a:lnTo>
                  <a:pt x="950976" y="0"/>
                </a:lnTo>
                <a:lnTo>
                  <a:pt x="950976" y="619323"/>
                </a:lnTo>
                <a:lnTo>
                  <a:pt x="0" y="61932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4" id="4"/>
          <p:cNvSpPr/>
          <p:nvPr/>
        </p:nvSpPr>
        <p:spPr>
          <a:xfrm>
            <a:off x="5897880" y="1216013"/>
            <a:ext cx="6492240" cy="0"/>
          </a:xfrm>
          <a:prstGeom prst="line">
            <a:avLst/>
          </a:prstGeom>
          <a:ln cap="flat" w="38100">
            <a:solidFill>
              <a:srgbClr val="FFFFFF"/>
            </a:solidFill>
            <a:prstDash val="solid"/>
            <a:headEnd type="none" len="sm" w="sm"/>
            <a:tailEnd type="triangle" len="med" w="lg"/>
          </a:ln>
        </p:spPr>
      </p:sp>
      <p:sp>
        <p:nvSpPr>
          <p:cNvPr name="AutoShape 5" id="5"/>
          <p:cNvSpPr/>
          <p:nvPr/>
        </p:nvSpPr>
        <p:spPr>
          <a:xfrm>
            <a:off x="10842861" y="9746896"/>
            <a:ext cx="6492240" cy="0"/>
          </a:xfrm>
          <a:prstGeom prst="line">
            <a:avLst/>
          </a:prstGeom>
          <a:ln cap="flat" w="38100">
            <a:solidFill>
              <a:srgbClr val="FFFFFF"/>
            </a:solidFill>
            <a:prstDash val="solid"/>
            <a:headEnd type="triangle" len="med" w="lg"/>
            <a:tailEnd type="none" len="sm" w="sm"/>
          </a:ln>
        </p:spPr>
      </p:sp>
      <p:sp>
        <p:nvSpPr>
          <p:cNvPr name="Freeform 6" id="6"/>
          <p:cNvSpPr/>
          <p:nvPr/>
        </p:nvSpPr>
        <p:spPr>
          <a:xfrm flipH="false" flipV="false" rot="-5400000">
            <a:off x="388738" y="5774896"/>
            <a:ext cx="1513149" cy="250357"/>
          </a:xfrm>
          <a:custGeom>
            <a:avLst/>
            <a:gdLst/>
            <a:ahLst/>
            <a:cxnLst/>
            <a:rect r="r" b="b" t="t" l="l"/>
            <a:pathLst>
              <a:path h="250357" w="1513149">
                <a:moveTo>
                  <a:pt x="0" y="0"/>
                </a:moveTo>
                <a:lnTo>
                  <a:pt x="1513149" y="0"/>
                </a:lnTo>
                <a:lnTo>
                  <a:pt x="1513149" y="250357"/>
                </a:lnTo>
                <a:lnTo>
                  <a:pt x="0" y="25035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4088981" y="333297"/>
            <a:ext cx="2404509" cy="695403"/>
          </a:xfrm>
          <a:custGeom>
            <a:avLst/>
            <a:gdLst/>
            <a:ahLst/>
            <a:cxnLst/>
            <a:rect r="r" b="b" t="t" l="l"/>
            <a:pathLst>
              <a:path h="695403" w="2404509">
                <a:moveTo>
                  <a:pt x="0" y="0"/>
                </a:moveTo>
                <a:lnTo>
                  <a:pt x="2404509" y="0"/>
                </a:lnTo>
                <a:lnTo>
                  <a:pt x="2404509" y="695403"/>
                </a:lnTo>
                <a:lnTo>
                  <a:pt x="0" y="695403"/>
                </a:lnTo>
                <a:lnTo>
                  <a:pt x="0" y="0"/>
                </a:lnTo>
                <a:close/>
              </a:path>
            </a:pathLst>
          </a:custGeom>
          <a:blipFill>
            <a:blip r:embed="rId7"/>
            <a:stretch>
              <a:fillRect l="0" t="0" r="0" b="-5028"/>
            </a:stretch>
          </a:blipFill>
        </p:spPr>
      </p:sp>
      <p:sp>
        <p:nvSpPr>
          <p:cNvPr name="Freeform 8" id="8"/>
          <p:cNvSpPr/>
          <p:nvPr/>
        </p:nvSpPr>
        <p:spPr>
          <a:xfrm flipH="false" flipV="false" rot="0">
            <a:off x="3934135" y="3915462"/>
            <a:ext cx="10889640" cy="5831435"/>
          </a:xfrm>
          <a:custGeom>
            <a:avLst/>
            <a:gdLst/>
            <a:ahLst/>
            <a:cxnLst/>
            <a:rect r="r" b="b" t="t" l="l"/>
            <a:pathLst>
              <a:path h="5831435" w="10889640">
                <a:moveTo>
                  <a:pt x="0" y="0"/>
                </a:moveTo>
                <a:lnTo>
                  <a:pt x="10889641" y="0"/>
                </a:lnTo>
                <a:lnTo>
                  <a:pt x="10889641" y="5831434"/>
                </a:lnTo>
                <a:lnTo>
                  <a:pt x="0" y="5831434"/>
                </a:lnTo>
                <a:lnTo>
                  <a:pt x="0" y="0"/>
                </a:lnTo>
                <a:close/>
              </a:path>
            </a:pathLst>
          </a:custGeom>
          <a:blipFill>
            <a:blip r:embed="rId8"/>
            <a:stretch>
              <a:fillRect l="0" t="0" r="0" b="0"/>
            </a:stretch>
          </a:blipFill>
        </p:spPr>
      </p:sp>
      <p:sp>
        <p:nvSpPr>
          <p:cNvPr name="TextBox 9" id="9"/>
          <p:cNvSpPr txBox="true"/>
          <p:nvPr/>
        </p:nvSpPr>
        <p:spPr>
          <a:xfrm rot="0">
            <a:off x="349234" y="597357"/>
            <a:ext cx="5168562" cy="403201"/>
          </a:xfrm>
          <a:prstGeom prst="rect">
            <a:avLst/>
          </a:prstGeom>
        </p:spPr>
        <p:txBody>
          <a:bodyPr anchor="t" rtlCol="false" tIns="0" lIns="0" bIns="0" rIns="0">
            <a:spAutoFit/>
          </a:bodyPr>
          <a:lstStyle/>
          <a:p>
            <a:pPr algn="ctr">
              <a:lnSpc>
                <a:spcPts val="3102"/>
              </a:lnSpc>
            </a:pPr>
            <a:r>
              <a:rPr lang="en-US" sz="2215" b="true">
                <a:solidFill>
                  <a:srgbClr val="FFFFFF"/>
                </a:solidFill>
                <a:latin typeface="Poppins Medium"/>
                <a:ea typeface="Poppins Medium"/>
                <a:cs typeface="Poppins Medium"/>
                <a:sym typeface="Poppins Medium"/>
              </a:rPr>
              <a:t>Oleh :IIQ AKHMAD YUSWA ROVICKIEi</a:t>
            </a:r>
          </a:p>
        </p:txBody>
      </p:sp>
      <p:sp>
        <p:nvSpPr>
          <p:cNvPr name="TextBox 10" id="10"/>
          <p:cNvSpPr txBox="true"/>
          <p:nvPr/>
        </p:nvSpPr>
        <p:spPr>
          <a:xfrm rot="0">
            <a:off x="6969696" y="1243111"/>
            <a:ext cx="4348609" cy="887095"/>
          </a:xfrm>
          <a:prstGeom prst="rect">
            <a:avLst/>
          </a:prstGeom>
        </p:spPr>
        <p:txBody>
          <a:bodyPr anchor="t" rtlCol="false" tIns="0" lIns="0" bIns="0" rIns="0">
            <a:spAutoFit/>
          </a:bodyPr>
          <a:lstStyle/>
          <a:p>
            <a:pPr algn="ctr">
              <a:lnSpc>
                <a:spcPts val="7279"/>
              </a:lnSpc>
              <a:spcBef>
                <a:spcPct val="0"/>
              </a:spcBef>
            </a:pPr>
            <a:r>
              <a:rPr lang="en-US" b="true" sz="5199">
                <a:solidFill>
                  <a:srgbClr val="FFFFFF"/>
                </a:solidFill>
                <a:latin typeface="Open Sans Bold"/>
                <a:ea typeface="Open Sans Bold"/>
                <a:cs typeface="Open Sans Bold"/>
                <a:sym typeface="Open Sans Bold"/>
              </a:rPr>
              <a:t>Load Dataset</a:t>
            </a:r>
          </a:p>
        </p:txBody>
      </p:sp>
      <p:sp>
        <p:nvSpPr>
          <p:cNvPr name="TextBox 11" id="11"/>
          <p:cNvSpPr txBox="true"/>
          <p:nvPr/>
        </p:nvSpPr>
        <p:spPr>
          <a:xfrm rot="0">
            <a:off x="3934135" y="2263556"/>
            <a:ext cx="10154846" cy="1180465"/>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ea typeface="Open Sans"/>
                <a:cs typeface="Open Sans"/>
                <a:sym typeface="Open Sans"/>
              </a:rPr>
              <a:t>Iris dataset memiliki beberapa fitur, disini saya hanya memanggil 10 baris saja</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3416" r="0" b="-83416"/>
            </a:stretch>
          </a:blipFill>
        </p:spPr>
      </p:sp>
      <p:sp>
        <p:nvSpPr>
          <p:cNvPr name="Freeform 3" id="3"/>
          <p:cNvSpPr/>
          <p:nvPr/>
        </p:nvSpPr>
        <p:spPr>
          <a:xfrm flipH="false" flipV="false" rot="0">
            <a:off x="16269857" y="1028700"/>
            <a:ext cx="950975" cy="619323"/>
          </a:xfrm>
          <a:custGeom>
            <a:avLst/>
            <a:gdLst/>
            <a:ahLst/>
            <a:cxnLst/>
            <a:rect r="r" b="b" t="t" l="l"/>
            <a:pathLst>
              <a:path h="619323" w="950975">
                <a:moveTo>
                  <a:pt x="0" y="0"/>
                </a:moveTo>
                <a:lnTo>
                  <a:pt x="950976" y="0"/>
                </a:lnTo>
                <a:lnTo>
                  <a:pt x="950976" y="619323"/>
                </a:lnTo>
                <a:lnTo>
                  <a:pt x="0" y="61932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4" id="4"/>
          <p:cNvSpPr/>
          <p:nvPr/>
        </p:nvSpPr>
        <p:spPr>
          <a:xfrm>
            <a:off x="5897880" y="1216013"/>
            <a:ext cx="6492240" cy="0"/>
          </a:xfrm>
          <a:prstGeom prst="line">
            <a:avLst/>
          </a:prstGeom>
          <a:ln cap="flat" w="38100">
            <a:solidFill>
              <a:srgbClr val="FFFFFF"/>
            </a:solidFill>
            <a:prstDash val="solid"/>
            <a:headEnd type="none" len="sm" w="sm"/>
            <a:tailEnd type="triangle" len="med" w="lg"/>
          </a:ln>
        </p:spPr>
      </p:sp>
      <p:sp>
        <p:nvSpPr>
          <p:cNvPr name="AutoShape 5" id="5"/>
          <p:cNvSpPr/>
          <p:nvPr/>
        </p:nvSpPr>
        <p:spPr>
          <a:xfrm>
            <a:off x="10842861" y="9746896"/>
            <a:ext cx="6492240" cy="0"/>
          </a:xfrm>
          <a:prstGeom prst="line">
            <a:avLst/>
          </a:prstGeom>
          <a:ln cap="flat" w="38100">
            <a:solidFill>
              <a:srgbClr val="FFFFFF"/>
            </a:solidFill>
            <a:prstDash val="solid"/>
            <a:headEnd type="triangle" len="med" w="lg"/>
            <a:tailEnd type="none" len="sm" w="sm"/>
          </a:ln>
        </p:spPr>
      </p:sp>
      <p:sp>
        <p:nvSpPr>
          <p:cNvPr name="Freeform 6" id="6"/>
          <p:cNvSpPr/>
          <p:nvPr/>
        </p:nvSpPr>
        <p:spPr>
          <a:xfrm flipH="false" flipV="false" rot="-5400000">
            <a:off x="388738" y="5774896"/>
            <a:ext cx="1513149" cy="250357"/>
          </a:xfrm>
          <a:custGeom>
            <a:avLst/>
            <a:gdLst/>
            <a:ahLst/>
            <a:cxnLst/>
            <a:rect r="r" b="b" t="t" l="l"/>
            <a:pathLst>
              <a:path h="250357" w="1513149">
                <a:moveTo>
                  <a:pt x="0" y="0"/>
                </a:moveTo>
                <a:lnTo>
                  <a:pt x="1513149" y="0"/>
                </a:lnTo>
                <a:lnTo>
                  <a:pt x="1513149" y="250357"/>
                </a:lnTo>
                <a:lnTo>
                  <a:pt x="0" y="25035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4088981" y="333297"/>
            <a:ext cx="2404509" cy="695403"/>
          </a:xfrm>
          <a:custGeom>
            <a:avLst/>
            <a:gdLst/>
            <a:ahLst/>
            <a:cxnLst/>
            <a:rect r="r" b="b" t="t" l="l"/>
            <a:pathLst>
              <a:path h="695403" w="2404509">
                <a:moveTo>
                  <a:pt x="0" y="0"/>
                </a:moveTo>
                <a:lnTo>
                  <a:pt x="2404509" y="0"/>
                </a:lnTo>
                <a:lnTo>
                  <a:pt x="2404509" y="695403"/>
                </a:lnTo>
                <a:lnTo>
                  <a:pt x="0" y="695403"/>
                </a:lnTo>
                <a:lnTo>
                  <a:pt x="0" y="0"/>
                </a:lnTo>
                <a:close/>
              </a:path>
            </a:pathLst>
          </a:custGeom>
          <a:blipFill>
            <a:blip r:embed="rId7"/>
            <a:stretch>
              <a:fillRect l="0" t="0" r="0" b="-5028"/>
            </a:stretch>
          </a:blipFill>
        </p:spPr>
      </p:sp>
      <p:sp>
        <p:nvSpPr>
          <p:cNvPr name="Freeform 8" id="8"/>
          <p:cNvSpPr/>
          <p:nvPr/>
        </p:nvSpPr>
        <p:spPr>
          <a:xfrm flipH="false" flipV="false" rot="0">
            <a:off x="349234" y="2977296"/>
            <a:ext cx="8340659" cy="2879554"/>
          </a:xfrm>
          <a:custGeom>
            <a:avLst/>
            <a:gdLst/>
            <a:ahLst/>
            <a:cxnLst/>
            <a:rect r="r" b="b" t="t" l="l"/>
            <a:pathLst>
              <a:path h="2879554" w="8340659">
                <a:moveTo>
                  <a:pt x="0" y="0"/>
                </a:moveTo>
                <a:lnTo>
                  <a:pt x="8340659" y="0"/>
                </a:lnTo>
                <a:lnTo>
                  <a:pt x="8340659" y="2879555"/>
                </a:lnTo>
                <a:lnTo>
                  <a:pt x="0" y="2879555"/>
                </a:lnTo>
                <a:lnTo>
                  <a:pt x="0" y="0"/>
                </a:lnTo>
                <a:close/>
              </a:path>
            </a:pathLst>
          </a:custGeom>
          <a:blipFill>
            <a:blip r:embed="rId8"/>
            <a:stretch>
              <a:fillRect l="0" t="-5804" r="0" b="-5804"/>
            </a:stretch>
          </a:blipFill>
        </p:spPr>
      </p:sp>
      <p:sp>
        <p:nvSpPr>
          <p:cNvPr name="Freeform 9" id="9"/>
          <p:cNvSpPr/>
          <p:nvPr/>
        </p:nvSpPr>
        <p:spPr>
          <a:xfrm flipH="false" flipV="false" rot="0">
            <a:off x="8689893" y="4803954"/>
            <a:ext cx="9429297" cy="4698382"/>
          </a:xfrm>
          <a:custGeom>
            <a:avLst/>
            <a:gdLst/>
            <a:ahLst/>
            <a:cxnLst/>
            <a:rect r="r" b="b" t="t" l="l"/>
            <a:pathLst>
              <a:path h="4698382" w="9429297">
                <a:moveTo>
                  <a:pt x="0" y="0"/>
                </a:moveTo>
                <a:lnTo>
                  <a:pt x="9429297" y="0"/>
                </a:lnTo>
                <a:lnTo>
                  <a:pt x="9429297" y="4698383"/>
                </a:lnTo>
                <a:lnTo>
                  <a:pt x="0" y="4698383"/>
                </a:lnTo>
                <a:lnTo>
                  <a:pt x="0" y="0"/>
                </a:lnTo>
                <a:close/>
              </a:path>
            </a:pathLst>
          </a:custGeom>
          <a:blipFill>
            <a:blip r:embed="rId9"/>
            <a:stretch>
              <a:fillRect l="0" t="-3830" r="0" b="-3830"/>
            </a:stretch>
          </a:blipFill>
        </p:spPr>
      </p:sp>
      <p:sp>
        <p:nvSpPr>
          <p:cNvPr name="TextBox 10" id="10"/>
          <p:cNvSpPr txBox="true"/>
          <p:nvPr/>
        </p:nvSpPr>
        <p:spPr>
          <a:xfrm rot="0">
            <a:off x="349234" y="597357"/>
            <a:ext cx="5168562" cy="403201"/>
          </a:xfrm>
          <a:prstGeom prst="rect">
            <a:avLst/>
          </a:prstGeom>
        </p:spPr>
        <p:txBody>
          <a:bodyPr anchor="t" rtlCol="false" tIns="0" lIns="0" bIns="0" rIns="0">
            <a:spAutoFit/>
          </a:bodyPr>
          <a:lstStyle/>
          <a:p>
            <a:pPr algn="ctr">
              <a:lnSpc>
                <a:spcPts val="3102"/>
              </a:lnSpc>
            </a:pPr>
            <a:r>
              <a:rPr lang="en-US" sz="2215" b="true">
                <a:solidFill>
                  <a:srgbClr val="FFFFFF"/>
                </a:solidFill>
                <a:latin typeface="Poppins Medium"/>
                <a:ea typeface="Poppins Medium"/>
                <a:cs typeface="Poppins Medium"/>
                <a:sym typeface="Poppins Medium"/>
              </a:rPr>
              <a:t>Oleh :IIQ AKHMAD YUSWA ROVICKIEi</a:t>
            </a:r>
          </a:p>
        </p:txBody>
      </p:sp>
      <p:sp>
        <p:nvSpPr>
          <p:cNvPr name="TextBox 11" id="11"/>
          <p:cNvSpPr txBox="true"/>
          <p:nvPr/>
        </p:nvSpPr>
        <p:spPr>
          <a:xfrm rot="0">
            <a:off x="6709693" y="1243111"/>
            <a:ext cx="4868614" cy="887095"/>
          </a:xfrm>
          <a:prstGeom prst="rect">
            <a:avLst/>
          </a:prstGeom>
        </p:spPr>
        <p:txBody>
          <a:bodyPr anchor="t" rtlCol="false" tIns="0" lIns="0" bIns="0" rIns="0">
            <a:spAutoFit/>
          </a:bodyPr>
          <a:lstStyle/>
          <a:p>
            <a:pPr algn="ctr">
              <a:lnSpc>
                <a:spcPts val="7279"/>
              </a:lnSpc>
              <a:spcBef>
                <a:spcPct val="0"/>
              </a:spcBef>
            </a:pPr>
            <a:r>
              <a:rPr lang="en-US" b="true" sz="5199">
                <a:solidFill>
                  <a:srgbClr val="FFFFFF"/>
                </a:solidFill>
                <a:latin typeface="Open Sans Bold"/>
                <a:ea typeface="Open Sans Bold"/>
                <a:cs typeface="Open Sans Bold"/>
                <a:sym typeface="Open Sans Bold"/>
              </a:rPr>
              <a:t>Overview Data</a:t>
            </a:r>
          </a:p>
        </p:txBody>
      </p:sp>
      <p:sp>
        <p:nvSpPr>
          <p:cNvPr name="TextBox 12" id="12"/>
          <p:cNvSpPr txBox="true"/>
          <p:nvPr/>
        </p:nvSpPr>
        <p:spPr>
          <a:xfrm rot="0">
            <a:off x="795003" y="2063531"/>
            <a:ext cx="15474854" cy="580390"/>
          </a:xfrm>
          <a:prstGeom prst="rect">
            <a:avLst/>
          </a:prstGeom>
        </p:spPr>
        <p:txBody>
          <a:bodyPr anchor="t" rtlCol="false" tIns="0" lIns="0" bIns="0" rIns="0">
            <a:spAutoFit/>
          </a:bodyPr>
          <a:lstStyle/>
          <a:p>
            <a:pPr algn="l">
              <a:lnSpc>
                <a:spcPts val="4759"/>
              </a:lnSpc>
            </a:pPr>
            <a:r>
              <a:rPr lang="en-US" sz="3399">
                <a:solidFill>
                  <a:srgbClr val="FFFFFF"/>
                </a:solidFill>
                <a:latin typeface="Open Sans"/>
                <a:ea typeface="Open Sans"/>
                <a:cs typeface="Open Sans"/>
                <a:sym typeface="Open Sans"/>
              </a:rPr>
              <a:t>Berikut hasil dari Load Data yang sudah dibuat dan mencakup banyak fitur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DAGdkYHEaAY</dc:identifier>
  <dcterms:modified xsi:type="dcterms:W3CDTF">2011-08-01T06:04:30Z</dcterms:modified>
  <cp:revision>1</cp:revision>
  <dc:title>Hitam Dan Putih Modern Fotografi Foto Presentation</dc:title>
</cp:coreProperties>
</file>