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7" r:id="rId6"/>
    <p:sldId id="268" r:id="rId7"/>
    <p:sldId id="269" r:id="rId8"/>
    <p:sldId id="271" r:id="rId9"/>
    <p:sldId id="272" r:id="rId10"/>
    <p:sldId id="261" r:id="rId11"/>
    <p:sldId id="273" r:id="rId12"/>
    <p:sldId id="274" r:id="rId13"/>
    <p:sldId id="275" r:id="rId14"/>
    <p:sldId id="278" r:id="rId15"/>
    <p:sldId id="276" r:id="rId16"/>
    <p:sldId id="27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21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A677-FD10-4D98-D6B9-EA0C86299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7C66C-A671-7238-0D74-66581C564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559A9-9245-E290-F70C-7114CDD9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DD418-2C00-53BB-FEB8-C73E3767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CAB0-9DF7-39FF-D147-BD027AD7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79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1E75-0FB6-0C46-ECF4-29F5FB8A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8D026-213C-015E-62D7-3E5452C46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9C2E4-8835-18EE-B039-18C02529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8D872-3210-8E5D-530A-410A946B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66BE-21A2-1229-3CDB-0964AA2C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34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75EC3-CA9D-3550-37BF-1A9329E16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DB67B-9183-1112-72D2-02797C722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A922-B786-E3C8-AD86-B6A22A01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9C372-5815-5B46-AB7C-118754FC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77357-6962-22ED-697C-5D466E87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87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C4C9-5E40-B7A7-547E-71758ABA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4C456-82A5-8A7D-FD56-B674260B1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81F3D-1FFF-0162-409F-C5E0AFFD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45CC-EBD3-4902-BA3B-01AC9953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101B-1D33-155B-B3C4-91926DC5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4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F4F9-C641-0EDA-E7D1-6AB19C8D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C9A42-5782-6F25-A67B-3879A294B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8137-E787-4842-45FF-4B30D71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9C28E-2E15-BC5F-52F0-909A259C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F2B68-C31A-0E77-887E-C40E5C4A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88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7FB9-2038-8AF0-70AB-D385B1D1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BF85-1537-66D5-F754-8407613C7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0B694-7360-AD8E-357E-5DF3C8795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000EC-4CFD-2CC3-704D-D4CF92A9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848C9-8133-1C3A-EF6C-7E9135E0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A852F-4048-2F47-9B67-82BAA4A3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3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9046-E564-B072-DEE2-09630289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1A06C-D940-E2AE-CE75-1A960280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89781-2A97-063A-2687-10ADEDCB7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538D-8CBD-789F-18DC-C4F994A1B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B34CC-AA0F-6D63-1A4C-0E5F5BA40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CCD01-7F59-3B8F-BB24-FBC2484F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3E2F3-D273-79D2-9665-1C17AFB5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C11EE-B808-1399-0CB8-F510D438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2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53E0-1A10-4205-35C8-F3F7CC33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6034-6316-D8F6-2D59-6D9A9A08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D2E86-C9D5-A78A-9F85-DC086B52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9AF2F-29E1-0393-4C05-4A997251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74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17B47-4C40-E039-0442-163BCCE8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1B2A8-237F-9FE2-AFAC-053C489C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D38F5-F7B3-FB77-3326-98FA3EC6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34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3B11-6481-66B8-2268-4A58601E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202E-E236-1167-EC13-567CC544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48326-06A8-B44F-6A6C-A83DA42E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C7BA5-EC06-5E10-EA55-CD43DC1D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9E41B-1C3F-463C-6137-D8CEC2D9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EF398-6310-0768-6315-162AF467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CD5D-1333-D4CD-1715-F1F1278E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ECB7C-7221-FE6A-B119-E0DD6BAD9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AA1BE-E329-7C22-4F57-D2C92AA56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DFB1C-A710-4ED9-0E61-62F06D4B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92F1D-2772-71C4-4E44-7575349F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A36E4-08AD-DA5F-B93A-CEAA85A3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B673E-7167-9B4B-0BBB-085201AE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4A077-90CD-ED1A-B55C-0EF23A2D3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94684-1BF5-A057-53D9-C715EAC00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270A6-14C6-4E7B-AF61-951ACF0D78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EB0F5-5D1A-47CB-17DC-1E636325F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7431-4389-7BCF-3878-5D2DC3D77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604A31-466A-6584-535C-C2E3B04C7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012" y="745717"/>
            <a:ext cx="9144000" cy="561973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TOUR GUIDE</a:t>
            </a:r>
          </a:p>
        </p:txBody>
      </p:sp>
      <p:pic>
        <p:nvPicPr>
          <p:cNvPr id="5" name="object 28">
            <a:extLst>
              <a:ext uri="{FF2B5EF4-FFF2-40B4-BE49-F238E27FC236}">
                <a16:creationId xmlns:a16="http://schemas.microsoft.com/office/drawing/2014/main" id="{ED1033AF-6DE2-8EEC-503F-548BCDEDF0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0610" y="2526830"/>
            <a:ext cx="2166647" cy="1804340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4505758C-E7C1-E909-F0E9-4F09F993A339}"/>
              </a:ext>
            </a:extLst>
          </p:cNvPr>
          <p:cNvSpPr txBox="1"/>
          <p:nvPr/>
        </p:nvSpPr>
        <p:spPr>
          <a:xfrm>
            <a:off x="3468326" y="4891371"/>
            <a:ext cx="4911213" cy="12209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8955" marR="503555" algn="ctr">
              <a:lnSpc>
                <a:spcPct val="102499"/>
              </a:lnSpc>
              <a:spcBef>
                <a:spcPts val="90"/>
              </a:spcBef>
            </a:pPr>
            <a:r>
              <a:rPr lang="en-US" sz="1800" spc="5" dirty="0">
                <a:latin typeface="Microsoft Sans Serif"/>
                <a:cs typeface="Microsoft Sans Serif"/>
              </a:rPr>
              <a:t>Guide :</a:t>
            </a:r>
            <a:r>
              <a:rPr lang="en-US" sz="1800" spc="60" dirty="0">
                <a:latin typeface="Microsoft Sans Serif"/>
                <a:cs typeface="Microsoft Sans Serif"/>
              </a:rPr>
              <a:t> </a:t>
            </a:r>
          </a:p>
          <a:p>
            <a:pPr marL="528955" marR="503555" algn="ctr">
              <a:lnSpc>
                <a:spcPct val="102499"/>
              </a:lnSpc>
              <a:spcBef>
                <a:spcPts val="90"/>
              </a:spcBef>
            </a:pPr>
            <a:r>
              <a:rPr lang="en-IN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Dr.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Liji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 I</a:t>
            </a:r>
          </a:p>
          <a:p>
            <a:pPr marL="528955" marR="503555" algn="ctr">
              <a:lnSpc>
                <a:spcPct val="102499"/>
              </a:lnSpc>
              <a:spcBef>
                <a:spcPts val="90"/>
              </a:spcBef>
            </a:pPr>
            <a:r>
              <a:rPr lang="en-US" sz="1800" spc="5" dirty="0">
                <a:latin typeface="Microsoft Sans Serif"/>
                <a:cs typeface="Microsoft Sans Serif"/>
              </a:rPr>
              <a:t>Dept.</a:t>
            </a:r>
            <a:r>
              <a:rPr lang="en-US" sz="1800" spc="75" dirty="0">
                <a:latin typeface="Microsoft Sans Serif"/>
                <a:cs typeface="Microsoft Sans Serif"/>
              </a:rPr>
              <a:t> </a:t>
            </a:r>
            <a:r>
              <a:rPr lang="en-US" sz="1800" spc="5" dirty="0">
                <a:latin typeface="Microsoft Sans Serif"/>
                <a:cs typeface="Microsoft Sans Serif"/>
              </a:rPr>
              <a:t>of</a:t>
            </a:r>
            <a:r>
              <a:rPr lang="en-US" sz="1800" spc="20" dirty="0">
                <a:latin typeface="Microsoft Sans Serif"/>
                <a:cs typeface="Microsoft Sans Serif"/>
              </a:rPr>
              <a:t> </a:t>
            </a:r>
            <a:r>
              <a:rPr lang="en-US" sz="1800" spc="5" dirty="0">
                <a:latin typeface="Microsoft Sans Serif"/>
                <a:cs typeface="Microsoft Sans Serif"/>
              </a:rPr>
              <a:t>Computer</a:t>
            </a:r>
            <a:r>
              <a:rPr lang="en-US" sz="1800" spc="25" dirty="0">
                <a:latin typeface="Microsoft Sans Serif"/>
                <a:cs typeface="Microsoft Sans Serif"/>
              </a:rPr>
              <a:t> </a:t>
            </a:r>
            <a:r>
              <a:rPr lang="en-US" sz="1800" spc="5" dirty="0">
                <a:latin typeface="Microsoft Sans Serif"/>
                <a:cs typeface="Microsoft Sans Serif"/>
              </a:rPr>
              <a:t>Applications</a:t>
            </a:r>
          </a:p>
          <a:p>
            <a:pPr marL="25400" marR="17780" algn="ctr">
              <a:lnSpc>
                <a:spcPct val="102600"/>
              </a:lnSpc>
            </a:pPr>
            <a:r>
              <a:rPr lang="en-US" sz="1800" spc="5" dirty="0">
                <a:latin typeface="Microsoft Sans Serif"/>
                <a:cs typeface="Microsoft Sans Serif"/>
              </a:rPr>
              <a:t>College</a:t>
            </a:r>
            <a:r>
              <a:rPr lang="en-US" sz="1800" spc="10" dirty="0">
                <a:latin typeface="Microsoft Sans Serif"/>
                <a:cs typeface="Microsoft Sans Serif"/>
              </a:rPr>
              <a:t> </a:t>
            </a:r>
            <a:r>
              <a:rPr lang="en-US" sz="1800" spc="5" dirty="0">
                <a:latin typeface="Microsoft Sans Serif"/>
                <a:cs typeface="Microsoft Sans Serif"/>
              </a:rPr>
              <a:t>of</a:t>
            </a:r>
            <a:r>
              <a:rPr lang="en-US" sz="1800" spc="15" dirty="0">
                <a:latin typeface="Microsoft Sans Serif"/>
                <a:cs typeface="Microsoft Sans Serif"/>
              </a:rPr>
              <a:t> </a:t>
            </a:r>
            <a:r>
              <a:rPr lang="en-US" sz="1800" spc="5" dirty="0">
                <a:latin typeface="Microsoft Sans Serif"/>
                <a:cs typeface="Microsoft Sans Serif"/>
              </a:rPr>
              <a:t>Engineering,</a:t>
            </a:r>
            <a:r>
              <a:rPr lang="en-US" sz="1800" spc="15" dirty="0">
                <a:latin typeface="Microsoft Sans Serif"/>
                <a:cs typeface="Microsoft Sans Serif"/>
              </a:rPr>
              <a:t> </a:t>
            </a:r>
            <a:r>
              <a:rPr lang="en-US" sz="1800" spc="-5" dirty="0">
                <a:latin typeface="Microsoft Sans Serif"/>
                <a:cs typeface="Microsoft Sans Serif"/>
              </a:rPr>
              <a:t>Trivandrum</a:t>
            </a:r>
            <a:endParaRPr lang="en-US" sz="1800" dirty="0">
              <a:latin typeface="Microsoft Sans Serif"/>
              <a:cs typeface="Microsoft Sans Serif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4505758C-E7C1-E909-F0E9-4F09F993A339}"/>
              </a:ext>
            </a:extLst>
          </p:cNvPr>
          <p:cNvSpPr txBox="1"/>
          <p:nvPr/>
        </p:nvSpPr>
        <p:spPr>
          <a:xfrm>
            <a:off x="3215148" y="1685537"/>
            <a:ext cx="541757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8955" marR="503555" algn="ctr">
              <a:lnSpc>
                <a:spcPct val="102499"/>
              </a:lnSpc>
              <a:spcBef>
                <a:spcPts val="90"/>
              </a:spcBef>
            </a:pPr>
            <a:r>
              <a:rPr lang="en-US" b="1" dirty="0">
                <a:latin typeface="Microsoft Sans Serif"/>
                <a:cs typeface="Microsoft Sans Serif"/>
              </a:rPr>
              <a:t>AKHNA S J </a:t>
            </a:r>
          </a:p>
          <a:p>
            <a:pPr marL="528955" marR="503555" algn="ctr">
              <a:lnSpc>
                <a:spcPct val="102499"/>
              </a:lnSpc>
              <a:spcBef>
                <a:spcPts val="90"/>
              </a:spcBef>
            </a:pPr>
            <a:r>
              <a:rPr lang="en-US" dirty="0">
                <a:latin typeface="Microsoft Sans Serif"/>
                <a:cs typeface="Microsoft Sans Serif"/>
              </a:rPr>
              <a:t>TVE23MCA-2008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6B445-5F41-FBA5-AA9C-7C0CCEC5B06F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504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966B53-411C-74AB-7AD4-D3998D541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85090"/>
              </p:ext>
            </p:extLst>
          </p:nvPr>
        </p:nvGraphicFramePr>
        <p:xfrm>
          <a:off x="6699045" y="2293537"/>
          <a:ext cx="445729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45">
                  <a:extLst>
                    <a:ext uri="{9D8B030D-6E8A-4147-A177-3AD203B41FA5}">
                      <a16:colId xmlns:a16="http://schemas.microsoft.com/office/drawing/2014/main" val="471425298"/>
                    </a:ext>
                  </a:extLst>
                </a:gridCol>
                <a:gridCol w="2228645">
                  <a:extLst>
                    <a:ext uri="{9D8B030D-6E8A-4147-A177-3AD203B41FA5}">
                      <a16:colId xmlns:a16="http://schemas.microsoft.com/office/drawing/2014/main" val="4287930232"/>
                    </a:ext>
                  </a:extLst>
                </a:gridCol>
              </a:tblGrid>
              <a:tr h="270674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CONSTRAINT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21736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pPr algn="l"/>
                      <a:r>
                        <a:rPr lang="en-IN" sz="2000" dirty="0" err="1"/>
                        <a:t>r_id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Primary 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263365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r>
                        <a:rPr lang="en-IN" sz="2000" dirty="0" err="1"/>
                        <a:t>t_id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59789"/>
                  </a:ext>
                </a:extLst>
              </a:tr>
              <a:tr h="288928">
                <a:tc>
                  <a:txBody>
                    <a:bodyPr/>
                    <a:lstStyle/>
                    <a:p>
                      <a:r>
                        <a:rPr lang="en-IN" sz="2000" dirty="0" err="1"/>
                        <a:t>l_id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50153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r>
                        <a:rPr lang="en-IN" sz="2000" dirty="0"/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77486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r>
                        <a:rPr lang="en-IN" sz="2000" dirty="0"/>
                        <a:t>review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159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FA6A0B-A818-9F6E-47FE-9131548CBCAE}"/>
              </a:ext>
            </a:extLst>
          </p:cNvPr>
          <p:cNvSpPr txBox="1"/>
          <p:nvPr/>
        </p:nvSpPr>
        <p:spPr>
          <a:xfrm>
            <a:off x="6699045" y="1671488"/>
            <a:ext cx="404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cs typeface="Times New Roman" panose="02020603050405020304" pitchFamily="18" charset="0"/>
              </a:rPr>
              <a:t>Table Name: </a:t>
            </a:r>
            <a:r>
              <a:rPr lang="en-IN" sz="2400" dirty="0" err="1">
                <a:cs typeface="Times New Roman" panose="02020603050405020304" pitchFamily="18" charset="0"/>
              </a:rPr>
              <a:t>rating_reviews</a:t>
            </a:r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CA471-2664-7406-C1E6-98C98B86E83C}"/>
              </a:ext>
            </a:extLst>
          </p:cNvPr>
          <p:cNvSpPr txBox="1"/>
          <p:nvPr/>
        </p:nvSpPr>
        <p:spPr>
          <a:xfrm>
            <a:off x="11749550" y="884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6F00AB-FF77-0818-0E49-861A79B2D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93502"/>
              </p:ext>
            </p:extLst>
          </p:nvPr>
        </p:nvGraphicFramePr>
        <p:xfrm>
          <a:off x="1035665" y="2293537"/>
          <a:ext cx="445729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45">
                  <a:extLst>
                    <a:ext uri="{9D8B030D-6E8A-4147-A177-3AD203B41FA5}">
                      <a16:colId xmlns:a16="http://schemas.microsoft.com/office/drawing/2014/main" val="471425298"/>
                    </a:ext>
                  </a:extLst>
                </a:gridCol>
                <a:gridCol w="2228645">
                  <a:extLst>
                    <a:ext uri="{9D8B030D-6E8A-4147-A177-3AD203B41FA5}">
                      <a16:colId xmlns:a16="http://schemas.microsoft.com/office/drawing/2014/main" val="4287930232"/>
                    </a:ext>
                  </a:extLst>
                </a:gridCol>
              </a:tblGrid>
              <a:tr h="270674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CONSTRAINT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21736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pPr algn="l"/>
                      <a:r>
                        <a:rPr lang="en-IN" sz="2000" dirty="0" err="1"/>
                        <a:t>f_id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Primary 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263365"/>
                  </a:ext>
                </a:extLst>
              </a:tr>
              <a:tr h="259152">
                <a:tc>
                  <a:txBody>
                    <a:bodyPr/>
                    <a:lstStyle/>
                    <a:p>
                      <a:r>
                        <a:rPr lang="en-IN" sz="2000" dirty="0" err="1"/>
                        <a:t>t_id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59789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r>
                        <a:rPr lang="en-IN" sz="2000" dirty="0" err="1"/>
                        <a:t>l_id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9673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D54AEA-1167-70A6-3F32-A095AF8D66C7}"/>
              </a:ext>
            </a:extLst>
          </p:cNvPr>
          <p:cNvSpPr txBox="1"/>
          <p:nvPr/>
        </p:nvSpPr>
        <p:spPr>
          <a:xfrm>
            <a:off x="1035665" y="1757519"/>
            <a:ext cx="404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cs typeface="Times New Roman" panose="02020603050405020304" pitchFamily="18" charset="0"/>
              </a:rPr>
              <a:t>Table Name: </a:t>
            </a:r>
            <a:r>
              <a:rPr lang="en-IN" sz="2400" dirty="0">
                <a:cs typeface="Times New Roman" panose="02020603050405020304" pitchFamily="18" charset="0"/>
              </a:rPr>
              <a:t>favourites</a:t>
            </a:r>
          </a:p>
        </p:txBody>
      </p:sp>
    </p:spTree>
    <p:extLst>
      <p:ext uri="{BB962C8B-B14F-4D97-AF65-F5344CB8AC3E}">
        <p14:creationId xmlns:p14="http://schemas.microsoft.com/office/powerpoint/2010/main" val="303786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CE9A48-F018-AED5-9A03-84ACDA6A9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38" y="145701"/>
            <a:ext cx="2954969" cy="656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C79BB3-96D7-AE87-75E7-413EADC70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15" y="145700"/>
            <a:ext cx="2954969" cy="6566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2C64C9-A007-B432-3B51-3AB7FCAD7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892" y="145700"/>
            <a:ext cx="2954969" cy="65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8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0AF72B-F075-6CA2-863E-B7C1ADA16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1" y="221064"/>
            <a:ext cx="2887143" cy="6415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6C6B2D-802C-8865-8AAE-0157632DB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08" y="150725"/>
            <a:ext cx="2887143" cy="6415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82A005-BA3B-470D-6007-F861595D8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14" y="150725"/>
            <a:ext cx="2887145" cy="64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8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77500D-30BF-E5D1-4A86-640E497EE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49" y="160773"/>
            <a:ext cx="2941404" cy="6536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E184EF-EBBD-CAB3-1B93-610BF231D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14" y="160773"/>
            <a:ext cx="2941404" cy="653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0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2F9FB-792E-FF2B-929C-5AD1078BA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96" y="175841"/>
            <a:ext cx="2887144" cy="6415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5E5CB-24D4-7D39-D060-E7C668972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15" y="175841"/>
            <a:ext cx="2887144" cy="64158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00D8D9-432D-BF8A-1268-6E3D5574D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33" y="221062"/>
            <a:ext cx="2846445" cy="63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6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66E15-8FA1-AE5A-D541-3821D689E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61" y="150725"/>
            <a:ext cx="2950448" cy="6556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6D94F4-3240-11CF-463A-59B1C7E02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55" y="150725"/>
            <a:ext cx="2950448" cy="65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8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441E7D-C470-C009-0B99-EB45732F4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46" y="140677"/>
            <a:ext cx="2959491" cy="6576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69C3E3-C435-2D06-D7AC-D256DFC1E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46" y="140677"/>
            <a:ext cx="2900708" cy="6446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F095C-B5A6-3173-3C5D-7C4CE68F4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658" y="216598"/>
            <a:ext cx="2866544" cy="637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8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3149-7F3C-2ED5-866E-D5111483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0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17FAA-76AE-36DE-38A0-3FCC139C6307}"/>
              </a:ext>
            </a:extLst>
          </p:cNvPr>
          <p:cNvSpPr txBox="1"/>
          <p:nvPr/>
        </p:nvSpPr>
        <p:spPr>
          <a:xfrm>
            <a:off x="11749550" y="884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6633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92199-128E-639A-361A-F6EF9AC370AB}"/>
              </a:ext>
            </a:extLst>
          </p:cNvPr>
          <p:cNvSpPr txBox="1"/>
          <p:nvPr/>
        </p:nvSpPr>
        <p:spPr>
          <a:xfrm>
            <a:off x="721150" y="1882096"/>
            <a:ext cx="107496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approach to guided tourism, relying on human tour guides, faces limitations in terms of personalization, availability and convenience.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Tourists often struggle to efficiently explore attractions aligned with their specific interests as tour guides mostly follows a fixed route.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Hiring a tour guide can be expensive, especially for private tours.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existing platform which solely facilitate connections between travelers seeking compatible travel partners.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33AA7-C3E3-E01B-FB16-AEA0187789FC}"/>
              </a:ext>
            </a:extLst>
          </p:cNvPr>
          <p:cNvSpPr txBox="1"/>
          <p:nvPr/>
        </p:nvSpPr>
        <p:spPr>
          <a:xfrm>
            <a:off x="721150" y="831853"/>
            <a:ext cx="516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A1AF5-8329-29A2-3E55-1FCD43169D1E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142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92199-128E-639A-361A-F6EF9AC370AB}"/>
              </a:ext>
            </a:extLst>
          </p:cNvPr>
          <p:cNvSpPr txBox="1"/>
          <p:nvPr/>
        </p:nvSpPr>
        <p:spPr>
          <a:xfrm>
            <a:off x="721150" y="1620785"/>
            <a:ext cx="107496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Tour Guides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guides are commonly used for guided tours.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Guides have fixed schedules so have to plan our schedule accordingly.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Generic recommendations may not suit individual preferences and they might favor some specific spots for personal benefits.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Relying on physical guides can be cumbersome.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Have to spend money on guides, and thus plays a huge role on budget.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33AA7-C3E3-E01B-FB16-AEA0187789FC}"/>
              </a:ext>
            </a:extLst>
          </p:cNvPr>
          <p:cNvSpPr txBox="1"/>
          <p:nvPr/>
        </p:nvSpPr>
        <p:spPr>
          <a:xfrm>
            <a:off x="721150" y="628233"/>
            <a:ext cx="516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FE43C-A74E-F410-275B-CFF3B32D7B2F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0672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92199-128E-639A-361A-F6EF9AC370AB}"/>
              </a:ext>
            </a:extLst>
          </p:cNvPr>
          <p:cNvSpPr txBox="1"/>
          <p:nvPr/>
        </p:nvSpPr>
        <p:spPr>
          <a:xfrm>
            <a:off x="570271" y="978126"/>
            <a:ext cx="111792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Filters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search for cities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select categories (e.g., adventure activities, historical sites, family-friendly spots, spiritual, beaches, hilltops).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processes these filters to provide relevant results.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filters, the platform displays attractions in the specified city.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 Partner Matching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attraction recommendations, the app facilitates connections between travelers.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seeking travel partners can create profiles and find like-minded individuals and communicate with each other.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Attraction Descriptions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provides detailed information about attractions, maps and also weather conditions.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Notifications, rating and review systems (including pictures) enhance the overall experience.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33AA7-C3E3-E01B-FB16-AEA0187789FC}"/>
              </a:ext>
            </a:extLst>
          </p:cNvPr>
          <p:cNvSpPr txBox="1"/>
          <p:nvPr/>
        </p:nvSpPr>
        <p:spPr>
          <a:xfrm>
            <a:off x="481780" y="273156"/>
            <a:ext cx="516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33009-152C-5947-8D3E-1A61675A51AB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455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6A9FD72-3FC4-7BA8-09E8-B3E0742A3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06" y="1971932"/>
            <a:ext cx="10067588" cy="321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91861-7B64-0C3D-C4AB-1974792C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200" y="1491482"/>
            <a:ext cx="10478729" cy="559107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0</a:t>
            </a:r>
            <a:endParaRPr lang="en-IN" sz="2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19A302-1447-0783-F40D-F44B594CE970}"/>
              </a:ext>
            </a:extLst>
          </p:cNvPr>
          <p:cNvSpPr txBox="1">
            <a:spLocks/>
          </p:cNvSpPr>
          <p:nvPr/>
        </p:nvSpPr>
        <p:spPr>
          <a:xfrm>
            <a:off x="1027471" y="517525"/>
            <a:ext cx="10478729" cy="559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DESIGN DIAGRAM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9AF3F-06CF-8BC0-14BE-51692ED771E8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7431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0E6A0F1-F58D-650E-0690-D0A919AA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9" y="973394"/>
            <a:ext cx="10392696" cy="55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1F5B45-6ED7-2A19-7A69-5C3B7658CD2E}"/>
              </a:ext>
            </a:extLst>
          </p:cNvPr>
          <p:cNvSpPr txBox="1">
            <a:spLocks/>
          </p:cNvSpPr>
          <p:nvPr/>
        </p:nvSpPr>
        <p:spPr>
          <a:xfrm>
            <a:off x="856635" y="518088"/>
            <a:ext cx="10478729" cy="5591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1.1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C6D23-920C-6259-919C-F837FBC058EE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0157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B2AB-9109-252C-EF73-9D7DC35AC28A}"/>
              </a:ext>
            </a:extLst>
          </p:cNvPr>
          <p:cNvSpPr txBox="1">
            <a:spLocks/>
          </p:cNvSpPr>
          <p:nvPr/>
        </p:nvSpPr>
        <p:spPr>
          <a:xfrm>
            <a:off x="856635" y="273156"/>
            <a:ext cx="10478729" cy="5591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1.2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811B3-E120-04E6-C1ED-3C0AEC492DBF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B73A31-D1DD-F128-AD2C-7D69D6189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2709"/>
            <a:ext cx="12192000" cy="637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41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74ABD-A11A-33C3-D4FF-0C09984B4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16FD442-A168-AD87-85C8-57F361603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05439"/>
              </p:ext>
            </p:extLst>
          </p:nvPr>
        </p:nvGraphicFramePr>
        <p:xfrm>
          <a:off x="3473367" y="2061396"/>
          <a:ext cx="445729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45">
                  <a:extLst>
                    <a:ext uri="{9D8B030D-6E8A-4147-A177-3AD203B41FA5}">
                      <a16:colId xmlns:a16="http://schemas.microsoft.com/office/drawing/2014/main" val="471425298"/>
                    </a:ext>
                  </a:extLst>
                </a:gridCol>
                <a:gridCol w="2228645">
                  <a:extLst>
                    <a:ext uri="{9D8B030D-6E8A-4147-A177-3AD203B41FA5}">
                      <a16:colId xmlns:a16="http://schemas.microsoft.com/office/drawing/2014/main" val="4287930232"/>
                    </a:ext>
                  </a:extLst>
                </a:gridCol>
              </a:tblGrid>
              <a:tr h="37044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CONSTRAINT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2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/>
                        <a:t>t_id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Primary 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/>
                        <a:t>fname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7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/>
                        <a:t>lname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05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/>
                        <a:t>mail_id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28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0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32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26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5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err="1"/>
                        <a:t>prof_pict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9590"/>
                  </a:ext>
                </a:extLst>
              </a:tr>
            </a:tbl>
          </a:graphicData>
        </a:graphic>
      </p:graphicFrame>
      <p:sp>
        <p:nvSpPr>
          <p:cNvPr id="15" name="Title 14">
            <a:extLst>
              <a:ext uri="{FF2B5EF4-FFF2-40B4-BE49-F238E27FC236}">
                <a16:creationId xmlns:a16="http://schemas.microsoft.com/office/drawing/2014/main" id="{04A02B66-3A87-046E-BC4A-B3DBC4FF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60742" cy="677093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41F19-0CCB-365C-E25F-8F46F2B7F821}"/>
              </a:ext>
            </a:extLst>
          </p:cNvPr>
          <p:cNvSpPr txBox="1"/>
          <p:nvPr/>
        </p:nvSpPr>
        <p:spPr>
          <a:xfrm>
            <a:off x="3473367" y="1397205"/>
            <a:ext cx="404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cs typeface="Times New Roman" panose="02020603050405020304" pitchFamily="18" charset="0"/>
              </a:rPr>
              <a:t>Table Name: </a:t>
            </a:r>
            <a:r>
              <a:rPr lang="en-IN" sz="2400" dirty="0" err="1">
                <a:cs typeface="Times New Roman" panose="02020603050405020304" pitchFamily="18" charset="0"/>
              </a:rPr>
              <a:t>tourist_tb</a:t>
            </a:r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F0B78-1895-5174-7CE2-14EBA4CC516E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8937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5B96-F0CF-4336-7573-7F79BDE1F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9C4EB9-9B2D-EB91-D08C-8CF1827C2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78825"/>
              </p:ext>
            </p:extLst>
          </p:nvPr>
        </p:nvGraphicFramePr>
        <p:xfrm>
          <a:off x="3530263" y="1995025"/>
          <a:ext cx="4457290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45">
                  <a:extLst>
                    <a:ext uri="{9D8B030D-6E8A-4147-A177-3AD203B41FA5}">
                      <a16:colId xmlns:a16="http://schemas.microsoft.com/office/drawing/2014/main" val="471425298"/>
                    </a:ext>
                  </a:extLst>
                </a:gridCol>
                <a:gridCol w="2228645">
                  <a:extLst>
                    <a:ext uri="{9D8B030D-6E8A-4147-A177-3AD203B41FA5}">
                      <a16:colId xmlns:a16="http://schemas.microsoft.com/office/drawing/2014/main" val="4287930232"/>
                    </a:ext>
                  </a:extLst>
                </a:gridCol>
              </a:tblGrid>
              <a:tr h="238554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CONSTRAINT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21736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pPr algn="l"/>
                      <a:r>
                        <a:rPr lang="en-IN" sz="2000" dirty="0" err="1"/>
                        <a:t>l_id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Primary 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263365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/>
                        <a:t>state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78613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321275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r>
                        <a:rPr lang="en-IN" sz="2000" dirty="0"/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59789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r>
                        <a:rPr lang="en-IN" sz="2000" dirty="0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76637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r>
                        <a:rPr lang="en-IN" sz="2000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6390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8815A5-479E-6318-70BA-5C2AA3C0C6E0}"/>
              </a:ext>
            </a:extLst>
          </p:cNvPr>
          <p:cNvSpPr txBox="1"/>
          <p:nvPr/>
        </p:nvSpPr>
        <p:spPr>
          <a:xfrm>
            <a:off x="3530263" y="1393582"/>
            <a:ext cx="404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cs typeface="Times New Roman" panose="02020603050405020304" pitchFamily="18" charset="0"/>
              </a:rPr>
              <a:t>Table Name: </a:t>
            </a:r>
            <a:r>
              <a:rPr lang="en-IN" sz="2400" dirty="0" err="1">
                <a:cs typeface="Times New Roman" panose="02020603050405020304" pitchFamily="18" charset="0"/>
              </a:rPr>
              <a:t>locations_tb</a:t>
            </a:r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C85FE-E7B7-44D5-513A-51F42D8B4AD6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9841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STG- First Review</Template>
  <TotalTime>1445</TotalTime>
  <Words>407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Microsoft Sans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DFD Level 0</vt:lpstr>
      <vt:lpstr>PowerPoint Presentation</vt:lpstr>
      <vt:lpstr>PowerPoint Presentation</vt:lpstr>
      <vt:lpstr>TABLE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Akhna S J</dc:creator>
  <cp:lastModifiedBy>Akhna S J</cp:lastModifiedBy>
  <cp:revision>3</cp:revision>
  <dcterms:created xsi:type="dcterms:W3CDTF">2024-11-11T05:14:51Z</dcterms:created>
  <dcterms:modified xsi:type="dcterms:W3CDTF">2024-11-12T05:20:15Z</dcterms:modified>
</cp:coreProperties>
</file>