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4" r:id="rId4"/>
    <p:sldId id="265" r:id="rId5"/>
    <p:sldId id="267" r:id="rId6"/>
    <p:sldId id="268" r:id="rId7"/>
    <p:sldId id="269" r:id="rId8"/>
    <p:sldId id="259" r:id="rId9"/>
    <p:sldId id="260" r:id="rId10"/>
    <p:sldId id="271" r:id="rId11"/>
    <p:sldId id="272" r:id="rId12"/>
    <p:sldId id="261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4A677-FD10-4D98-D6B9-EA0C86299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67C66C-A671-7238-0D74-66581C5645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559A9-9245-E290-F70C-7114CDD90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70A6-14C6-4E7B-AF61-951ACF0D7870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DD418-2C00-53BB-FEB8-C73E37675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1CAB0-9DF7-39FF-D147-BD027AD7E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8E5E-0A25-449E-BA01-C686CEE76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5796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A1E75-0FB6-0C46-ECF4-29F5FB8AB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D8D026-213C-015E-62D7-3E5452C464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9C2E4-8835-18EE-B039-18C02529F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70A6-14C6-4E7B-AF61-951ACF0D7870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8D872-3210-8E5D-530A-410A946BE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B66BE-21A2-1229-3CDB-0964AA2CE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8E5E-0A25-449E-BA01-C686CEE76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834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E75EC3-CA9D-3550-37BF-1A9329E165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BDB67B-9183-1112-72D2-02797C7220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EA922-B786-E3C8-AD86-B6A22A01E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70A6-14C6-4E7B-AF61-951ACF0D7870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9C372-5815-5B46-AB7C-118754FC5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77357-6962-22ED-697C-5D466E871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8E5E-0A25-449E-BA01-C686CEE76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874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BC4C9-5E40-B7A7-547E-71758ABA1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4C456-82A5-8A7D-FD56-B674260B1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81F3D-1FFF-0162-409F-C5E0AFFD0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70A6-14C6-4E7B-AF61-951ACF0D7870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145CC-EBD3-4902-BA3B-01AC99539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D101B-1D33-155B-B3C4-91926DC54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8E5E-0A25-449E-BA01-C686CEE76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949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3F4F9-C641-0EDA-E7D1-6AB19C8D5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C9A42-5782-6F25-A67B-3879A294B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18137-E787-4842-45FF-4B30D7164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70A6-14C6-4E7B-AF61-951ACF0D7870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9C28E-2E15-BC5F-52F0-909A259CE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F2B68-C31A-0E77-887E-C40E5C4AA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8E5E-0A25-449E-BA01-C686CEE76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9880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F7FB9-2038-8AF0-70AB-D385B1D16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2BF85-1537-66D5-F754-8407613C7E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A0B694-7360-AD8E-357E-5DF3C8795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000EC-4CFD-2CC3-704D-D4CF92A98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70A6-14C6-4E7B-AF61-951ACF0D7870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0848C9-8133-1C3A-EF6C-7E9135E0D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7A852F-4048-2F47-9B67-82BAA4A39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8E5E-0A25-449E-BA01-C686CEE76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53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69046-E564-B072-DEE2-09630289B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1A06C-D940-E2AE-CE75-1A960280B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C89781-2A97-063A-2687-10ADEDCB7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47538D-8CBD-789F-18DC-C4F994A1B4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EB34CC-AA0F-6D63-1A4C-0E5F5BA400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FCCD01-7F59-3B8F-BB24-FBC2484FF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70A6-14C6-4E7B-AF61-951ACF0D7870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A3E2F3-D273-79D2-9665-1C17AFB5B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BC11EE-B808-1399-0CB8-F510D4385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8E5E-0A25-449E-BA01-C686CEE76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126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653E0-1A10-4205-35C8-F3F7CC337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A96034-6316-D8F6-2D59-6D9A9A08E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70A6-14C6-4E7B-AF61-951ACF0D7870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CD2E86-C9D5-A78A-9F85-DC086B522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F9AF2F-29E1-0393-4C05-4A9972519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8E5E-0A25-449E-BA01-C686CEE76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743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317B47-4C40-E039-0442-163BCCE89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70A6-14C6-4E7B-AF61-951ACF0D7870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01B2A8-237F-9FE2-AFAC-053C489C6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D38F5-F7B3-FB77-3326-98FA3EC60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8E5E-0A25-449E-BA01-C686CEE76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8347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C3B11-6481-66B8-2268-4A58601E8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C202E-E236-1167-EC13-567CC544C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A48326-06A8-B44F-6A6C-A83DA42E0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8C7BA5-EC06-5E10-EA55-CD43DC1D0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70A6-14C6-4E7B-AF61-951ACF0D7870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9E41B-1C3F-463C-6137-D8CEC2D9C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4EF398-6310-0768-6315-162AF467D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8E5E-0A25-449E-BA01-C686CEE76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059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8CD5D-1333-D4CD-1715-F1F1278EC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FECB7C-7221-FE6A-B119-E0DD6BAD91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AAA1BE-E329-7C22-4F57-D2C92AA56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3DFB1C-A710-4ED9-0E61-62F06D4B4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70A6-14C6-4E7B-AF61-951ACF0D7870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E92F1D-2772-71C4-4E44-7575349FE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3A36E4-08AD-DA5F-B93A-CEAA85A32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8E5E-0A25-449E-BA01-C686CEE76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14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2B673E-7167-9B4B-0BBB-085201AE3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4A077-90CD-ED1A-B55C-0EF23A2D3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94684-1BF5-A057-53D9-C715EAC00C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270A6-14C6-4E7B-AF61-951ACF0D7870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EB0F5-5D1A-47CB-17DC-1E636325FA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27431-4389-7BCF-3878-5D2DC3D774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A8E5E-0A25-449E-BA01-C686CEE76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89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F604A31-466A-6584-535C-C2E3B04C7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8012" y="745717"/>
            <a:ext cx="9144000" cy="561973"/>
          </a:xfrm>
        </p:spPr>
        <p:txBody>
          <a:bodyPr>
            <a:noAutofit/>
          </a:bodyPr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TOUR GUIDE</a:t>
            </a:r>
          </a:p>
        </p:txBody>
      </p:sp>
      <p:pic>
        <p:nvPicPr>
          <p:cNvPr id="5" name="object 28">
            <a:extLst>
              <a:ext uri="{FF2B5EF4-FFF2-40B4-BE49-F238E27FC236}">
                <a16:creationId xmlns:a16="http://schemas.microsoft.com/office/drawing/2014/main" id="{ED1033AF-6DE2-8EEC-503F-548BCDEDF04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40610" y="2526830"/>
            <a:ext cx="2166647" cy="1804340"/>
          </a:xfrm>
          <a:prstGeom prst="rect">
            <a:avLst/>
          </a:prstGeom>
        </p:spPr>
      </p:pic>
      <p:sp>
        <p:nvSpPr>
          <p:cNvPr id="2" name="TextBox 4">
            <a:extLst>
              <a:ext uri="{FF2B5EF4-FFF2-40B4-BE49-F238E27FC236}">
                <a16:creationId xmlns:a16="http://schemas.microsoft.com/office/drawing/2014/main" id="{4505758C-E7C1-E909-F0E9-4F09F993A339}"/>
              </a:ext>
            </a:extLst>
          </p:cNvPr>
          <p:cNvSpPr txBox="1"/>
          <p:nvPr/>
        </p:nvSpPr>
        <p:spPr>
          <a:xfrm>
            <a:off x="3468326" y="4891371"/>
            <a:ext cx="4911213" cy="122091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8955" marR="503555" algn="ctr">
              <a:lnSpc>
                <a:spcPct val="102499"/>
              </a:lnSpc>
              <a:spcBef>
                <a:spcPts val="90"/>
              </a:spcBef>
            </a:pPr>
            <a:r>
              <a:rPr lang="en-US" sz="1800" spc="5" dirty="0">
                <a:latin typeface="Microsoft Sans Serif"/>
                <a:cs typeface="Microsoft Sans Serif"/>
              </a:rPr>
              <a:t>Guide :</a:t>
            </a:r>
            <a:r>
              <a:rPr lang="en-US" sz="1800" spc="60" dirty="0">
                <a:latin typeface="Microsoft Sans Serif"/>
                <a:cs typeface="Microsoft Sans Serif"/>
              </a:rPr>
              <a:t> </a:t>
            </a:r>
          </a:p>
          <a:p>
            <a:pPr marL="528955" marR="503555" algn="ctr">
              <a:lnSpc>
                <a:spcPct val="102499"/>
              </a:lnSpc>
              <a:spcBef>
                <a:spcPts val="90"/>
              </a:spcBef>
            </a:pPr>
            <a:r>
              <a:rPr lang="en-IN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Dr.</a:t>
            </a:r>
            <a:r>
              <a:rPr lang="en-IN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N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Liji</a:t>
            </a:r>
            <a:r>
              <a:rPr lang="en-IN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 I</a:t>
            </a:r>
          </a:p>
          <a:p>
            <a:pPr marL="528955" marR="503555" algn="ctr">
              <a:lnSpc>
                <a:spcPct val="102499"/>
              </a:lnSpc>
              <a:spcBef>
                <a:spcPts val="90"/>
              </a:spcBef>
            </a:pPr>
            <a:r>
              <a:rPr lang="en-US" sz="1800" spc="5" dirty="0">
                <a:latin typeface="Microsoft Sans Serif"/>
                <a:cs typeface="Microsoft Sans Serif"/>
              </a:rPr>
              <a:t>Dept.</a:t>
            </a:r>
            <a:r>
              <a:rPr lang="en-US" sz="1800" spc="75" dirty="0">
                <a:latin typeface="Microsoft Sans Serif"/>
                <a:cs typeface="Microsoft Sans Serif"/>
              </a:rPr>
              <a:t> </a:t>
            </a:r>
            <a:r>
              <a:rPr lang="en-US" sz="1800" spc="5" dirty="0">
                <a:latin typeface="Microsoft Sans Serif"/>
                <a:cs typeface="Microsoft Sans Serif"/>
              </a:rPr>
              <a:t>of</a:t>
            </a:r>
            <a:r>
              <a:rPr lang="en-US" sz="1800" spc="20" dirty="0">
                <a:latin typeface="Microsoft Sans Serif"/>
                <a:cs typeface="Microsoft Sans Serif"/>
              </a:rPr>
              <a:t> </a:t>
            </a:r>
            <a:r>
              <a:rPr lang="en-US" sz="1800" spc="5" dirty="0">
                <a:latin typeface="Microsoft Sans Serif"/>
                <a:cs typeface="Microsoft Sans Serif"/>
              </a:rPr>
              <a:t>Computer</a:t>
            </a:r>
            <a:r>
              <a:rPr lang="en-US" sz="1800" spc="25" dirty="0">
                <a:latin typeface="Microsoft Sans Serif"/>
                <a:cs typeface="Microsoft Sans Serif"/>
              </a:rPr>
              <a:t> </a:t>
            </a:r>
            <a:r>
              <a:rPr lang="en-US" sz="1800" spc="5" dirty="0">
                <a:latin typeface="Microsoft Sans Serif"/>
                <a:cs typeface="Microsoft Sans Serif"/>
              </a:rPr>
              <a:t>Applications</a:t>
            </a:r>
          </a:p>
          <a:p>
            <a:pPr marL="25400" marR="17780" algn="ctr">
              <a:lnSpc>
                <a:spcPct val="102600"/>
              </a:lnSpc>
            </a:pPr>
            <a:r>
              <a:rPr lang="en-US" sz="1800" spc="5" dirty="0">
                <a:latin typeface="Microsoft Sans Serif"/>
                <a:cs typeface="Microsoft Sans Serif"/>
              </a:rPr>
              <a:t>College</a:t>
            </a:r>
            <a:r>
              <a:rPr lang="en-US" sz="1800" spc="10" dirty="0">
                <a:latin typeface="Microsoft Sans Serif"/>
                <a:cs typeface="Microsoft Sans Serif"/>
              </a:rPr>
              <a:t> </a:t>
            </a:r>
            <a:r>
              <a:rPr lang="en-US" sz="1800" spc="5" dirty="0">
                <a:latin typeface="Microsoft Sans Serif"/>
                <a:cs typeface="Microsoft Sans Serif"/>
              </a:rPr>
              <a:t>of</a:t>
            </a:r>
            <a:r>
              <a:rPr lang="en-US" sz="1800" spc="15" dirty="0">
                <a:latin typeface="Microsoft Sans Serif"/>
                <a:cs typeface="Microsoft Sans Serif"/>
              </a:rPr>
              <a:t> </a:t>
            </a:r>
            <a:r>
              <a:rPr lang="en-US" sz="1800" spc="5" dirty="0">
                <a:latin typeface="Microsoft Sans Serif"/>
                <a:cs typeface="Microsoft Sans Serif"/>
              </a:rPr>
              <a:t>Engineering,</a:t>
            </a:r>
            <a:r>
              <a:rPr lang="en-US" sz="1800" spc="15" dirty="0">
                <a:latin typeface="Microsoft Sans Serif"/>
                <a:cs typeface="Microsoft Sans Serif"/>
              </a:rPr>
              <a:t> </a:t>
            </a:r>
            <a:r>
              <a:rPr lang="en-US" sz="1800" spc="-5" dirty="0">
                <a:latin typeface="Microsoft Sans Serif"/>
                <a:cs typeface="Microsoft Sans Serif"/>
              </a:rPr>
              <a:t>Trivandrum</a:t>
            </a:r>
            <a:endParaRPr lang="en-US" sz="1800" dirty="0">
              <a:latin typeface="Microsoft Sans Serif"/>
              <a:cs typeface="Microsoft Sans Serif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4505758C-E7C1-E909-F0E9-4F09F993A339}"/>
              </a:ext>
            </a:extLst>
          </p:cNvPr>
          <p:cNvSpPr txBox="1"/>
          <p:nvPr/>
        </p:nvSpPr>
        <p:spPr>
          <a:xfrm>
            <a:off x="3215148" y="1685537"/>
            <a:ext cx="5417573" cy="65094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8955" marR="503555" algn="ctr">
              <a:lnSpc>
                <a:spcPct val="102499"/>
              </a:lnSpc>
              <a:spcBef>
                <a:spcPts val="90"/>
              </a:spcBef>
            </a:pPr>
            <a:r>
              <a:rPr lang="en-US" b="1" dirty="0">
                <a:latin typeface="Microsoft Sans Serif"/>
                <a:cs typeface="Microsoft Sans Serif"/>
              </a:rPr>
              <a:t>AKHNA S J </a:t>
            </a:r>
          </a:p>
          <a:p>
            <a:pPr marL="528955" marR="503555" algn="ctr">
              <a:lnSpc>
                <a:spcPct val="102499"/>
              </a:lnSpc>
              <a:spcBef>
                <a:spcPts val="90"/>
              </a:spcBef>
            </a:pPr>
            <a:r>
              <a:rPr lang="en-US" dirty="0">
                <a:latin typeface="Microsoft Sans Serif"/>
                <a:cs typeface="Microsoft Sans Serif"/>
              </a:rPr>
              <a:t>TVE23MCA-2008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E6B445-5F41-FBA5-AA9C-7C0CCEC5B06F}"/>
              </a:ext>
            </a:extLst>
          </p:cNvPr>
          <p:cNvSpPr txBox="1"/>
          <p:nvPr/>
        </p:nvSpPr>
        <p:spPr>
          <a:xfrm>
            <a:off x="11749550" y="884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5047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E74ABD-A11A-33C3-D4FF-0C09984B4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16FD442-A168-AD87-85C8-57F3616033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905439"/>
              </p:ext>
            </p:extLst>
          </p:nvPr>
        </p:nvGraphicFramePr>
        <p:xfrm>
          <a:off x="3473367" y="2061396"/>
          <a:ext cx="4457290" cy="3962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45">
                  <a:extLst>
                    <a:ext uri="{9D8B030D-6E8A-4147-A177-3AD203B41FA5}">
                      <a16:colId xmlns:a16="http://schemas.microsoft.com/office/drawing/2014/main" val="471425298"/>
                    </a:ext>
                  </a:extLst>
                </a:gridCol>
                <a:gridCol w="2228645">
                  <a:extLst>
                    <a:ext uri="{9D8B030D-6E8A-4147-A177-3AD203B41FA5}">
                      <a16:colId xmlns:a16="http://schemas.microsoft.com/office/drawing/2014/main" val="4287930232"/>
                    </a:ext>
                  </a:extLst>
                </a:gridCol>
              </a:tblGrid>
              <a:tr h="370449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FIELD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CONSTRAINT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5421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2000" b="0" dirty="0" err="1"/>
                        <a:t>t_id</a:t>
                      </a:r>
                      <a:endParaRPr lang="en-IN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/>
                        <a:t>Primary Key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550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2000" b="0" dirty="0" err="1"/>
                        <a:t>fname</a:t>
                      </a:r>
                      <a:endParaRPr lang="en-IN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071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2000" b="0" dirty="0" err="1"/>
                        <a:t>lname</a:t>
                      </a:r>
                      <a:endParaRPr lang="en-IN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3053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2000" b="0" dirty="0" err="1"/>
                        <a:t>mail_id</a:t>
                      </a:r>
                      <a:endParaRPr lang="en-IN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9288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2000" b="0" dirty="0"/>
                        <a:t>phone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9908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2000" b="0" dirty="0"/>
                        <a:t>gender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0329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2000" dirty="0"/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3263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password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9159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 err="1"/>
                        <a:t>prof_pict</a:t>
                      </a:r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659590"/>
                  </a:ext>
                </a:extLst>
              </a:tr>
            </a:tbl>
          </a:graphicData>
        </a:graphic>
      </p:graphicFrame>
      <p:sp>
        <p:nvSpPr>
          <p:cNvPr id="15" name="Title 14">
            <a:extLst>
              <a:ext uri="{FF2B5EF4-FFF2-40B4-BE49-F238E27FC236}">
                <a16:creationId xmlns:a16="http://schemas.microsoft.com/office/drawing/2014/main" id="{04A02B66-3A87-046E-BC4A-B3DBC4FFC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360742" cy="677093"/>
          </a:xfrm>
        </p:spPr>
        <p:txBody>
          <a:bodyPr>
            <a:normAutofit fontScale="90000"/>
          </a:bodyPr>
          <a:lstStyle/>
          <a:p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NEW TABLE DESIGN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F41F19-0CCB-365C-E25F-8F46F2B7F821}"/>
              </a:ext>
            </a:extLst>
          </p:cNvPr>
          <p:cNvSpPr txBox="1"/>
          <p:nvPr/>
        </p:nvSpPr>
        <p:spPr>
          <a:xfrm>
            <a:off x="3473367" y="1397205"/>
            <a:ext cx="4041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cs typeface="Times New Roman" panose="02020603050405020304" pitchFamily="18" charset="0"/>
              </a:rPr>
              <a:t>Table Name: </a:t>
            </a:r>
            <a:r>
              <a:rPr lang="en-IN" sz="2400" dirty="0" err="1">
                <a:cs typeface="Times New Roman" panose="02020603050405020304" pitchFamily="18" charset="0"/>
              </a:rPr>
              <a:t>tourist_tb</a:t>
            </a:r>
            <a:endParaRPr lang="en-IN" sz="2400" dirty="0"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5F0B78-1895-5174-7CE2-14EBA4CC516E}"/>
              </a:ext>
            </a:extLst>
          </p:cNvPr>
          <p:cNvSpPr txBox="1"/>
          <p:nvPr/>
        </p:nvSpPr>
        <p:spPr>
          <a:xfrm>
            <a:off x="11749550" y="884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589374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0F5B96-F0CF-4336-7573-7F79BDE1F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59C4EB9-9B2D-EB91-D08C-8CF1827C24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978825"/>
              </p:ext>
            </p:extLst>
          </p:nvPr>
        </p:nvGraphicFramePr>
        <p:xfrm>
          <a:off x="3530263" y="1995025"/>
          <a:ext cx="4457290" cy="2773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45">
                  <a:extLst>
                    <a:ext uri="{9D8B030D-6E8A-4147-A177-3AD203B41FA5}">
                      <a16:colId xmlns:a16="http://schemas.microsoft.com/office/drawing/2014/main" val="471425298"/>
                    </a:ext>
                  </a:extLst>
                </a:gridCol>
                <a:gridCol w="2228645">
                  <a:extLst>
                    <a:ext uri="{9D8B030D-6E8A-4147-A177-3AD203B41FA5}">
                      <a16:colId xmlns:a16="http://schemas.microsoft.com/office/drawing/2014/main" val="4287930232"/>
                    </a:ext>
                  </a:extLst>
                </a:gridCol>
              </a:tblGrid>
              <a:tr h="238554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FIELD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CONSTRAINT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5421736"/>
                  </a:ext>
                </a:extLst>
              </a:tr>
              <a:tr h="270674">
                <a:tc>
                  <a:txBody>
                    <a:bodyPr/>
                    <a:lstStyle/>
                    <a:p>
                      <a:pPr algn="l"/>
                      <a:r>
                        <a:rPr lang="en-IN" sz="2000" dirty="0" err="1"/>
                        <a:t>l_id</a:t>
                      </a:r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/>
                        <a:t>Primary Key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3263365"/>
                  </a:ext>
                </a:extLst>
              </a:tr>
              <a:tr h="2706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/>
                        <a:t>state</a:t>
                      </a:r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278613"/>
                  </a:ext>
                </a:extLst>
              </a:tr>
              <a:tr h="270674">
                <a:tc>
                  <a:txBody>
                    <a:bodyPr/>
                    <a:lstStyle/>
                    <a:p>
                      <a:pPr algn="l"/>
                      <a:r>
                        <a:rPr lang="en-IN" sz="2000" dirty="0"/>
                        <a:t>category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5321275"/>
                  </a:ext>
                </a:extLst>
              </a:tr>
              <a:tr h="270674">
                <a:tc>
                  <a:txBody>
                    <a:bodyPr/>
                    <a:lstStyle/>
                    <a:p>
                      <a:r>
                        <a:rPr lang="en-IN" sz="2000" dirty="0"/>
                        <a:t>location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9159789"/>
                  </a:ext>
                </a:extLst>
              </a:tr>
              <a:tr h="270674">
                <a:tc>
                  <a:txBody>
                    <a:bodyPr/>
                    <a:lstStyle/>
                    <a:p>
                      <a:r>
                        <a:rPr lang="en-IN" sz="2000" dirty="0"/>
                        <a:t>city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976637"/>
                  </a:ext>
                </a:extLst>
              </a:tr>
              <a:tr h="270674">
                <a:tc>
                  <a:txBody>
                    <a:bodyPr/>
                    <a:lstStyle/>
                    <a:p>
                      <a:r>
                        <a:rPr lang="en-IN" sz="2000" dirty="0"/>
                        <a:t>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963906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C8815A5-479E-6318-70BA-5C2AA3C0C6E0}"/>
              </a:ext>
            </a:extLst>
          </p:cNvPr>
          <p:cNvSpPr txBox="1"/>
          <p:nvPr/>
        </p:nvSpPr>
        <p:spPr>
          <a:xfrm>
            <a:off x="3530263" y="1393582"/>
            <a:ext cx="4041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cs typeface="Times New Roman" panose="02020603050405020304" pitchFamily="18" charset="0"/>
              </a:rPr>
              <a:t>Table Name: </a:t>
            </a:r>
            <a:r>
              <a:rPr lang="en-IN" sz="2400" dirty="0" err="1">
                <a:cs typeface="Times New Roman" panose="02020603050405020304" pitchFamily="18" charset="0"/>
              </a:rPr>
              <a:t>locations_tb</a:t>
            </a:r>
            <a:endParaRPr lang="en-IN" sz="2400" dirty="0"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3C85FE-E7B7-44D5-513A-51F42D8B4AD6}"/>
              </a:ext>
            </a:extLst>
          </p:cNvPr>
          <p:cNvSpPr txBox="1"/>
          <p:nvPr/>
        </p:nvSpPr>
        <p:spPr>
          <a:xfrm>
            <a:off x="11749550" y="884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798411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D966B53-411C-74AB-7AD4-D3998D5417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485090"/>
              </p:ext>
            </p:extLst>
          </p:nvPr>
        </p:nvGraphicFramePr>
        <p:xfrm>
          <a:off x="6699045" y="2293537"/>
          <a:ext cx="4457290" cy="237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45">
                  <a:extLst>
                    <a:ext uri="{9D8B030D-6E8A-4147-A177-3AD203B41FA5}">
                      <a16:colId xmlns:a16="http://schemas.microsoft.com/office/drawing/2014/main" val="471425298"/>
                    </a:ext>
                  </a:extLst>
                </a:gridCol>
                <a:gridCol w="2228645">
                  <a:extLst>
                    <a:ext uri="{9D8B030D-6E8A-4147-A177-3AD203B41FA5}">
                      <a16:colId xmlns:a16="http://schemas.microsoft.com/office/drawing/2014/main" val="4287930232"/>
                    </a:ext>
                  </a:extLst>
                </a:gridCol>
              </a:tblGrid>
              <a:tr h="270674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FIELD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CONSTRAINT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5421736"/>
                  </a:ext>
                </a:extLst>
              </a:tr>
              <a:tr h="270674">
                <a:tc>
                  <a:txBody>
                    <a:bodyPr/>
                    <a:lstStyle/>
                    <a:p>
                      <a:pPr algn="l"/>
                      <a:r>
                        <a:rPr lang="en-IN" sz="2000" dirty="0" err="1"/>
                        <a:t>r_id</a:t>
                      </a:r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/>
                        <a:t>Primary Key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3263365"/>
                  </a:ext>
                </a:extLst>
              </a:tr>
              <a:tr h="270674">
                <a:tc>
                  <a:txBody>
                    <a:bodyPr/>
                    <a:lstStyle/>
                    <a:p>
                      <a:r>
                        <a:rPr lang="en-IN" sz="2000" dirty="0" err="1"/>
                        <a:t>t_id</a:t>
                      </a:r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9159789"/>
                  </a:ext>
                </a:extLst>
              </a:tr>
              <a:tr h="288928">
                <a:tc>
                  <a:txBody>
                    <a:bodyPr/>
                    <a:lstStyle/>
                    <a:p>
                      <a:r>
                        <a:rPr lang="en-IN" sz="2000" dirty="0" err="1"/>
                        <a:t>l_id</a:t>
                      </a:r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850153"/>
                  </a:ext>
                </a:extLst>
              </a:tr>
              <a:tr h="270674">
                <a:tc>
                  <a:txBody>
                    <a:bodyPr/>
                    <a:lstStyle/>
                    <a:p>
                      <a:r>
                        <a:rPr lang="en-IN" sz="2000" dirty="0"/>
                        <a:t>rating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4877486"/>
                  </a:ext>
                </a:extLst>
              </a:tr>
              <a:tr h="270674">
                <a:tc>
                  <a:txBody>
                    <a:bodyPr/>
                    <a:lstStyle/>
                    <a:p>
                      <a:r>
                        <a:rPr lang="en-IN" sz="2000" dirty="0"/>
                        <a:t>review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415988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8FA6A0B-A818-9F6E-47FE-9131548CBCAE}"/>
              </a:ext>
            </a:extLst>
          </p:cNvPr>
          <p:cNvSpPr txBox="1"/>
          <p:nvPr/>
        </p:nvSpPr>
        <p:spPr>
          <a:xfrm>
            <a:off x="6699045" y="1671488"/>
            <a:ext cx="4041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cs typeface="Times New Roman" panose="02020603050405020304" pitchFamily="18" charset="0"/>
              </a:rPr>
              <a:t>Table Name: </a:t>
            </a:r>
            <a:r>
              <a:rPr lang="en-IN" sz="2400" dirty="0" err="1">
                <a:cs typeface="Times New Roman" panose="02020603050405020304" pitchFamily="18" charset="0"/>
              </a:rPr>
              <a:t>rating_reviews</a:t>
            </a:r>
            <a:endParaRPr lang="en-IN" sz="2400" dirty="0"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DCA471-2664-7406-C1E6-98C98B86E83C}"/>
              </a:ext>
            </a:extLst>
          </p:cNvPr>
          <p:cNvSpPr txBox="1"/>
          <p:nvPr/>
        </p:nvSpPr>
        <p:spPr>
          <a:xfrm>
            <a:off x="11749550" y="884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10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56F00AB-FF77-0818-0E49-861A79B2D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193502"/>
              </p:ext>
            </p:extLst>
          </p:nvPr>
        </p:nvGraphicFramePr>
        <p:xfrm>
          <a:off x="1035665" y="2293537"/>
          <a:ext cx="4457290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45">
                  <a:extLst>
                    <a:ext uri="{9D8B030D-6E8A-4147-A177-3AD203B41FA5}">
                      <a16:colId xmlns:a16="http://schemas.microsoft.com/office/drawing/2014/main" val="471425298"/>
                    </a:ext>
                  </a:extLst>
                </a:gridCol>
                <a:gridCol w="2228645">
                  <a:extLst>
                    <a:ext uri="{9D8B030D-6E8A-4147-A177-3AD203B41FA5}">
                      <a16:colId xmlns:a16="http://schemas.microsoft.com/office/drawing/2014/main" val="4287930232"/>
                    </a:ext>
                  </a:extLst>
                </a:gridCol>
              </a:tblGrid>
              <a:tr h="270674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FIELD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CONSTRAINT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5421736"/>
                  </a:ext>
                </a:extLst>
              </a:tr>
              <a:tr h="270674">
                <a:tc>
                  <a:txBody>
                    <a:bodyPr/>
                    <a:lstStyle/>
                    <a:p>
                      <a:pPr algn="l"/>
                      <a:r>
                        <a:rPr lang="en-IN" sz="2000" dirty="0" err="1"/>
                        <a:t>f_id</a:t>
                      </a:r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/>
                        <a:t>Primary Key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3263365"/>
                  </a:ext>
                </a:extLst>
              </a:tr>
              <a:tr h="259152">
                <a:tc>
                  <a:txBody>
                    <a:bodyPr/>
                    <a:lstStyle/>
                    <a:p>
                      <a:r>
                        <a:rPr lang="en-IN" sz="2000" dirty="0" err="1"/>
                        <a:t>t_id</a:t>
                      </a:r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9159789"/>
                  </a:ext>
                </a:extLst>
              </a:tr>
              <a:tr h="270674">
                <a:tc>
                  <a:txBody>
                    <a:bodyPr/>
                    <a:lstStyle/>
                    <a:p>
                      <a:r>
                        <a:rPr lang="en-IN" sz="2000" dirty="0" err="1"/>
                        <a:t>l_id</a:t>
                      </a:r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996736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DD54AEA-1167-70A6-3F32-A095AF8D66C7}"/>
              </a:ext>
            </a:extLst>
          </p:cNvPr>
          <p:cNvSpPr txBox="1"/>
          <p:nvPr/>
        </p:nvSpPr>
        <p:spPr>
          <a:xfrm>
            <a:off x="1035665" y="1757519"/>
            <a:ext cx="4041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cs typeface="Times New Roman" panose="02020603050405020304" pitchFamily="18" charset="0"/>
              </a:rPr>
              <a:t>Table Name: </a:t>
            </a:r>
            <a:r>
              <a:rPr lang="en-IN" sz="2400" dirty="0">
                <a:cs typeface="Times New Roman" panose="02020603050405020304" pitchFamily="18" charset="0"/>
              </a:rPr>
              <a:t>favourites</a:t>
            </a:r>
          </a:p>
        </p:txBody>
      </p:sp>
    </p:spTree>
    <p:extLst>
      <p:ext uri="{BB962C8B-B14F-4D97-AF65-F5344CB8AC3E}">
        <p14:creationId xmlns:p14="http://schemas.microsoft.com/office/powerpoint/2010/main" val="3037867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C3149-7F3C-2ED5-866E-D5111483C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906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517FAA-76AE-36DE-38A0-3FCC139C6307}"/>
              </a:ext>
            </a:extLst>
          </p:cNvPr>
          <p:cNvSpPr txBox="1"/>
          <p:nvPr/>
        </p:nvSpPr>
        <p:spPr>
          <a:xfrm>
            <a:off x="11749550" y="884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166338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492199-128E-639A-361A-F6EF9AC370AB}"/>
              </a:ext>
            </a:extLst>
          </p:cNvPr>
          <p:cNvSpPr txBox="1"/>
          <p:nvPr/>
        </p:nvSpPr>
        <p:spPr>
          <a:xfrm>
            <a:off x="721150" y="1882096"/>
            <a:ext cx="107496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traditional approach to guided tourism, relying on human tour guides, faces limitations in terms of personalization, availability and convenience.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Tourists often struggle to efficiently explore attractions aligned with their specific interests as tour guides mostly follows a fixed route.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Hiring a tour guide can be expensive, especially for private tours.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existing platform which solely facilitate connections between travelers seeking compatible travel partners.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333AA7-C3E3-E01B-FB16-AEA0187789FC}"/>
              </a:ext>
            </a:extLst>
          </p:cNvPr>
          <p:cNvSpPr txBox="1"/>
          <p:nvPr/>
        </p:nvSpPr>
        <p:spPr>
          <a:xfrm>
            <a:off x="721150" y="831853"/>
            <a:ext cx="51663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BA1AF5-8329-29A2-3E55-1FCD43169D1E}"/>
              </a:ext>
            </a:extLst>
          </p:cNvPr>
          <p:cNvSpPr txBox="1"/>
          <p:nvPr/>
        </p:nvSpPr>
        <p:spPr>
          <a:xfrm>
            <a:off x="11749550" y="884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21424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492199-128E-639A-361A-F6EF9AC370AB}"/>
              </a:ext>
            </a:extLst>
          </p:cNvPr>
          <p:cNvSpPr txBox="1"/>
          <p:nvPr/>
        </p:nvSpPr>
        <p:spPr>
          <a:xfrm>
            <a:off x="721150" y="1620785"/>
            <a:ext cx="107496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Traditional Tour Guides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Human guides are commonly used for guided tours.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Limitations: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Availability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Guides have fixed schedules so have to plan our schedule accordingly.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Personalization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Generic recommendations may not suit individual preferences and they might favor some specific spots for personal benefits.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Convenience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Relying on physical guides can be cumbersome.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Expensive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Have to spend money on guides, and thus plays a huge role on budget.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333AA7-C3E3-E01B-FB16-AEA0187789FC}"/>
              </a:ext>
            </a:extLst>
          </p:cNvPr>
          <p:cNvSpPr txBox="1"/>
          <p:nvPr/>
        </p:nvSpPr>
        <p:spPr>
          <a:xfrm>
            <a:off x="721150" y="628233"/>
            <a:ext cx="51663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  <a:endParaRPr lang="en-IN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FE43C-A74E-F410-275B-CFF3B32D7B2F}"/>
              </a:ext>
            </a:extLst>
          </p:cNvPr>
          <p:cNvSpPr txBox="1"/>
          <p:nvPr/>
        </p:nvSpPr>
        <p:spPr>
          <a:xfrm>
            <a:off x="11749550" y="884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106727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492199-128E-639A-361A-F6EF9AC370AB}"/>
              </a:ext>
            </a:extLst>
          </p:cNvPr>
          <p:cNvSpPr txBox="1"/>
          <p:nvPr/>
        </p:nvSpPr>
        <p:spPr>
          <a:xfrm>
            <a:off x="570271" y="978126"/>
            <a:ext cx="1117928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User-Defined Filters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search for cities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select categories (e.g., adventure activities, historical sites, family-friendly spots, spiritual, beaches, hilltops).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system processes these filters to provide relevant results.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filters, the platform displays attractions in the specified city.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Travel Partner Matching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addition to attraction recommendations, the app facilitates connections between travelers.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 seeking travel partners can create profiles and find like-minded individuals and communicate with each other.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Attraction Descriptions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platform provides detailed information about attractions, maps and also weather conditions.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Notifications, rating and review systems (including pictures) enhance the overall experience.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333AA7-C3E3-E01B-FB16-AEA0187789FC}"/>
              </a:ext>
            </a:extLst>
          </p:cNvPr>
          <p:cNvSpPr txBox="1"/>
          <p:nvPr/>
        </p:nvSpPr>
        <p:spPr>
          <a:xfrm>
            <a:off x="481780" y="273156"/>
            <a:ext cx="51663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lang="en-IN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833009-152C-5947-8D3E-1A61675A51AB}"/>
              </a:ext>
            </a:extLst>
          </p:cNvPr>
          <p:cNvSpPr txBox="1"/>
          <p:nvPr/>
        </p:nvSpPr>
        <p:spPr>
          <a:xfrm>
            <a:off x="11749550" y="884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64558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6A9FD72-3FC4-7BA8-09E8-B3E0742A3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206" y="1971932"/>
            <a:ext cx="10067588" cy="3217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791861-7B64-0C3D-C4AB-1974792C1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200" y="1491482"/>
            <a:ext cx="10478729" cy="559107"/>
          </a:xfrm>
        </p:spPr>
        <p:txBody>
          <a:bodyPr>
            <a:normAutofit/>
          </a:bodyPr>
          <a:lstStyle/>
          <a:p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DFD Level 0</a:t>
            </a:r>
            <a:endParaRPr lang="en-IN" sz="2400" b="1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E19A302-1447-0783-F40D-F44B594CE970}"/>
              </a:ext>
            </a:extLst>
          </p:cNvPr>
          <p:cNvSpPr txBox="1">
            <a:spLocks/>
          </p:cNvSpPr>
          <p:nvPr/>
        </p:nvSpPr>
        <p:spPr>
          <a:xfrm>
            <a:off x="1027471" y="517525"/>
            <a:ext cx="10478729" cy="5591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DESIGN DIAGRAM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99AF3F-06CF-8BC0-14BE-51692ED771E8}"/>
              </a:ext>
            </a:extLst>
          </p:cNvPr>
          <p:cNvSpPr txBox="1"/>
          <p:nvPr/>
        </p:nvSpPr>
        <p:spPr>
          <a:xfrm>
            <a:off x="11749550" y="884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474314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40E6A0F1-F58D-650E-0690-D0A919AA9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49" y="973394"/>
            <a:ext cx="10392696" cy="553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91F5B45-6ED7-2A19-7A69-5C3B7658CD2E}"/>
              </a:ext>
            </a:extLst>
          </p:cNvPr>
          <p:cNvSpPr txBox="1">
            <a:spLocks/>
          </p:cNvSpPr>
          <p:nvPr/>
        </p:nvSpPr>
        <p:spPr>
          <a:xfrm>
            <a:off x="856635" y="518088"/>
            <a:ext cx="10478729" cy="55910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DFD Level 1.1</a:t>
            </a:r>
            <a:endParaRPr lang="en-IN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4C6D23-920C-6259-919C-F837FBC058EE}"/>
              </a:ext>
            </a:extLst>
          </p:cNvPr>
          <p:cNvSpPr txBox="1"/>
          <p:nvPr/>
        </p:nvSpPr>
        <p:spPr>
          <a:xfrm>
            <a:off x="11749550" y="884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01578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024FA7BA-1F23-C63A-CCEA-CAD0F00EC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35" y="668495"/>
            <a:ext cx="9969910" cy="584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16B2AB-9109-252C-EF73-9D7DC35AC28A}"/>
              </a:ext>
            </a:extLst>
          </p:cNvPr>
          <p:cNvSpPr txBox="1">
            <a:spLocks/>
          </p:cNvSpPr>
          <p:nvPr/>
        </p:nvSpPr>
        <p:spPr>
          <a:xfrm>
            <a:off x="856635" y="273156"/>
            <a:ext cx="10478729" cy="55910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DFD Level 1.2</a:t>
            </a:r>
            <a:endParaRPr lang="en-IN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2811B3-E120-04E6-C1ED-3C0AEC492DBF}"/>
              </a:ext>
            </a:extLst>
          </p:cNvPr>
          <p:cNvSpPr txBox="1"/>
          <p:nvPr/>
        </p:nvSpPr>
        <p:spPr>
          <a:xfrm>
            <a:off x="11749550" y="884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433412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7C3B8C0-D75F-D722-E3F7-4FBE20D6A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681962"/>
              </p:ext>
            </p:extLst>
          </p:nvPr>
        </p:nvGraphicFramePr>
        <p:xfrm>
          <a:off x="6399611" y="2061396"/>
          <a:ext cx="4457290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45">
                  <a:extLst>
                    <a:ext uri="{9D8B030D-6E8A-4147-A177-3AD203B41FA5}">
                      <a16:colId xmlns:a16="http://schemas.microsoft.com/office/drawing/2014/main" val="471425298"/>
                    </a:ext>
                  </a:extLst>
                </a:gridCol>
                <a:gridCol w="2228645">
                  <a:extLst>
                    <a:ext uri="{9D8B030D-6E8A-4147-A177-3AD203B41FA5}">
                      <a16:colId xmlns:a16="http://schemas.microsoft.com/office/drawing/2014/main" val="42879302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FIELD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CONSTRAINT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5421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err="1"/>
                        <a:t>user_name</a:t>
                      </a:r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/>
                        <a:t>Primary Key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3263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password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9159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err="1"/>
                        <a:t>user_type</a:t>
                      </a:r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65959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2C69F64-2AB8-111C-FF32-A5E25A09AB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673128"/>
              </p:ext>
            </p:extLst>
          </p:nvPr>
        </p:nvGraphicFramePr>
        <p:xfrm>
          <a:off x="999109" y="2061396"/>
          <a:ext cx="4457290" cy="3962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45">
                  <a:extLst>
                    <a:ext uri="{9D8B030D-6E8A-4147-A177-3AD203B41FA5}">
                      <a16:colId xmlns:a16="http://schemas.microsoft.com/office/drawing/2014/main" val="471425298"/>
                    </a:ext>
                  </a:extLst>
                </a:gridCol>
                <a:gridCol w="2228645">
                  <a:extLst>
                    <a:ext uri="{9D8B030D-6E8A-4147-A177-3AD203B41FA5}">
                      <a16:colId xmlns:a16="http://schemas.microsoft.com/office/drawing/2014/main" val="4287930232"/>
                    </a:ext>
                  </a:extLst>
                </a:gridCol>
              </a:tblGrid>
              <a:tr h="370449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FIELD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CONSTRAINT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5421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2000" b="0" dirty="0" err="1"/>
                        <a:t>t_id</a:t>
                      </a:r>
                      <a:endParaRPr lang="en-IN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/>
                        <a:t>Primary Key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550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2000" b="0" dirty="0" err="1"/>
                        <a:t>fname</a:t>
                      </a:r>
                      <a:endParaRPr lang="en-IN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071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2000" b="0" dirty="0" err="1"/>
                        <a:t>lname</a:t>
                      </a:r>
                      <a:endParaRPr lang="en-IN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3053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2000" b="0" dirty="0" err="1"/>
                        <a:t>mail_id</a:t>
                      </a:r>
                      <a:endParaRPr lang="en-IN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9288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2000" b="0" dirty="0"/>
                        <a:t>phone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9908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2000" b="0" dirty="0"/>
                        <a:t>gender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0329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2000" dirty="0"/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3263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password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9159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 err="1"/>
                        <a:t>prof_pict</a:t>
                      </a:r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659590"/>
                  </a:ext>
                </a:extLst>
              </a:tr>
            </a:tbl>
          </a:graphicData>
        </a:graphic>
      </p:graphicFrame>
      <p:sp>
        <p:nvSpPr>
          <p:cNvPr id="15" name="Title 14">
            <a:extLst>
              <a:ext uri="{FF2B5EF4-FFF2-40B4-BE49-F238E27FC236}">
                <a16:creationId xmlns:a16="http://schemas.microsoft.com/office/drawing/2014/main" id="{DC20FC8F-C528-3E9E-9765-CBEC21DCA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360742" cy="677093"/>
          </a:xfrm>
        </p:spPr>
        <p:txBody>
          <a:bodyPr>
            <a:normAutofit fontScale="90000"/>
          </a:bodyPr>
          <a:lstStyle/>
          <a:p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DESIGN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3F59DA-1E2D-DF43-2FD4-285541D62743}"/>
              </a:ext>
            </a:extLst>
          </p:cNvPr>
          <p:cNvSpPr txBox="1"/>
          <p:nvPr/>
        </p:nvSpPr>
        <p:spPr>
          <a:xfrm>
            <a:off x="6399611" y="1474724"/>
            <a:ext cx="4041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cs typeface="Times New Roman" panose="02020603050405020304" pitchFamily="18" charset="0"/>
              </a:rPr>
              <a:t>Table Name: </a:t>
            </a:r>
            <a:r>
              <a:rPr lang="en-IN" sz="2400" dirty="0" err="1">
                <a:cs typeface="Times New Roman" panose="02020603050405020304" pitchFamily="18" charset="0"/>
              </a:rPr>
              <a:t>login_tb</a:t>
            </a:r>
            <a:endParaRPr lang="en-IN" sz="2400" dirty="0"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B80DEC-84C7-6D50-2EEF-C952F4632919}"/>
              </a:ext>
            </a:extLst>
          </p:cNvPr>
          <p:cNvSpPr txBox="1"/>
          <p:nvPr/>
        </p:nvSpPr>
        <p:spPr>
          <a:xfrm>
            <a:off x="999109" y="1474724"/>
            <a:ext cx="4041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cs typeface="Times New Roman" panose="02020603050405020304" pitchFamily="18" charset="0"/>
              </a:rPr>
              <a:t>Table Name: </a:t>
            </a:r>
            <a:r>
              <a:rPr lang="en-IN" sz="2400" dirty="0" err="1">
                <a:cs typeface="Times New Roman" panose="02020603050405020304" pitchFamily="18" charset="0"/>
              </a:rPr>
              <a:t>tourist_tb</a:t>
            </a:r>
            <a:endParaRPr lang="en-IN" sz="2400" dirty="0"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2ED6B0-14AF-EB6A-014E-44913FD86B40}"/>
              </a:ext>
            </a:extLst>
          </p:cNvPr>
          <p:cNvSpPr txBox="1"/>
          <p:nvPr/>
        </p:nvSpPr>
        <p:spPr>
          <a:xfrm>
            <a:off x="11749550" y="884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831736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7C3B8C0-D75F-D722-E3F7-4FBE20D6A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12644"/>
              </p:ext>
            </p:extLst>
          </p:nvPr>
        </p:nvGraphicFramePr>
        <p:xfrm>
          <a:off x="1029110" y="1510931"/>
          <a:ext cx="445729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45">
                  <a:extLst>
                    <a:ext uri="{9D8B030D-6E8A-4147-A177-3AD203B41FA5}">
                      <a16:colId xmlns:a16="http://schemas.microsoft.com/office/drawing/2014/main" val="471425298"/>
                    </a:ext>
                  </a:extLst>
                </a:gridCol>
                <a:gridCol w="2228645">
                  <a:extLst>
                    <a:ext uri="{9D8B030D-6E8A-4147-A177-3AD203B41FA5}">
                      <a16:colId xmlns:a16="http://schemas.microsoft.com/office/drawing/2014/main" val="4287930232"/>
                    </a:ext>
                  </a:extLst>
                </a:gridCol>
              </a:tblGrid>
              <a:tr h="238554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FIELD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CONSTRAINT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5421736"/>
                  </a:ext>
                </a:extLst>
              </a:tr>
              <a:tr h="270674">
                <a:tc>
                  <a:txBody>
                    <a:bodyPr/>
                    <a:lstStyle/>
                    <a:p>
                      <a:pPr algn="l"/>
                      <a:r>
                        <a:rPr lang="en-IN" sz="2000" dirty="0" err="1"/>
                        <a:t>l_id</a:t>
                      </a:r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/>
                        <a:t>Primary Key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3263365"/>
                  </a:ext>
                </a:extLst>
              </a:tr>
              <a:tr h="270674">
                <a:tc>
                  <a:txBody>
                    <a:bodyPr/>
                    <a:lstStyle/>
                    <a:p>
                      <a:r>
                        <a:rPr lang="en-IN" sz="2000" dirty="0"/>
                        <a:t>city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915978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495BA66-C499-4E7A-10D6-34E3690550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443389"/>
              </p:ext>
            </p:extLst>
          </p:nvPr>
        </p:nvGraphicFramePr>
        <p:xfrm>
          <a:off x="6558116" y="1510931"/>
          <a:ext cx="445729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45">
                  <a:extLst>
                    <a:ext uri="{9D8B030D-6E8A-4147-A177-3AD203B41FA5}">
                      <a16:colId xmlns:a16="http://schemas.microsoft.com/office/drawing/2014/main" val="471425298"/>
                    </a:ext>
                  </a:extLst>
                </a:gridCol>
                <a:gridCol w="2228645">
                  <a:extLst>
                    <a:ext uri="{9D8B030D-6E8A-4147-A177-3AD203B41FA5}">
                      <a16:colId xmlns:a16="http://schemas.microsoft.com/office/drawing/2014/main" val="4287930232"/>
                    </a:ext>
                  </a:extLst>
                </a:gridCol>
              </a:tblGrid>
              <a:tr h="270674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FIELD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CONSTRAINT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5421736"/>
                  </a:ext>
                </a:extLst>
              </a:tr>
              <a:tr h="270674">
                <a:tc>
                  <a:txBody>
                    <a:bodyPr/>
                    <a:lstStyle/>
                    <a:p>
                      <a:pPr algn="l"/>
                      <a:r>
                        <a:rPr lang="en-IN" sz="2000" dirty="0" err="1"/>
                        <a:t>c_id</a:t>
                      </a:r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/>
                        <a:t>Primary Key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3263365"/>
                  </a:ext>
                </a:extLst>
              </a:tr>
              <a:tr h="243885">
                <a:tc>
                  <a:txBody>
                    <a:bodyPr/>
                    <a:lstStyle/>
                    <a:p>
                      <a:r>
                        <a:rPr lang="en-IN" sz="2000" dirty="0"/>
                        <a:t>category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61000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977A1FB-0FEE-122F-C2B9-AF8B24A81F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03158"/>
              </p:ext>
            </p:extLst>
          </p:nvPr>
        </p:nvGraphicFramePr>
        <p:xfrm>
          <a:off x="3730586" y="3975968"/>
          <a:ext cx="4457290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45">
                  <a:extLst>
                    <a:ext uri="{9D8B030D-6E8A-4147-A177-3AD203B41FA5}">
                      <a16:colId xmlns:a16="http://schemas.microsoft.com/office/drawing/2014/main" val="471425298"/>
                    </a:ext>
                  </a:extLst>
                </a:gridCol>
                <a:gridCol w="2228645">
                  <a:extLst>
                    <a:ext uri="{9D8B030D-6E8A-4147-A177-3AD203B41FA5}">
                      <a16:colId xmlns:a16="http://schemas.microsoft.com/office/drawing/2014/main" val="4287930232"/>
                    </a:ext>
                  </a:extLst>
                </a:gridCol>
              </a:tblGrid>
              <a:tr h="270674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FIELD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CONSTRAINT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5421736"/>
                  </a:ext>
                </a:extLst>
              </a:tr>
              <a:tr h="270674">
                <a:tc>
                  <a:txBody>
                    <a:bodyPr/>
                    <a:lstStyle/>
                    <a:p>
                      <a:pPr algn="l"/>
                      <a:r>
                        <a:rPr lang="en-IN" sz="2000" dirty="0" err="1"/>
                        <a:t>f_id</a:t>
                      </a:r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/>
                        <a:t>Primary Key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3263365"/>
                  </a:ext>
                </a:extLst>
              </a:tr>
              <a:tr h="259152">
                <a:tc>
                  <a:txBody>
                    <a:bodyPr/>
                    <a:lstStyle/>
                    <a:p>
                      <a:r>
                        <a:rPr lang="en-IN" sz="2000" dirty="0" err="1"/>
                        <a:t>p_id</a:t>
                      </a:r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9159789"/>
                  </a:ext>
                </a:extLst>
              </a:tr>
              <a:tr h="270674">
                <a:tc>
                  <a:txBody>
                    <a:bodyPr/>
                    <a:lstStyle/>
                    <a:p>
                      <a:r>
                        <a:rPr lang="en-IN" sz="2000" dirty="0" err="1"/>
                        <a:t>t_id</a:t>
                      </a:r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99673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26635DE-373F-1F33-8FD9-7942FF1E9F38}"/>
              </a:ext>
            </a:extLst>
          </p:cNvPr>
          <p:cNvSpPr txBox="1"/>
          <p:nvPr/>
        </p:nvSpPr>
        <p:spPr>
          <a:xfrm>
            <a:off x="3730586" y="3439950"/>
            <a:ext cx="4041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cs typeface="Times New Roman" panose="02020603050405020304" pitchFamily="18" charset="0"/>
              </a:rPr>
              <a:t>Table Name: </a:t>
            </a:r>
            <a:r>
              <a:rPr lang="en-IN" sz="2400" dirty="0">
                <a:cs typeface="Times New Roman" panose="02020603050405020304" pitchFamily="18" charset="0"/>
              </a:rPr>
              <a:t>favourites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A1F45A-3A65-BA17-DA18-5B3338E1D354}"/>
              </a:ext>
            </a:extLst>
          </p:cNvPr>
          <p:cNvSpPr txBox="1"/>
          <p:nvPr/>
        </p:nvSpPr>
        <p:spPr>
          <a:xfrm>
            <a:off x="1029110" y="909488"/>
            <a:ext cx="4041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cs typeface="Times New Roman" panose="02020603050405020304" pitchFamily="18" charset="0"/>
              </a:rPr>
              <a:t>Table Name: </a:t>
            </a:r>
            <a:r>
              <a:rPr lang="en-IN" sz="2400" dirty="0" err="1">
                <a:cs typeface="Times New Roman" panose="02020603050405020304" pitchFamily="18" charset="0"/>
              </a:rPr>
              <a:t>locations_tb</a:t>
            </a:r>
            <a:endParaRPr lang="en-IN" sz="2400" dirty="0"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1B090B-1E13-A043-1F38-6B5D3AA5ECB3}"/>
              </a:ext>
            </a:extLst>
          </p:cNvPr>
          <p:cNvSpPr txBox="1"/>
          <p:nvPr/>
        </p:nvSpPr>
        <p:spPr>
          <a:xfrm>
            <a:off x="6546393" y="909488"/>
            <a:ext cx="4041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cs typeface="Times New Roman" panose="02020603050405020304" pitchFamily="18" charset="0"/>
              </a:rPr>
              <a:t>Table Name: </a:t>
            </a:r>
            <a:r>
              <a:rPr lang="en-IN" sz="2400" dirty="0" err="1">
                <a:cs typeface="Times New Roman" panose="02020603050405020304" pitchFamily="18" charset="0"/>
              </a:rPr>
              <a:t>category_tb</a:t>
            </a:r>
            <a:endParaRPr lang="en-IN" sz="2400" dirty="0"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0247A0-2078-F1DD-75C4-647AFC821478}"/>
              </a:ext>
            </a:extLst>
          </p:cNvPr>
          <p:cNvSpPr txBox="1"/>
          <p:nvPr/>
        </p:nvSpPr>
        <p:spPr>
          <a:xfrm>
            <a:off x="11749550" y="884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574138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500</Words>
  <Application>Microsoft Office PowerPoint</Application>
  <PresentationFormat>Widescreen</PresentationFormat>
  <Paragraphs>129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Microsoft Sans Serif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DFD Level 0</vt:lpstr>
      <vt:lpstr>PowerPoint Presentation</vt:lpstr>
      <vt:lpstr>PowerPoint Presentation</vt:lpstr>
      <vt:lpstr>TABLE DESIGN</vt:lpstr>
      <vt:lpstr>PowerPoint Presentation</vt:lpstr>
      <vt:lpstr> NEW TABLE DESIGN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Akhna S J</dc:creator>
  <cp:lastModifiedBy>Akhna S J</cp:lastModifiedBy>
  <cp:revision>10</cp:revision>
  <dcterms:created xsi:type="dcterms:W3CDTF">2024-10-02T16:12:22Z</dcterms:created>
  <dcterms:modified xsi:type="dcterms:W3CDTF">2024-11-12T18:15:40Z</dcterms:modified>
</cp:coreProperties>
</file>