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799763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vaF0xVBKZoCv0IqeUag0AsNv9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A9C5F0-60BD-4E47-B6EB-3B412A7E9952}">
  <a:tblStyle styleId="{90A9C5F0-60BD-4E47-B6EB-3B412A7E99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3E5BAD1-8BEC-45E5-B8E9-FA765BFBF80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F0F1"/>
          </a:solidFill>
        </a:fill>
      </a:tcStyle>
    </a:wholeTbl>
    <a:band1H>
      <a:tcTxStyle b="off" i="off"/>
      <a:tcStyle>
        <a:tcBdr/>
        <a:fill>
          <a:solidFill>
            <a:srgbClr val="D0DFE3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FE3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8538" y="1143000"/>
            <a:ext cx="48609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SG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1143000"/>
            <a:ext cx="48609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1143000"/>
            <a:ext cx="48609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1143000"/>
            <a:ext cx="48609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1143000"/>
            <a:ext cx="48609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1143000"/>
            <a:ext cx="48609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7fc514e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29363" y="685800"/>
            <a:ext cx="5400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7fc514e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1143000"/>
            <a:ext cx="48609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1143000"/>
            <a:ext cx="48609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1143000"/>
            <a:ext cx="48609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6377b5770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g16377b577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1143000"/>
            <a:ext cx="48609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1143000"/>
            <a:ext cx="48609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1143000"/>
            <a:ext cx="48609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1143000"/>
            <a:ext cx="48609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1143000"/>
            <a:ext cx="48609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1143000"/>
            <a:ext cx="48609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1143000"/>
            <a:ext cx="48609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1143000"/>
            <a:ext cx="48609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1143000"/>
            <a:ext cx="48609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/>
          <p:nvPr/>
        </p:nvSpPr>
        <p:spPr>
          <a:xfrm>
            <a:off x="2813" y="6400800"/>
            <a:ext cx="107969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9"/>
          <p:cNvSpPr/>
          <p:nvPr/>
        </p:nvSpPr>
        <p:spPr>
          <a:xfrm>
            <a:off x="14" y="6334316"/>
            <a:ext cx="107969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9"/>
          <p:cNvSpPr txBox="1">
            <a:spLocks noGrp="1"/>
          </p:cNvSpPr>
          <p:nvPr>
            <p:ph type="ctrTitle"/>
          </p:nvPr>
        </p:nvSpPr>
        <p:spPr>
          <a:xfrm>
            <a:off x="971979" y="758952"/>
            <a:ext cx="8909804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086"/>
              <a:buFont typeface="Calibri"/>
              <a:buNone/>
              <a:defRPr sz="7086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ubTitle" idx="1"/>
          </p:nvPr>
        </p:nvSpPr>
        <p:spPr>
          <a:xfrm>
            <a:off x="974433" y="4455621"/>
            <a:ext cx="89098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SzPts val="2126"/>
              <a:buNone/>
              <a:defRPr sz="2126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SzPts val="2126"/>
              <a:buNone/>
              <a:defRPr sz="2126"/>
            </a:lvl2pPr>
            <a:lvl3pPr lvl="2" algn="ctr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2126"/>
              <a:buNone/>
              <a:defRPr sz="2126"/>
            </a:lvl3pPr>
            <a:lvl4pPr lvl="3" algn="ctr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772"/>
              <a:buNone/>
              <a:defRPr sz="1770"/>
            </a:lvl4pPr>
            <a:lvl5pPr lvl="4" algn="ctr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772"/>
              <a:buNone/>
              <a:defRPr sz="1770"/>
            </a:lvl5pPr>
            <a:lvl6pPr lvl="5" algn="ctr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772"/>
              <a:buNone/>
              <a:defRPr sz="1770"/>
            </a:lvl6pPr>
            <a:lvl7pPr lvl="6" algn="ctr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772"/>
              <a:buNone/>
              <a:defRPr sz="1770"/>
            </a:lvl7pPr>
            <a:lvl8pPr lvl="7" algn="ctr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772"/>
              <a:buNone/>
              <a:defRPr sz="1770"/>
            </a:lvl8pPr>
            <a:lvl9pPr lvl="8" algn="ctr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1772"/>
              <a:buNone/>
              <a:defRPr sz="1770"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dt" idx="10"/>
          </p:nvPr>
        </p:nvSpPr>
        <p:spPr>
          <a:xfrm>
            <a:off x="971979" y="6459786"/>
            <a:ext cx="2189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3265250" y="6459786"/>
            <a:ext cx="4272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769899" y="6459786"/>
            <a:ext cx="1162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cxnSp>
        <p:nvCxnSpPr>
          <p:cNvPr id="26" name="Google Shape;26;p19"/>
          <p:cNvCxnSpPr/>
          <p:nvPr/>
        </p:nvCxnSpPr>
        <p:spPr>
          <a:xfrm>
            <a:off x="1069752" y="4343400"/>
            <a:ext cx="874780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>
            <a:spLocks noGrp="1"/>
          </p:cNvSpPr>
          <p:nvPr>
            <p:ph type="title"/>
          </p:nvPr>
        </p:nvSpPr>
        <p:spPr>
          <a:xfrm>
            <a:off x="971979" y="286604"/>
            <a:ext cx="8909804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1"/>
          </p:nvPr>
        </p:nvSpPr>
        <p:spPr>
          <a:xfrm rot="5400000">
            <a:off x="3415201" y="-597488"/>
            <a:ext cx="4023360" cy="890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dt" idx="10"/>
          </p:nvPr>
        </p:nvSpPr>
        <p:spPr>
          <a:xfrm>
            <a:off x="971979" y="6459786"/>
            <a:ext cx="2189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ftr" idx="11"/>
          </p:nvPr>
        </p:nvSpPr>
        <p:spPr>
          <a:xfrm>
            <a:off x="3265250" y="6459786"/>
            <a:ext cx="4272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sldNum" idx="12"/>
          </p:nvPr>
        </p:nvSpPr>
        <p:spPr>
          <a:xfrm>
            <a:off x="8769899" y="6459786"/>
            <a:ext cx="1162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/>
          <p:nvPr/>
        </p:nvSpPr>
        <p:spPr>
          <a:xfrm>
            <a:off x="2813" y="6400800"/>
            <a:ext cx="107969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9"/>
          <p:cNvSpPr/>
          <p:nvPr/>
        </p:nvSpPr>
        <p:spPr>
          <a:xfrm>
            <a:off x="14" y="6334316"/>
            <a:ext cx="107969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9"/>
          <p:cNvSpPr txBox="1">
            <a:spLocks noGrp="1"/>
          </p:cNvSpPr>
          <p:nvPr>
            <p:ph type="title"/>
          </p:nvPr>
        </p:nvSpPr>
        <p:spPr>
          <a:xfrm rot="5400000">
            <a:off x="6012981" y="2127902"/>
            <a:ext cx="5759898" cy="23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body" idx="1"/>
          </p:nvPr>
        </p:nvSpPr>
        <p:spPr>
          <a:xfrm rot="5400000">
            <a:off x="1288085" y="-133299"/>
            <a:ext cx="5759898" cy="6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dt" idx="10"/>
          </p:nvPr>
        </p:nvSpPr>
        <p:spPr>
          <a:xfrm>
            <a:off x="971979" y="6459786"/>
            <a:ext cx="2189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ftr" idx="11"/>
          </p:nvPr>
        </p:nvSpPr>
        <p:spPr>
          <a:xfrm>
            <a:off x="3265250" y="6459786"/>
            <a:ext cx="4272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sldNum" idx="12"/>
          </p:nvPr>
        </p:nvSpPr>
        <p:spPr>
          <a:xfrm>
            <a:off x="8769899" y="6459786"/>
            <a:ext cx="1162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Пустой">
  <p:cSld name="1_Пустой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"/>
          <p:cNvSpPr>
            <a:spLocks noGrp="1"/>
          </p:cNvSpPr>
          <p:nvPr>
            <p:ph type="pic" idx="2"/>
          </p:nvPr>
        </p:nvSpPr>
        <p:spPr>
          <a:xfrm>
            <a:off x="935064" y="1562507"/>
            <a:ext cx="1857527" cy="157274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30"/>
          <p:cNvSpPr>
            <a:spLocks noGrp="1"/>
          </p:cNvSpPr>
          <p:nvPr>
            <p:ph type="pic" idx="3"/>
          </p:nvPr>
        </p:nvSpPr>
        <p:spPr>
          <a:xfrm>
            <a:off x="3345539" y="1562507"/>
            <a:ext cx="1857527" cy="157274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4" name="Google Shape;104;p30"/>
          <p:cNvSpPr>
            <a:spLocks noGrp="1"/>
          </p:cNvSpPr>
          <p:nvPr>
            <p:ph type="pic" idx="4"/>
          </p:nvPr>
        </p:nvSpPr>
        <p:spPr>
          <a:xfrm>
            <a:off x="5756016" y="1562507"/>
            <a:ext cx="1857527" cy="157274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5" name="Google Shape;105;p30"/>
          <p:cNvSpPr>
            <a:spLocks noGrp="1"/>
          </p:cNvSpPr>
          <p:nvPr>
            <p:ph type="pic" idx="5"/>
          </p:nvPr>
        </p:nvSpPr>
        <p:spPr>
          <a:xfrm>
            <a:off x="8166491" y="1562507"/>
            <a:ext cx="1857527" cy="157274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30"/>
          <p:cNvSpPr>
            <a:spLocks noGrp="1"/>
          </p:cNvSpPr>
          <p:nvPr>
            <p:ph type="pic" idx="6"/>
          </p:nvPr>
        </p:nvSpPr>
        <p:spPr>
          <a:xfrm>
            <a:off x="935064" y="3722754"/>
            <a:ext cx="1857527" cy="157274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7" name="Google Shape;107;p30"/>
          <p:cNvSpPr>
            <a:spLocks noGrp="1"/>
          </p:cNvSpPr>
          <p:nvPr>
            <p:ph type="pic" idx="7"/>
          </p:nvPr>
        </p:nvSpPr>
        <p:spPr>
          <a:xfrm>
            <a:off x="3345539" y="3722754"/>
            <a:ext cx="1857527" cy="157274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8" name="Google Shape;108;p30"/>
          <p:cNvSpPr>
            <a:spLocks noGrp="1"/>
          </p:cNvSpPr>
          <p:nvPr>
            <p:ph type="pic" idx="8"/>
          </p:nvPr>
        </p:nvSpPr>
        <p:spPr>
          <a:xfrm>
            <a:off x="5756016" y="3722754"/>
            <a:ext cx="1857527" cy="157274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9" name="Google Shape;109;p30"/>
          <p:cNvSpPr>
            <a:spLocks noGrp="1"/>
          </p:cNvSpPr>
          <p:nvPr>
            <p:ph type="pic" idx="9"/>
          </p:nvPr>
        </p:nvSpPr>
        <p:spPr>
          <a:xfrm>
            <a:off x="8166491" y="3722754"/>
            <a:ext cx="1857527" cy="157274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/>
          <p:nvPr/>
        </p:nvSpPr>
        <p:spPr>
          <a:xfrm>
            <a:off x="2813" y="6400800"/>
            <a:ext cx="107969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0"/>
          <p:cNvSpPr/>
          <p:nvPr/>
        </p:nvSpPr>
        <p:spPr>
          <a:xfrm>
            <a:off x="14" y="6334316"/>
            <a:ext cx="107969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971979" y="6459786"/>
            <a:ext cx="2189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3265250" y="6459786"/>
            <a:ext cx="4272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769899" y="6459786"/>
            <a:ext cx="1162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971979" y="286604"/>
            <a:ext cx="8909804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971979" y="1845734"/>
            <a:ext cx="8909804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dt" idx="10"/>
          </p:nvPr>
        </p:nvSpPr>
        <p:spPr>
          <a:xfrm>
            <a:off x="971979" y="6459786"/>
            <a:ext cx="2189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ftr" idx="11"/>
          </p:nvPr>
        </p:nvSpPr>
        <p:spPr>
          <a:xfrm>
            <a:off x="3265250" y="6459786"/>
            <a:ext cx="4272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8769899" y="6459786"/>
            <a:ext cx="1162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/>
          <p:nvPr/>
        </p:nvSpPr>
        <p:spPr>
          <a:xfrm>
            <a:off x="2813" y="6400800"/>
            <a:ext cx="107969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2"/>
          <p:cNvSpPr/>
          <p:nvPr/>
        </p:nvSpPr>
        <p:spPr>
          <a:xfrm>
            <a:off x="14" y="6334316"/>
            <a:ext cx="107969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2"/>
          <p:cNvSpPr txBox="1">
            <a:spLocks noGrp="1"/>
          </p:cNvSpPr>
          <p:nvPr>
            <p:ph type="title"/>
          </p:nvPr>
        </p:nvSpPr>
        <p:spPr>
          <a:xfrm>
            <a:off x="971979" y="758952"/>
            <a:ext cx="8909804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086"/>
              <a:buFont typeface="Calibri"/>
              <a:buNone/>
              <a:defRPr sz="7086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1"/>
          </p:nvPr>
        </p:nvSpPr>
        <p:spPr>
          <a:xfrm>
            <a:off x="971979" y="4453128"/>
            <a:ext cx="89098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SzPts val="2126"/>
              <a:buNone/>
              <a:defRPr sz="2126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SzPts val="1594"/>
              <a:buNone/>
              <a:defRPr sz="159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417"/>
              <a:buNone/>
              <a:defRPr sz="1417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240"/>
              <a:buNone/>
              <a:defRPr sz="124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240"/>
              <a:buNone/>
              <a:defRPr sz="124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240"/>
              <a:buNone/>
              <a:defRPr sz="124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240"/>
              <a:buNone/>
              <a:defRPr sz="124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240"/>
              <a:buNone/>
              <a:defRPr sz="124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1240"/>
              <a:buNone/>
              <a:defRPr sz="124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dt" idx="10"/>
          </p:nvPr>
        </p:nvSpPr>
        <p:spPr>
          <a:xfrm>
            <a:off x="971979" y="6459786"/>
            <a:ext cx="2189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ftr" idx="11"/>
          </p:nvPr>
        </p:nvSpPr>
        <p:spPr>
          <a:xfrm>
            <a:off x="3265250" y="6459786"/>
            <a:ext cx="4272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sldNum" idx="12"/>
          </p:nvPr>
        </p:nvSpPr>
        <p:spPr>
          <a:xfrm>
            <a:off x="8769899" y="6459786"/>
            <a:ext cx="1162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cxnSp>
        <p:nvCxnSpPr>
          <p:cNvPr id="47" name="Google Shape;47;p22"/>
          <p:cNvCxnSpPr/>
          <p:nvPr/>
        </p:nvCxnSpPr>
        <p:spPr>
          <a:xfrm>
            <a:off x="1069752" y="4343400"/>
            <a:ext cx="874780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>
            <a:spLocks noGrp="1"/>
          </p:cNvSpPr>
          <p:nvPr>
            <p:ph type="title"/>
          </p:nvPr>
        </p:nvSpPr>
        <p:spPr>
          <a:xfrm>
            <a:off x="971979" y="286604"/>
            <a:ext cx="8909804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1"/>
          </p:nvPr>
        </p:nvSpPr>
        <p:spPr>
          <a:xfrm>
            <a:off x="971977" y="1845734"/>
            <a:ext cx="4373904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2"/>
          </p:nvPr>
        </p:nvSpPr>
        <p:spPr>
          <a:xfrm>
            <a:off x="5507879" y="1845735"/>
            <a:ext cx="4373904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dt" idx="10"/>
          </p:nvPr>
        </p:nvSpPr>
        <p:spPr>
          <a:xfrm>
            <a:off x="971979" y="6459786"/>
            <a:ext cx="2189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ftr" idx="11"/>
          </p:nvPr>
        </p:nvSpPr>
        <p:spPr>
          <a:xfrm>
            <a:off x="3265250" y="6459786"/>
            <a:ext cx="4272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8769899" y="6459786"/>
            <a:ext cx="1162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title"/>
          </p:nvPr>
        </p:nvSpPr>
        <p:spPr>
          <a:xfrm>
            <a:off x="971979" y="286604"/>
            <a:ext cx="8909804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1"/>
          </p:nvPr>
        </p:nvSpPr>
        <p:spPr>
          <a:xfrm>
            <a:off x="971979" y="1846052"/>
            <a:ext cx="4373904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SzPts val="1772"/>
              <a:buNone/>
              <a:defRPr sz="177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SzPts val="1772"/>
              <a:buNone/>
              <a:defRPr sz="1770" b="1"/>
            </a:lvl2pPr>
            <a:lvl3pPr marL="1371600" lvl="2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594"/>
              <a:buNone/>
              <a:defRPr sz="1594" b="1"/>
            </a:lvl3pPr>
            <a:lvl4pPr marL="1828800" lvl="3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417"/>
              <a:buNone/>
              <a:defRPr sz="1417" b="1"/>
            </a:lvl4pPr>
            <a:lvl5pPr marL="2286000" lvl="4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417"/>
              <a:buNone/>
              <a:defRPr sz="1417" b="1"/>
            </a:lvl5pPr>
            <a:lvl6pPr marL="2743200" lvl="5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417"/>
              <a:buNone/>
              <a:defRPr sz="1417" b="1"/>
            </a:lvl6pPr>
            <a:lvl7pPr marL="3200400" lvl="6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417"/>
              <a:buNone/>
              <a:defRPr sz="1417" b="1"/>
            </a:lvl7pPr>
            <a:lvl8pPr marL="3657600" lvl="7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417"/>
              <a:buNone/>
              <a:defRPr sz="1417" b="1"/>
            </a:lvl8pPr>
            <a:lvl9pPr marL="4114800" lvl="8" indent="-228600" algn="l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1417"/>
              <a:buNone/>
              <a:defRPr sz="1417" b="1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body" idx="2"/>
          </p:nvPr>
        </p:nvSpPr>
        <p:spPr>
          <a:xfrm>
            <a:off x="971979" y="2582334"/>
            <a:ext cx="4373904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body" idx="3"/>
          </p:nvPr>
        </p:nvSpPr>
        <p:spPr>
          <a:xfrm>
            <a:off x="5507879" y="1846052"/>
            <a:ext cx="4373904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SzPts val="1772"/>
              <a:buNone/>
              <a:defRPr sz="177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SzPts val="1772"/>
              <a:buNone/>
              <a:defRPr sz="1770" b="1"/>
            </a:lvl2pPr>
            <a:lvl3pPr marL="1371600" lvl="2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594"/>
              <a:buNone/>
              <a:defRPr sz="1594" b="1"/>
            </a:lvl3pPr>
            <a:lvl4pPr marL="1828800" lvl="3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417"/>
              <a:buNone/>
              <a:defRPr sz="1417" b="1"/>
            </a:lvl4pPr>
            <a:lvl5pPr marL="2286000" lvl="4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417"/>
              <a:buNone/>
              <a:defRPr sz="1417" b="1"/>
            </a:lvl5pPr>
            <a:lvl6pPr marL="2743200" lvl="5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417"/>
              <a:buNone/>
              <a:defRPr sz="1417" b="1"/>
            </a:lvl6pPr>
            <a:lvl7pPr marL="3200400" lvl="6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417"/>
              <a:buNone/>
              <a:defRPr sz="1417" b="1"/>
            </a:lvl7pPr>
            <a:lvl8pPr marL="3657600" lvl="7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417"/>
              <a:buNone/>
              <a:defRPr sz="1417" b="1"/>
            </a:lvl8pPr>
            <a:lvl9pPr marL="4114800" lvl="8" indent="-228600" algn="l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1417"/>
              <a:buNone/>
              <a:defRPr sz="1417" b="1"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4"/>
          </p:nvPr>
        </p:nvSpPr>
        <p:spPr>
          <a:xfrm>
            <a:off x="5507879" y="2582334"/>
            <a:ext cx="4373904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dt" idx="10"/>
          </p:nvPr>
        </p:nvSpPr>
        <p:spPr>
          <a:xfrm>
            <a:off x="971979" y="6459786"/>
            <a:ext cx="2189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ftr" idx="11"/>
          </p:nvPr>
        </p:nvSpPr>
        <p:spPr>
          <a:xfrm>
            <a:off x="3265250" y="6459786"/>
            <a:ext cx="4272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sldNum" idx="12"/>
          </p:nvPr>
        </p:nvSpPr>
        <p:spPr>
          <a:xfrm>
            <a:off x="8769899" y="6459786"/>
            <a:ext cx="1162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 txBox="1">
            <a:spLocks noGrp="1"/>
          </p:cNvSpPr>
          <p:nvPr>
            <p:ph type="title"/>
          </p:nvPr>
        </p:nvSpPr>
        <p:spPr>
          <a:xfrm>
            <a:off x="971979" y="286604"/>
            <a:ext cx="8909804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dt" idx="10"/>
          </p:nvPr>
        </p:nvSpPr>
        <p:spPr>
          <a:xfrm>
            <a:off x="971979" y="6459786"/>
            <a:ext cx="2189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ftr" idx="11"/>
          </p:nvPr>
        </p:nvSpPr>
        <p:spPr>
          <a:xfrm>
            <a:off x="3265250" y="6459786"/>
            <a:ext cx="4272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sldNum" idx="12"/>
          </p:nvPr>
        </p:nvSpPr>
        <p:spPr>
          <a:xfrm>
            <a:off x="8769899" y="6459786"/>
            <a:ext cx="1162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/>
          <p:nvPr/>
        </p:nvSpPr>
        <p:spPr>
          <a:xfrm>
            <a:off x="15" y="0"/>
            <a:ext cx="358822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6"/>
          <p:cNvSpPr/>
          <p:nvPr/>
        </p:nvSpPr>
        <p:spPr>
          <a:xfrm>
            <a:off x="3578724" y="0"/>
            <a:ext cx="566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6"/>
          <p:cNvSpPr txBox="1">
            <a:spLocks noGrp="1"/>
          </p:cNvSpPr>
          <p:nvPr>
            <p:ph type="title"/>
          </p:nvPr>
        </p:nvSpPr>
        <p:spPr>
          <a:xfrm>
            <a:off x="404991" y="594359"/>
            <a:ext cx="2834938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89"/>
              <a:buFont typeface="Calibri"/>
              <a:buNone/>
              <a:defRPr sz="3189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body" idx="1"/>
          </p:nvPr>
        </p:nvSpPr>
        <p:spPr>
          <a:xfrm>
            <a:off x="4252407" y="731520"/>
            <a:ext cx="5750874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2"/>
          </p:nvPr>
        </p:nvSpPr>
        <p:spPr>
          <a:xfrm>
            <a:off x="404991" y="2926080"/>
            <a:ext cx="2834938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SzPts val="1329"/>
              <a:buNone/>
              <a:defRPr sz="1329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SzPts val="1063"/>
              <a:buNone/>
              <a:defRPr sz="1063"/>
            </a:lvl2pPr>
            <a:lvl3pPr marL="1371600" lvl="2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886"/>
              <a:buNone/>
              <a:defRPr sz="885"/>
            </a:lvl3pPr>
            <a:lvl4pPr marL="1828800" lvl="3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797"/>
              <a:buNone/>
              <a:defRPr sz="797"/>
            </a:lvl4pPr>
            <a:lvl5pPr marL="2286000" lvl="4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797"/>
              <a:buNone/>
              <a:defRPr sz="797"/>
            </a:lvl5pPr>
            <a:lvl6pPr marL="2743200" lvl="5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797"/>
              <a:buNone/>
              <a:defRPr sz="797"/>
            </a:lvl6pPr>
            <a:lvl7pPr marL="3200400" lvl="6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797"/>
              <a:buNone/>
              <a:defRPr sz="797"/>
            </a:lvl7pPr>
            <a:lvl8pPr marL="3657600" lvl="7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797"/>
              <a:buNone/>
              <a:defRPr sz="797"/>
            </a:lvl8pPr>
            <a:lvl9pPr marL="4114800" lvl="8" indent="-228600" algn="l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797"/>
              <a:buNone/>
              <a:defRPr sz="797"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412354" y="6459786"/>
            <a:ext cx="2319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252407" y="6459786"/>
            <a:ext cx="41174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769899" y="6459786"/>
            <a:ext cx="1162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/>
          <p:nvPr/>
        </p:nvSpPr>
        <p:spPr>
          <a:xfrm>
            <a:off x="0" y="4953000"/>
            <a:ext cx="107969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7"/>
          <p:cNvSpPr/>
          <p:nvPr/>
        </p:nvSpPr>
        <p:spPr>
          <a:xfrm>
            <a:off x="14" y="4915076"/>
            <a:ext cx="107969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7"/>
          <p:cNvSpPr txBox="1">
            <a:spLocks noGrp="1"/>
          </p:cNvSpPr>
          <p:nvPr>
            <p:ph type="title"/>
          </p:nvPr>
        </p:nvSpPr>
        <p:spPr>
          <a:xfrm>
            <a:off x="971979" y="5074920"/>
            <a:ext cx="8958741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89"/>
              <a:buFont typeface="Calibri"/>
              <a:buNone/>
              <a:defRPr sz="3189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>
            <a:spLocks noGrp="1"/>
          </p:cNvSpPr>
          <p:nvPr>
            <p:ph type="pic" idx="2"/>
          </p:nvPr>
        </p:nvSpPr>
        <p:spPr>
          <a:xfrm>
            <a:off x="14" y="0"/>
            <a:ext cx="10799750" cy="4915076"/>
          </a:xfrm>
          <a:prstGeom prst="rect">
            <a:avLst/>
          </a:prstGeom>
          <a:solidFill>
            <a:srgbClr val="84B2F6"/>
          </a:solidFill>
          <a:ln>
            <a:noFill/>
          </a:ln>
        </p:spPr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971979" y="5907024"/>
            <a:ext cx="8958403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9"/>
              <a:buNone/>
              <a:defRPr sz="1329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31"/>
              </a:spcBef>
              <a:spcAft>
                <a:spcPts val="0"/>
              </a:spcAft>
              <a:buSzPts val="1063"/>
              <a:buNone/>
              <a:defRPr sz="1063"/>
            </a:lvl2pPr>
            <a:lvl3pPr marL="1371600" lvl="2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886"/>
              <a:buNone/>
              <a:defRPr sz="885"/>
            </a:lvl3pPr>
            <a:lvl4pPr marL="1828800" lvl="3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797"/>
              <a:buNone/>
              <a:defRPr sz="797"/>
            </a:lvl4pPr>
            <a:lvl5pPr marL="2286000" lvl="4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797"/>
              <a:buNone/>
              <a:defRPr sz="797"/>
            </a:lvl5pPr>
            <a:lvl6pPr marL="2743200" lvl="5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797"/>
              <a:buNone/>
              <a:defRPr sz="797"/>
            </a:lvl6pPr>
            <a:lvl7pPr marL="3200400" lvl="6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797"/>
              <a:buNone/>
              <a:defRPr sz="797"/>
            </a:lvl7pPr>
            <a:lvl8pPr marL="3657600" lvl="7" indent="-228600" algn="l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SzPts val="797"/>
              <a:buNone/>
              <a:defRPr sz="797"/>
            </a:lvl8pPr>
            <a:lvl9pPr marL="4114800" lvl="8" indent="-228600" algn="l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SzPts val="797"/>
              <a:buNone/>
              <a:defRPr sz="797"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971979" y="6459786"/>
            <a:ext cx="2189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3265250" y="6459786"/>
            <a:ext cx="4272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8769899" y="6459786"/>
            <a:ext cx="1162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1" y="6400800"/>
            <a:ext cx="10799763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8"/>
          <p:cNvSpPr/>
          <p:nvPr/>
        </p:nvSpPr>
        <p:spPr>
          <a:xfrm>
            <a:off x="14" y="6334316"/>
            <a:ext cx="1079975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8"/>
          <p:cNvSpPr txBox="1">
            <a:spLocks noGrp="1"/>
          </p:cNvSpPr>
          <p:nvPr>
            <p:ph type="title"/>
          </p:nvPr>
        </p:nvSpPr>
        <p:spPr>
          <a:xfrm>
            <a:off x="971979" y="286604"/>
            <a:ext cx="8909804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52"/>
              <a:buFont typeface="Calibri"/>
              <a:buNone/>
              <a:defRPr sz="4252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body" idx="1"/>
          </p:nvPr>
        </p:nvSpPr>
        <p:spPr>
          <a:xfrm>
            <a:off x="971979" y="1845734"/>
            <a:ext cx="8909804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1122" algn="l" rtl="0">
              <a:lnSpc>
                <a:spcPct val="90000"/>
              </a:lnSpc>
              <a:spcBef>
                <a:spcPts val="1063"/>
              </a:spcBef>
              <a:spcAft>
                <a:spcPts val="0"/>
              </a:spcAft>
              <a:buClr>
                <a:schemeClr val="accent1"/>
              </a:buClr>
              <a:buSzPts val="1772"/>
              <a:buFont typeface="Calibri"/>
              <a:buChar char=" "/>
              <a:defRPr sz="177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9819" algn="l" rtl="0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Clr>
                <a:schemeClr val="accent1"/>
              </a:buClr>
              <a:buSzPts val="1594"/>
              <a:buFont typeface="Calibri"/>
              <a:buChar char="◦"/>
              <a:defRPr sz="1594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7339" algn="l" rtl="0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Calibri"/>
              <a:buChar char="◦"/>
              <a:defRPr sz="124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7339" algn="l" rtl="0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Calibri"/>
              <a:buChar char="◦"/>
              <a:defRPr sz="124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7339" algn="l" rtl="0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Calibri"/>
              <a:buChar char="◦"/>
              <a:defRPr sz="124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7339" algn="l" rtl="0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Calibri"/>
              <a:buChar char="◦"/>
              <a:defRPr sz="124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7339" algn="l" rtl="0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Calibri"/>
              <a:buChar char="◦"/>
              <a:defRPr sz="124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7340" algn="l" rtl="0">
              <a:lnSpc>
                <a:spcPct val="90000"/>
              </a:lnSpc>
              <a:spcBef>
                <a:spcPts val="354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Calibri"/>
              <a:buChar char="◦"/>
              <a:defRPr sz="124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7340" algn="l" rtl="0">
              <a:lnSpc>
                <a:spcPct val="90000"/>
              </a:lnSpc>
              <a:spcBef>
                <a:spcPts val="354"/>
              </a:spcBef>
              <a:spcAft>
                <a:spcPts val="354"/>
              </a:spcAft>
              <a:buClr>
                <a:schemeClr val="accent1"/>
              </a:buClr>
              <a:buSzPts val="1240"/>
              <a:buFont typeface="Calibri"/>
              <a:buChar char="◦"/>
              <a:defRPr sz="124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971979" y="6459786"/>
            <a:ext cx="2189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3265250" y="6459786"/>
            <a:ext cx="42720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769899" y="6459786"/>
            <a:ext cx="1162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"/>
              <a:buFont typeface="Arial"/>
              <a:buNone/>
              <a:defRPr sz="93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cxnSp>
        <p:nvCxnSpPr>
          <p:cNvPr id="17" name="Google Shape;17;p18"/>
          <p:cNvCxnSpPr/>
          <p:nvPr/>
        </p:nvCxnSpPr>
        <p:spPr>
          <a:xfrm>
            <a:off x="1057240" y="1737845"/>
            <a:ext cx="8828806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>
            <a:spLocks noGrp="1"/>
          </p:cNvSpPr>
          <p:nvPr>
            <p:ph type="ctrTitle"/>
          </p:nvPr>
        </p:nvSpPr>
        <p:spPr>
          <a:xfrm>
            <a:off x="971979" y="758952"/>
            <a:ext cx="8909804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alibri"/>
              <a:buNone/>
            </a:pPr>
            <a:r>
              <a:rPr lang="en-SG" sz="7200" b="1"/>
              <a:t>Pricing Analytics</a:t>
            </a:r>
            <a:endParaRPr/>
          </a:p>
        </p:txBody>
      </p:sp>
      <p:sp>
        <p:nvSpPr>
          <p:cNvPr id="115" name="Google Shape;115;p1"/>
          <p:cNvSpPr txBox="1">
            <a:spLocks noGrp="1"/>
          </p:cNvSpPr>
          <p:nvPr>
            <p:ph type="subTitle" idx="1"/>
          </p:nvPr>
        </p:nvSpPr>
        <p:spPr>
          <a:xfrm>
            <a:off x="974433" y="4455621"/>
            <a:ext cx="89098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SG" sz="2400"/>
              <a:t>BY TEAM 3</a:t>
            </a:r>
            <a:endParaRPr/>
          </a:p>
        </p:txBody>
      </p:sp>
      <p:pic>
        <p:nvPicPr>
          <p:cNvPr id="116" name="Google Shape;116;p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7180" y="214466"/>
            <a:ext cx="609472" cy="728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 txBox="1"/>
          <p:nvPr/>
        </p:nvSpPr>
        <p:spPr>
          <a:xfrm>
            <a:off x="4663440" y="2800291"/>
            <a:ext cx="218138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SG" sz="4200" b="0" i="0" u="none" strike="noStrike" cap="none" dirty="0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App 3</a:t>
            </a:r>
            <a:endParaRPr sz="4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 txBox="1"/>
          <p:nvPr/>
        </p:nvSpPr>
        <p:spPr>
          <a:xfrm>
            <a:off x="4028281" y="32004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5335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10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7180" y="214466"/>
            <a:ext cx="609472" cy="728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 txBox="1"/>
          <p:nvPr/>
        </p:nvSpPr>
        <p:spPr>
          <a:xfrm>
            <a:off x="302003" y="227362"/>
            <a:ext cx="104222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SG" sz="2800" b="0" i="0" u="none" strike="noStrike" cap="none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App 3 – Own effects, incorporating price, feature and rating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p11"/>
          <p:cNvGrpSpPr/>
          <p:nvPr/>
        </p:nvGrpSpPr>
        <p:grpSpPr>
          <a:xfrm>
            <a:off x="302004" y="928953"/>
            <a:ext cx="4806150" cy="339274"/>
            <a:chOff x="302004" y="928953"/>
            <a:chExt cx="4806150" cy="339274"/>
          </a:xfrm>
        </p:grpSpPr>
        <p:sp>
          <p:nvSpPr>
            <p:cNvPr id="232" name="Google Shape;232;p11"/>
            <p:cNvSpPr/>
            <p:nvPr/>
          </p:nvSpPr>
          <p:spPr>
            <a:xfrm>
              <a:off x="302004" y="928953"/>
              <a:ext cx="4806150" cy="339274"/>
            </a:xfrm>
            <a:prstGeom prst="roundRect">
              <a:avLst>
                <a:gd name="adj" fmla="val 16667"/>
              </a:avLst>
            </a:prstGeom>
            <a:solidFill>
              <a:srgbClr val="C7E0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438176" y="958725"/>
              <a:ext cx="21960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SG" sz="1800" b="1" i="0" u="none" strike="noStrike" cap="none">
                  <a:solidFill>
                    <a:srgbClr val="0344B9"/>
                  </a:solidFill>
                  <a:latin typeface="Calibri"/>
                  <a:ea typeface="Calibri"/>
                  <a:cs typeface="Calibri"/>
                  <a:sym typeface="Calibri"/>
                </a:rPr>
                <a:t>Linear Model</a:t>
              </a:r>
              <a:endParaRPr sz="15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11"/>
          <p:cNvGrpSpPr/>
          <p:nvPr/>
        </p:nvGrpSpPr>
        <p:grpSpPr>
          <a:xfrm>
            <a:off x="5554516" y="928953"/>
            <a:ext cx="4806150" cy="339274"/>
            <a:chOff x="302004" y="928953"/>
            <a:chExt cx="4806150" cy="339274"/>
          </a:xfrm>
        </p:grpSpPr>
        <p:sp>
          <p:nvSpPr>
            <p:cNvPr id="235" name="Google Shape;235;p11"/>
            <p:cNvSpPr/>
            <p:nvPr/>
          </p:nvSpPr>
          <p:spPr>
            <a:xfrm>
              <a:off x="302004" y="928953"/>
              <a:ext cx="4806150" cy="339274"/>
            </a:xfrm>
            <a:prstGeom prst="roundRect">
              <a:avLst>
                <a:gd name="adj" fmla="val 16667"/>
              </a:avLst>
            </a:prstGeom>
            <a:solidFill>
              <a:srgbClr val="C7E0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438174" y="958735"/>
              <a:ext cx="318698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SG" sz="1800" b="1" i="0" u="none" strike="noStrike" cap="none">
                  <a:solidFill>
                    <a:srgbClr val="0344B9"/>
                  </a:solidFill>
                  <a:latin typeface="Calibri"/>
                  <a:ea typeface="Calibri"/>
                  <a:cs typeface="Calibri"/>
                  <a:sym typeface="Calibri"/>
                </a:rPr>
                <a:t>Semi-Log Model</a:t>
              </a:r>
              <a:endParaRPr sz="15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11"/>
          <p:cNvSpPr/>
          <p:nvPr/>
        </p:nvSpPr>
        <p:spPr>
          <a:xfrm>
            <a:off x="302004" y="1411550"/>
            <a:ext cx="4722758" cy="1100831"/>
          </a:xfrm>
          <a:prstGeom prst="rect">
            <a:avLst/>
          </a:prstGeom>
          <a:solidFill>
            <a:srgbClr val="EAE8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S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Decent R Square of 0.48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S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feature is significant but price and rating are insignificant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1"/>
          <p:cNvSpPr/>
          <p:nvPr/>
        </p:nvSpPr>
        <p:spPr>
          <a:xfrm>
            <a:off x="5554516" y="1411550"/>
            <a:ext cx="4725826" cy="1100831"/>
          </a:xfrm>
          <a:prstGeom prst="rect">
            <a:avLst/>
          </a:prstGeom>
          <a:solidFill>
            <a:srgbClr val="EAE8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S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Slightly lower R Square of 0.45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S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independent variables are significant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3604335" y="875278"/>
            <a:ext cx="1503820" cy="4115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823" y="2789118"/>
            <a:ext cx="4839331" cy="2892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0605" y="2830632"/>
            <a:ext cx="5090335" cy="287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"/>
          <p:cNvSpPr txBox="1"/>
          <p:nvPr/>
        </p:nvSpPr>
        <p:spPr>
          <a:xfrm>
            <a:off x="302003" y="227362"/>
            <a:ext cx="104222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SG" sz="2800" b="0" i="0" u="none" strike="noStrike" cap="none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App 3 – Own effects and competitive effects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12"/>
          <p:cNvGrpSpPr/>
          <p:nvPr/>
        </p:nvGrpSpPr>
        <p:grpSpPr>
          <a:xfrm>
            <a:off x="302004" y="928953"/>
            <a:ext cx="4806150" cy="339274"/>
            <a:chOff x="302004" y="928953"/>
            <a:chExt cx="4806150" cy="339274"/>
          </a:xfrm>
        </p:grpSpPr>
        <p:sp>
          <p:nvSpPr>
            <p:cNvPr id="248" name="Google Shape;248;p12"/>
            <p:cNvSpPr/>
            <p:nvPr/>
          </p:nvSpPr>
          <p:spPr>
            <a:xfrm>
              <a:off x="302004" y="928953"/>
              <a:ext cx="4806150" cy="339274"/>
            </a:xfrm>
            <a:prstGeom prst="roundRect">
              <a:avLst>
                <a:gd name="adj" fmla="val 16667"/>
              </a:avLst>
            </a:prstGeom>
            <a:solidFill>
              <a:srgbClr val="C7E0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438176" y="958725"/>
              <a:ext cx="26112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SG" sz="1800" b="1" i="0" u="none" strike="noStrike" cap="none">
                  <a:solidFill>
                    <a:srgbClr val="0344B9"/>
                  </a:solidFill>
                  <a:latin typeface="Calibri"/>
                  <a:ea typeface="Calibri"/>
                  <a:cs typeface="Calibri"/>
                  <a:sym typeface="Calibri"/>
                </a:rPr>
                <a:t>Linear Model</a:t>
              </a:r>
              <a:endParaRPr sz="15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12"/>
          <p:cNvGrpSpPr/>
          <p:nvPr/>
        </p:nvGrpSpPr>
        <p:grpSpPr>
          <a:xfrm>
            <a:off x="5554516" y="928953"/>
            <a:ext cx="4806150" cy="339274"/>
            <a:chOff x="302004" y="928953"/>
            <a:chExt cx="4806150" cy="339274"/>
          </a:xfrm>
        </p:grpSpPr>
        <p:sp>
          <p:nvSpPr>
            <p:cNvPr id="251" name="Google Shape;251;p12"/>
            <p:cNvSpPr/>
            <p:nvPr/>
          </p:nvSpPr>
          <p:spPr>
            <a:xfrm>
              <a:off x="302004" y="928953"/>
              <a:ext cx="4806150" cy="339274"/>
            </a:xfrm>
            <a:prstGeom prst="roundRect">
              <a:avLst>
                <a:gd name="adj" fmla="val 16667"/>
              </a:avLst>
            </a:prstGeom>
            <a:solidFill>
              <a:srgbClr val="C7E0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438174" y="958735"/>
              <a:ext cx="318698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SG" sz="1800" b="1" i="0" u="none" strike="noStrike" cap="none">
                  <a:solidFill>
                    <a:srgbClr val="0344B9"/>
                  </a:solidFill>
                  <a:latin typeface="Calibri"/>
                  <a:ea typeface="Calibri"/>
                  <a:cs typeface="Calibri"/>
                  <a:sym typeface="Calibri"/>
                </a:rPr>
                <a:t>Semi-Log Model</a:t>
              </a:r>
              <a:endParaRPr sz="15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12"/>
          <p:cNvSpPr/>
          <p:nvPr/>
        </p:nvSpPr>
        <p:spPr>
          <a:xfrm>
            <a:off x="302004" y="1411550"/>
            <a:ext cx="4722758" cy="1100831"/>
          </a:xfrm>
          <a:prstGeom prst="rect">
            <a:avLst/>
          </a:prstGeom>
          <a:solidFill>
            <a:srgbClr val="EAE8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Slight improvement from the linear model with own effects only (from 0.48 to 0.49)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app 3’s feature has significant impact on app 3’s sales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2"/>
          <p:cNvSpPr/>
          <p:nvPr/>
        </p:nvSpPr>
        <p:spPr>
          <a:xfrm>
            <a:off x="5554516" y="1411550"/>
            <a:ext cx="4725826" cy="1100831"/>
          </a:xfrm>
          <a:prstGeom prst="rect">
            <a:avLst/>
          </a:prstGeom>
          <a:solidFill>
            <a:srgbClr val="EAE8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improvement from the linear model with R Square of 0.57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3’s price, feature, and rating as well as app 1’s price have significant impact on app 3’s sales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"/>
          <p:cNvSpPr/>
          <p:nvPr/>
        </p:nvSpPr>
        <p:spPr>
          <a:xfrm>
            <a:off x="8993016" y="875278"/>
            <a:ext cx="1503820" cy="4115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511" y="2655704"/>
            <a:ext cx="4575250" cy="3567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50695" y="2650105"/>
            <a:ext cx="4429647" cy="3572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/>
          <p:nvPr/>
        </p:nvSpPr>
        <p:spPr>
          <a:xfrm>
            <a:off x="302003" y="227362"/>
            <a:ext cx="104222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SG" sz="2800" b="0" i="0" u="none" strike="noStrike" cap="none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App 3 – Best model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13"/>
          <p:cNvGrpSpPr/>
          <p:nvPr/>
        </p:nvGrpSpPr>
        <p:grpSpPr>
          <a:xfrm>
            <a:off x="302004" y="928950"/>
            <a:ext cx="4806150" cy="724589"/>
            <a:chOff x="302004" y="928953"/>
            <a:chExt cx="4806150" cy="203821"/>
          </a:xfrm>
        </p:grpSpPr>
        <p:sp>
          <p:nvSpPr>
            <p:cNvPr id="264" name="Google Shape;264;p13"/>
            <p:cNvSpPr/>
            <p:nvPr/>
          </p:nvSpPr>
          <p:spPr>
            <a:xfrm>
              <a:off x="302004" y="928953"/>
              <a:ext cx="4806150" cy="203821"/>
            </a:xfrm>
            <a:prstGeom prst="roundRect">
              <a:avLst>
                <a:gd name="adj" fmla="val 16667"/>
              </a:avLst>
            </a:prstGeom>
            <a:solidFill>
              <a:srgbClr val="C7E0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438174" y="958735"/>
              <a:ext cx="4669980" cy="147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SG" sz="1800" b="1" i="0" u="none" strike="noStrike" cap="none">
                  <a:solidFill>
                    <a:srgbClr val="0344B9"/>
                  </a:solidFill>
                  <a:latin typeface="Calibri"/>
                  <a:ea typeface="Calibri"/>
                  <a:cs typeface="Calibri"/>
                  <a:sym typeface="Calibri"/>
                </a:rPr>
                <a:t>Semi-Log Model incorporating own effects and competitive effects</a:t>
              </a:r>
              <a:endParaRPr sz="18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6" name="Google Shape;266;p13"/>
          <p:cNvSpPr/>
          <p:nvPr/>
        </p:nvSpPr>
        <p:spPr>
          <a:xfrm>
            <a:off x="5455925" y="928950"/>
            <a:ext cx="5079300" cy="5222100"/>
          </a:xfrm>
          <a:prstGeom prst="rect">
            <a:avLst/>
          </a:prstGeom>
          <a:solidFill>
            <a:srgbClr val="DDEB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3"/>
          <p:cNvSpPr/>
          <p:nvPr/>
        </p:nvSpPr>
        <p:spPr>
          <a:xfrm>
            <a:off x="5583940" y="985917"/>
            <a:ext cx="4669980" cy="118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SG" sz="18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Rationale for choosing this model</a:t>
            </a:r>
            <a:endParaRPr sz="15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344B9"/>
              </a:buClr>
              <a:buSzPts val="1300"/>
              <a:buFont typeface="Calibri"/>
              <a:buChar char="•"/>
            </a:pP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R Squared of the semi-log model with competitive effects is the highest among all models (0.5</a:t>
            </a:r>
            <a:r>
              <a:rPr lang="en-SG" sz="1300" b="1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 b="1" i="0" u="none" strike="noStrike" cap="none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344B9"/>
              </a:buClr>
              <a:buSzPts val="1300"/>
              <a:buFont typeface="Calibri"/>
              <a:buChar char="•"/>
            </a:pP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The stand error of semi-log model with competitive effects is lower than the semi-log model with own effects only</a:t>
            </a:r>
            <a:endParaRPr sz="1300" b="1" i="0" u="none" strike="noStrike" cap="none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344B9"/>
              </a:buClr>
              <a:buSzPts val="1300"/>
              <a:buFont typeface="Calibri"/>
              <a:buChar char="•"/>
            </a:pPr>
            <a:r>
              <a:rPr lang="en-SG" sz="1300" b="1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Another option is to remove all the insignificant predictors, which could result in an improved adjusted R square</a:t>
            </a:r>
            <a:endParaRPr sz="1300" b="1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3"/>
          <p:cNvSpPr/>
          <p:nvPr/>
        </p:nvSpPr>
        <p:spPr>
          <a:xfrm>
            <a:off x="5583950" y="3300650"/>
            <a:ext cx="4806300" cy="26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SG" sz="18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Interpretation of the model</a:t>
            </a:r>
            <a:endParaRPr sz="1500" i="0" u="none" strike="noStrike" cap="none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2100" algn="l" rtl="0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344B9"/>
              </a:buClr>
              <a:buSzPts val="1300"/>
              <a:buFont typeface="Calibri"/>
              <a:buChar char="•"/>
            </a:pP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App 3’s price has a large impact on app 3’s sales. For every 1% increase in price, app 3’s sales decrease by </a:t>
            </a:r>
            <a:r>
              <a:rPr lang="en-SG" sz="1300" b="1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4.58</a:t>
            </a: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% (app 3’s price elasticity is </a:t>
            </a: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- 4.</a:t>
            </a:r>
            <a:r>
              <a:rPr lang="en-SG" sz="1300" b="1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 b="1" i="0" u="none" strike="noStrike" cap="none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2100" algn="l" rtl="0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344B9"/>
              </a:buClr>
              <a:buSzPts val="1300"/>
              <a:buFont typeface="Calibri"/>
              <a:buChar char="•"/>
            </a:pP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Interestingly, app 1’s price has a larger impact on app 3’s sales than app 3’s price, indicating that app 1 is a strong competitor. For every 1% increase in app 1’s price, app 3’s sales increase by 6.9</a:t>
            </a:r>
            <a:r>
              <a:rPr lang="en-SG" sz="1300" b="1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% (app 1’s price elasticity is</a:t>
            </a:r>
            <a:r>
              <a:rPr lang="en-SG" sz="1300" b="1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 6.92</a:t>
            </a: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 b="1" i="0" u="none" strike="noStrike" cap="none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2100" algn="l" rtl="0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344B9"/>
              </a:buClr>
              <a:buSzPts val="1300"/>
              <a:buFont typeface="Calibri"/>
              <a:buChar char="•"/>
            </a:pP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If app 3 is featured, its sales will increase by 2.4</a:t>
            </a:r>
            <a:r>
              <a:rPr lang="en-SG" sz="1300" b="1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% (feature elasticity is 2.4</a:t>
            </a:r>
            <a:r>
              <a:rPr lang="en-SG" sz="1300" b="1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 b="1" i="0" u="none" strike="noStrike" cap="none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95" y="2006280"/>
            <a:ext cx="4429647" cy="3572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" name="Google Shape;274;g167fc514e4f_0_9"/>
          <p:cNvGraphicFramePr/>
          <p:nvPr/>
        </p:nvGraphicFramePr>
        <p:xfrm>
          <a:off x="423018" y="7968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{90A9C5F0-60BD-4E47-B6EB-3B412A7E9952}</a:tableStyleId>
              </a:tblPr>
              <a:tblGrid>
                <a:gridCol w="292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3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 1 </a:t>
                      </a:r>
                      <a:endParaRPr sz="13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7975" marR="107975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E0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3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 2 </a:t>
                      </a:r>
                      <a:endParaRPr sz="13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7975" marR="107975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E0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3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 3 </a:t>
                      </a:r>
                      <a:endParaRPr sz="13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7975" marR="107975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E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3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Model</a:t>
                      </a:r>
                      <a:r>
                        <a:rPr lang="en-SG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incorporating </a:t>
                      </a:r>
                      <a:r>
                        <a:rPr lang="en-SG" sz="13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own </a:t>
                      </a:r>
                      <a:r>
                        <a:rPr lang="en-SG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effects only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7975" marR="107975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3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Model</a:t>
                      </a:r>
                      <a:r>
                        <a:rPr lang="en-SG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incorporating </a:t>
                      </a:r>
                      <a:r>
                        <a:rPr lang="en-SG" sz="13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own </a:t>
                      </a:r>
                      <a:r>
                        <a:rPr lang="en-SG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effects and </a:t>
                      </a:r>
                      <a:r>
                        <a:rPr lang="en-SG" sz="13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competitive </a:t>
                      </a:r>
                      <a:r>
                        <a:rPr lang="en-SG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effects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7975" marR="107975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3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Semi-Log Model</a:t>
                      </a:r>
                      <a:r>
                        <a:rPr lang="en-SG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incorporating </a:t>
                      </a:r>
                      <a:r>
                        <a:rPr lang="en-SG" sz="13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own </a:t>
                      </a:r>
                      <a:r>
                        <a:rPr lang="en-SG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effects and </a:t>
                      </a:r>
                      <a:r>
                        <a:rPr lang="en-SG" sz="13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competitive </a:t>
                      </a:r>
                      <a:r>
                        <a:rPr lang="en-SG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effects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7975" marR="107975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7975" marR="107975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7975" marR="107975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7975" marR="107975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R-Square value = 0.89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7975" marR="107975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R-Square value = 0.78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7975" marR="107975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R-Square value = 0.57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7975" marR="107975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75" name="Google Shape;275;g167fc514e4f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475" y="2560838"/>
            <a:ext cx="2824299" cy="17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167fc514e4f_0_9"/>
          <p:cNvSpPr txBox="1"/>
          <p:nvPr/>
        </p:nvSpPr>
        <p:spPr>
          <a:xfrm>
            <a:off x="347781" y="136292"/>
            <a:ext cx="67434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625" tIns="56300" rIns="112625" bIns="563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Summary of Best Models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g167fc514e4f_0_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8913" y="2289225"/>
            <a:ext cx="3195974" cy="255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167fc514e4f_0_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09025" y="2277525"/>
            <a:ext cx="3195974" cy="2577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2019479" y="2528000"/>
            <a:ext cx="6760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SG" sz="4200" b="0" i="0" u="none" strike="noStrike" cap="none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Clout and vulnerability map</a:t>
            </a:r>
            <a:endParaRPr sz="4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4028281" y="32004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5335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14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7180" y="214466"/>
            <a:ext cx="609472" cy="728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/>
        </p:nvSpPr>
        <p:spPr>
          <a:xfrm>
            <a:off x="377453" y="227362"/>
            <a:ext cx="1042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SG" sz="2800" b="0" i="0" u="none" strike="noStrike" cap="none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Clout and vulnerability map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1" name="Google Shape;291;p15"/>
          <p:cNvGraphicFramePr/>
          <p:nvPr/>
        </p:nvGraphicFramePr>
        <p:xfrm>
          <a:off x="611240" y="94035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{C3E5BAD1-8BEC-45E5-B8E9-FA765BFBF80A}</a:tableStyleId>
              </a:tblPr>
              <a:tblGrid>
                <a:gridCol w="307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8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sz="1600" u="none" strike="noStrike" cap="none"/>
                        <a:t>Model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sz="1600" u="none" strike="noStrike" cap="none"/>
                        <a:t>App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sz="1600" u="none" strike="noStrike" cap="none">
                          <a:solidFill>
                            <a:schemeClr val="lt1"/>
                          </a:solidFill>
                        </a:rPr>
                        <a:t>Estimated significant price coefficients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sz="1600" b="1" u="none" strike="noStrike" cap="none">
                          <a:solidFill>
                            <a:schemeClr val="lt1"/>
                          </a:solidFill>
                        </a:rPr>
                        <a:t>App 1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sz="1600" b="1" u="none" strike="noStrike" cap="none">
                          <a:solidFill>
                            <a:schemeClr val="lt1"/>
                          </a:solidFill>
                        </a:rPr>
                        <a:t>App 2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sz="1600" b="1" u="none" strike="noStrike" cap="none">
                          <a:solidFill>
                            <a:schemeClr val="lt1"/>
                          </a:solidFill>
                        </a:rPr>
                        <a:t>App 3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94"/>
                        <a:buFont typeface="Arial"/>
                        <a:buNone/>
                      </a:pPr>
                      <a:r>
                        <a:rPr lang="en-SG" u="none" strike="noStrike" cap="none"/>
                        <a:t>Linear Model incorporating </a:t>
                      </a:r>
                      <a:r>
                        <a:rPr lang="en-SG" u="none" strike="noStrike" cap="none">
                          <a:extLst>
                            <a:ext uri="http://customooxmlschemas.google.com/">
      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          </a:ext>
                          </a:extLst>
                        </a:rPr>
                        <a:t>own effects</a:t>
                      </a:r>
                      <a:r>
                        <a:rPr lang="en-SG" u="none" strike="noStrike" cap="none"/>
                        <a:t> and competitive effects</a:t>
                      </a:r>
                      <a:endParaRPr u="none" strike="noStrike" cap="none"/>
                    </a:p>
                  </a:txBody>
                  <a:tcPr marL="91450" marR="91450" marT="45725" marB="45725"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94"/>
                        <a:buFont typeface="Arial"/>
                        <a:buNone/>
                      </a:pPr>
                      <a:r>
                        <a:rPr lang="en-SG" u="none" strike="noStrike" cap="none"/>
                        <a:t>App 1</a:t>
                      </a:r>
                      <a:endParaRPr u="none" strike="noStrike" cap="none"/>
                    </a:p>
                  </a:txBody>
                  <a:tcPr marL="91450" marR="91450" marT="45725" marB="457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94"/>
                        <a:buFont typeface="Arial"/>
                        <a:buNone/>
                      </a:pPr>
                      <a:r>
                        <a:rPr lang="en-SG"/>
                        <a:t>-614.142</a:t>
                      </a:r>
                      <a:endParaRPr/>
                    </a:p>
                  </a:txBody>
                  <a:tcPr marL="28575" marR="2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94"/>
                        <a:buFont typeface="Arial"/>
                        <a:buNone/>
                      </a:pPr>
                      <a:endParaRPr/>
                    </a:p>
                  </a:txBody>
                  <a:tcPr marL="28575" marR="2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2D8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94"/>
                        <a:buFont typeface="Arial"/>
                        <a:buNone/>
                      </a:pPr>
                      <a:endParaRPr/>
                    </a:p>
                  </a:txBody>
                  <a:tcPr marL="28575" marR="2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94"/>
                        <a:buFont typeface="Arial"/>
                        <a:buNone/>
                      </a:pPr>
                      <a:r>
                        <a:rPr lang="en-SG" u="none" strike="noStrike" cap="none"/>
                        <a:t>Linear Model incorporating own effects and competitive effects</a:t>
                      </a:r>
                      <a:endParaRPr u="none" strike="noStrike" cap="none"/>
                    </a:p>
                  </a:txBody>
                  <a:tcPr marL="91450" marR="91450" marT="45725" marB="45725"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94"/>
                        <a:buFont typeface="Arial"/>
                        <a:buNone/>
                      </a:pPr>
                      <a:r>
                        <a:rPr lang="en-SG" u="none" strike="noStrike" cap="none"/>
                        <a:t>App 2</a:t>
                      </a:r>
                      <a:endParaRPr u="none" strike="noStrike" cap="none"/>
                    </a:p>
                  </a:txBody>
                  <a:tcPr marL="91450" marR="91450" marT="45725" marB="457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94"/>
                        <a:buFont typeface="Arial"/>
                        <a:buNone/>
                      </a:pPr>
                      <a:r>
                        <a:rPr lang="en-SG"/>
                        <a:t>558.690</a:t>
                      </a:r>
                      <a:endParaRPr/>
                    </a:p>
                  </a:txBody>
                  <a:tcPr marL="28575" marR="2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94"/>
                        <a:buFont typeface="Arial"/>
                        <a:buNone/>
                      </a:pPr>
                      <a:r>
                        <a:rPr lang="en-SG"/>
                        <a:t>-1016.092</a:t>
                      </a:r>
                      <a:endParaRPr/>
                    </a:p>
                  </a:txBody>
                  <a:tcPr marL="28575" marR="2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94"/>
                        <a:buFont typeface="Arial"/>
                        <a:buNone/>
                      </a:pPr>
                      <a:endParaRPr/>
                    </a:p>
                  </a:txBody>
                  <a:tcPr marL="28575" marR="2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94"/>
                        <a:buFont typeface="Arial"/>
                        <a:buNone/>
                      </a:pPr>
                      <a:r>
                        <a:rPr lang="en-SG" u="none" strike="noStrike" cap="none"/>
                        <a:t>Semi-Log Model incorporating own effects and competitive effects</a:t>
                      </a:r>
                      <a:endParaRPr u="none" strike="noStrike" cap="none"/>
                    </a:p>
                  </a:txBody>
                  <a:tcPr marL="91450" marR="91450" marT="45725" marB="45725"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94"/>
                        <a:buFont typeface="Arial"/>
                        <a:buNone/>
                      </a:pPr>
                      <a:r>
                        <a:rPr lang="en-SG" u="none" strike="noStrike" cap="none"/>
                        <a:t>App 3</a:t>
                      </a:r>
                      <a:endParaRPr u="none" strike="noStrike" cap="none"/>
                    </a:p>
                  </a:txBody>
                  <a:tcPr marL="91450" marR="91450" marT="45725" marB="457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94"/>
                        <a:buFont typeface="Arial"/>
                        <a:buNone/>
                      </a:pPr>
                      <a:r>
                        <a:rPr lang="en-SG"/>
                        <a:t>6.199</a:t>
                      </a:r>
                      <a:endParaRPr/>
                    </a:p>
                  </a:txBody>
                  <a:tcPr marL="28575" marR="2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94"/>
                        <a:buFont typeface="Arial"/>
                        <a:buNone/>
                      </a:pPr>
                      <a:endParaRPr/>
                    </a:p>
                  </a:txBody>
                  <a:tcPr marL="28575" marR="2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2D8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94"/>
                        <a:buFont typeface="Arial"/>
                        <a:buNone/>
                      </a:pPr>
                      <a:r>
                        <a:rPr lang="en-SG"/>
                        <a:t>-4.756</a:t>
                      </a:r>
                      <a:endParaRPr/>
                    </a:p>
                  </a:txBody>
                  <a:tcPr marL="28575" marR="2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2" name="Google Shape;292;p15"/>
          <p:cNvGraphicFramePr/>
          <p:nvPr/>
        </p:nvGraphicFramePr>
        <p:xfrm>
          <a:off x="611240" y="360365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{C3E5BAD1-8BEC-45E5-B8E9-FA765BFBF80A}</a:tableStyleId>
              </a:tblPr>
              <a:tblGrid>
                <a:gridCol w="307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8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sz="1600" u="none" strike="noStrike" cap="none"/>
                        <a:t>Model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sz="1600" u="none" strike="noStrike" cap="none"/>
                        <a:t>App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sz="1600" u="none" strike="noStrike" cap="none">
                          <a:solidFill>
                            <a:schemeClr val="lt1"/>
                          </a:solidFill>
                        </a:rPr>
                        <a:t>Estimated price elasticities (significant only)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sz="1600" b="1" u="none" strike="noStrike" cap="none">
                          <a:solidFill>
                            <a:schemeClr val="lt1"/>
                          </a:solidFill>
                        </a:rPr>
                        <a:t>App 1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sz="1600" b="1" u="none" strike="noStrike" cap="none">
                          <a:solidFill>
                            <a:schemeClr val="lt1"/>
                          </a:solidFill>
                        </a:rPr>
                        <a:t>App 2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sz="1600" b="1" u="none" strike="noStrike" cap="none">
                          <a:solidFill>
                            <a:schemeClr val="lt1"/>
                          </a:solidFill>
                        </a:rPr>
                        <a:t>App 3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94"/>
                        <a:buFont typeface="Arial"/>
                        <a:buNone/>
                      </a:pPr>
                      <a:r>
                        <a:rPr lang="en-SG"/>
                        <a:t>Linear Model incorporating </a:t>
                      </a:r>
                      <a:r>
                        <a:rPr lang="en-SG">
                          <a:extLst>
                            <a:ext uri="http://customooxmlschemas.google.com/">
      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"/>
                            </a:ext>
                          </a:extLst>
                        </a:rPr>
                        <a:t>own effects</a:t>
                      </a:r>
                      <a:r>
                        <a:rPr lang="en-SG"/>
                        <a:t> and competitive effects</a:t>
                      </a:r>
                      <a:endParaRPr u="none" strike="noStrike" cap="none"/>
                    </a:p>
                  </a:txBody>
                  <a:tcPr marL="91450" marR="91450" marT="45725" marB="45725"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94"/>
                        <a:buFont typeface="Arial"/>
                        <a:buNone/>
                      </a:pPr>
                      <a:r>
                        <a:rPr lang="en-SG" u="none" strike="noStrike" cap="none"/>
                        <a:t>App 1</a:t>
                      </a:r>
                      <a:endParaRPr u="none" strike="noStrike" cap="none"/>
                    </a:p>
                  </a:txBody>
                  <a:tcPr marL="91450" marR="91450" marT="45725" marB="457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>
                          <a:solidFill>
                            <a:srgbClr val="000000"/>
                          </a:solidFill>
                        </a:rPr>
                        <a:t>-0.827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2D8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94"/>
                        <a:buFont typeface="Arial"/>
                        <a:buNone/>
                      </a:pPr>
                      <a:r>
                        <a:rPr lang="en-SG" u="none" strike="noStrike" cap="none"/>
                        <a:t>Linear Model incorporating own effects and competitive effects</a:t>
                      </a:r>
                      <a:endParaRPr u="none" strike="noStrike" cap="none"/>
                    </a:p>
                  </a:txBody>
                  <a:tcPr marL="91450" marR="91450" marT="45725" marB="45725"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94"/>
                        <a:buFont typeface="Arial"/>
                        <a:buNone/>
                      </a:pPr>
                      <a:r>
                        <a:rPr lang="en-SG" u="none" strike="noStrike" cap="none"/>
                        <a:t>App 2</a:t>
                      </a:r>
                      <a:endParaRPr u="none" strike="noStrike" cap="none"/>
                    </a:p>
                  </a:txBody>
                  <a:tcPr marL="91450" marR="91450" marT="45725" marB="457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>
                          <a:solidFill>
                            <a:srgbClr val="000000"/>
                          </a:solidFill>
                        </a:rPr>
                        <a:t>2.232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>
                          <a:solidFill>
                            <a:srgbClr val="000000"/>
                          </a:solidFill>
                        </a:rPr>
                        <a:t>-3.656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94"/>
                        <a:buFont typeface="Arial"/>
                        <a:buNone/>
                      </a:pPr>
                      <a:r>
                        <a:rPr lang="en-SG" u="none" strike="noStrike" cap="none"/>
                        <a:t>Semi-Log Model incorporating own effects and competitive effects</a:t>
                      </a:r>
                      <a:endParaRPr u="none" strike="noStrike" cap="none"/>
                    </a:p>
                  </a:txBody>
                  <a:tcPr marL="91450" marR="91450" marT="45725" marB="45725"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94"/>
                        <a:buFont typeface="Arial"/>
                        <a:buNone/>
                      </a:pPr>
                      <a:r>
                        <a:rPr lang="en-SG" u="none" strike="noStrike" cap="none"/>
                        <a:t>App 3</a:t>
                      </a:r>
                      <a:endParaRPr u="none" strike="noStrike" cap="none"/>
                    </a:p>
                  </a:txBody>
                  <a:tcPr marL="91450" marR="91450" marT="45725" marB="457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>
                          <a:solidFill>
                            <a:srgbClr val="000000"/>
                          </a:solidFill>
                        </a:rPr>
                        <a:t>6.924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2D8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>
                          <a:solidFill>
                            <a:srgbClr val="000000"/>
                          </a:solidFill>
                        </a:rPr>
                        <a:t>-4.579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/>
        </p:nvSpPr>
        <p:spPr>
          <a:xfrm>
            <a:off x="302003" y="227362"/>
            <a:ext cx="104222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SG" sz="2800" b="0" i="0" u="none" strike="noStrike" cap="none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Clout and vulnerability map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8" name="Google Shape;298;p16"/>
          <p:cNvGraphicFramePr/>
          <p:nvPr/>
        </p:nvGraphicFramePr>
        <p:xfrm>
          <a:off x="457200" y="111180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{C3E5BAD1-8BEC-45E5-B8E9-FA765BFBF80A}</a:tableStyleId>
              </a:tblPr>
              <a:tblGrid>
                <a:gridCol w="78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600" u="none" strike="noStrike" cap="none"/>
                        <a:t>App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600" u="none" strike="noStrike" cap="none"/>
                        <a:t>Clout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600" u="none" strike="noStrike" cap="none"/>
                        <a:t>Vulnerability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SG" sz="1600" u="none" strike="noStrike" cap="none"/>
                        <a:t>Revenue share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u="none" strike="noStrike" cap="none"/>
                        <a:t>App 1</a:t>
                      </a:r>
                      <a:endParaRPr u="none" strike="noStrike" cap="none"/>
                    </a:p>
                  </a:txBody>
                  <a:tcPr marL="91450" marR="91450" marT="45725" marB="457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/>
                        <a:t>9.154</a:t>
                      </a:r>
                      <a:endParaRPr/>
                    </a:p>
                  </a:txBody>
                  <a:tcPr marL="28575" marR="2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/>
                        <a:t>0.000</a:t>
                      </a:r>
                      <a:endParaRPr/>
                    </a:p>
                  </a:txBody>
                  <a:tcPr marL="28575" marR="2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u="none" strike="noStrike" cap="none"/>
                        <a:t>60%</a:t>
                      </a:r>
                      <a:endParaRPr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D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u="none" strike="noStrike" cap="none"/>
                        <a:t>App 2</a:t>
                      </a:r>
                      <a:endParaRPr u="none" strike="noStrike" cap="none"/>
                    </a:p>
                  </a:txBody>
                  <a:tcPr marL="91450" marR="91450" marT="45725" marB="457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/>
                        <a:t>0.000</a:t>
                      </a:r>
                      <a:endParaRPr/>
                    </a:p>
                  </a:txBody>
                  <a:tcPr marL="28575" marR="2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/>
                        <a:t>2.23</a:t>
                      </a:r>
                      <a:endParaRPr/>
                    </a:p>
                  </a:txBody>
                  <a:tcPr marL="28575" marR="2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u="none" strike="noStrike" cap="none"/>
                        <a:t>18%</a:t>
                      </a:r>
                      <a:endParaRPr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D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u="none" strike="noStrike" cap="none"/>
                        <a:t>App 3</a:t>
                      </a:r>
                      <a:endParaRPr u="none" strike="noStrike" cap="none"/>
                    </a:p>
                  </a:txBody>
                  <a:tcPr marL="91450" marR="91450" marT="45725" marB="457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/>
                        <a:t>0.000</a:t>
                      </a:r>
                      <a:endParaRPr/>
                    </a:p>
                  </a:txBody>
                  <a:tcPr marL="28575" marR="2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/>
                        <a:t>6.924</a:t>
                      </a:r>
                      <a:endParaRPr/>
                    </a:p>
                  </a:txBody>
                  <a:tcPr marL="28575" marR="2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u="none" strike="noStrike" cap="none"/>
                        <a:t>22%</a:t>
                      </a:r>
                      <a:endParaRPr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D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50" y="902982"/>
            <a:ext cx="5742001" cy="4838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377b5770c_0_0"/>
          <p:cNvSpPr txBox="1"/>
          <p:nvPr/>
        </p:nvSpPr>
        <p:spPr>
          <a:xfrm>
            <a:off x="302003" y="227362"/>
            <a:ext cx="1042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SG" sz="2800" b="0" i="0" u="none" strike="noStrike" cap="none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Interpretation of clout and vulnerability map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6377b5770c_0_0"/>
          <p:cNvSpPr/>
          <p:nvPr/>
        </p:nvSpPr>
        <p:spPr>
          <a:xfrm>
            <a:off x="594175" y="1119975"/>
            <a:ext cx="9263100" cy="3073200"/>
          </a:xfrm>
          <a:prstGeom prst="rect">
            <a:avLst/>
          </a:prstGeom>
          <a:solidFill>
            <a:srgbClr val="DDEB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6377b5770c_0_0"/>
          <p:cNvSpPr/>
          <p:nvPr/>
        </p:nvSpPr>
        <p:spPr>
          <a:xfrm>
            <a:off x="827632" y="1151103"/>
            <a:ext cx="851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7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344B9"/>
              </a:buClr>
              <a:buSzPts val="1500"/>
              <a:buFont typeface="Arial"/>
              <a:buChar char="•"/>
            </a:pPr>
            <a:r>
              <a:rPr lang="en-SG" sz="15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Assumption: We only consider a segment of the market with three players as provided in the dataset</a:t>
            </a:r>
            <a:endParaRPr sz="1500" b="1" i="0" u="none" strike="noStrike" cap="none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344B9"/>
              </a:buClr>
              <a:buSzPts val="1500"/>
              <a:buFont typeface="Calibri"/>
              <a:buChar char="•"/>
            </a:pPr>
            <a:r>
              <a:rPr lang="en-SG" sz="15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As a market leader (60% market share), app 1 is the strongest player among the three apps, with the highest clout value of </a:t>
            </a:r>
            <a:r>
              <a:rPr lang="en-SG" sz="1500" b="1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9.154 </a:t>
            </a:r>
            <a:r>
              <a:rPr lang="en-SG" sz="15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. The other two apps’ prices do not have </a:t>
            </a:r>
            <a:r>
              <a:rPr lang="en-SG" sz="1500" b="1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significant </a:t>
            </a:r>
            <a:r>
              <a:rPr lang="en-SG" sz="15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 impact on its sales</a:t>
            </a:r>
            <a:endParaRPr sz="1500" b="1" i="0" u="none" strike="noStrike" cap="none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344B9"/>
              </a:buClr>
              <a:buSzPts val="1500"/>
              <a:buFont typeface="Calibri"/>
              <a:buChar char="•"/>
            </a:pPr>
            <a:r>
              <a:rPr lang="en-SG" sz="15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Meanwhile, app 1’s price affects both app 2’s sales and app 3’s sales - app 2 and app 3 are both vulnerable to app 1’s pricing changes </a:t>
            </a:r>
            <a:endParaRPr sz="1500" b="1" i="0" u="none" strike="noStrike" cap="none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344B9"/>
              </a:buClr>
              <a:buSzPts val="1500"/>
              <a:buFont typeface="Calibri"/>
              <a:buChar char="•"/>
            </a:pPr>
            <a:r>
              <a:rPr lang="en-SG" sz="15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App 2 and app 3 have similar market shares, however, app 3 is the most vulnerable to app 1’s prices. The impact of app 1’s pric</a:t>
            </a:r>
            <a:r>
              <a:rPr lang="en-SG" sz="1500" b="1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SG" sz="15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 on app 3’s sales is larger than its own price</a:t>
            </a:r>
            <a:endParaRPr sz="1500" b="1" i="0" u="none" strike="noStrike" cap="none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/>
        </p:nvSpPr>
        <p:spPr>
          <a:xfrm>
            <a:off x="4219566" y="2615625"/>
            <a:ext cx="2360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SG" sz="4200" b="0" i="0" u="none" strike="noStrike" cap="none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App 1</a:t>
            </a:r>
            <a:endParaRPr sz="4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4028281" y="32004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5335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7180" y="214466"/>
            <a:ext cx="609472" cy="728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/>
        </p:nvSpPr>
        <p:spPr>
          <a:xfrm>
            <a:off x="302003" y="227362"/>
            <a:ext cx="104222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SG" sz="2800" b="0" i="0" u="none" strike="noStrike" cap="none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App 1 – Own effects, incorporating price, feature and rating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3"/>
          <p:cNvGrpSpPr/>
          <p:nvPr/>
        </p:nvGrpSpPr>
        <p:grpSpPr>
          <a:xfrm>
            <a:off x="302004" y="928953"/>
            <a:ext cx="4806150" cy="339274"/>
            <a:chOff x="302004" y="928953"/>
            <a:chExt cx="4806150" cy="339274"/>
          </a:xfrm>
        </p:grpSpPr>
        <p:sp>
          <p:nvSpPr>
            <p:cNvPr id="130" name="Google Shape;130;p3"/>
            <p:cNvSpPr/>
            <p:nvPr/>
          </p:nvSpPr>
          <p:spPr>
            <a:xfrm>
              <a:off x="302004" y="928953"/>
              <a:ext cx="4806150" cy="339274"/>
            </a:xfrm>
            <a:prstGeom prst="roundRect">
              <a:avLst>
                <a:gd name="adj" fmla="val 16667"/>
              </a:avLst>
            </a:prstGeom>
            <a:solidFill>
              <a:srgbClr val="C7E0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38175" y="958725"/>
              <a:ext cx="19824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SG" sz="1800" b="1" i="0" u="none" strike="noStrike" cap="none">
                  <a:solidFill>
                    <a:srgbClr val="0344B9"/>
                  </a:solidFill>
                  <a:latin typeface="Calibri"/>
                  <a:ea typeface="Calibri"/>
                  <a:cs typeface="Calibri"/>
                  <a:sym typeface="Calibri"/>
                </a:rPr>
                <a:t>Linear Model</a:t>
              </a:r>
              <a:endParaRPr sz="15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2004" y="2698811"/>
            <a:ext cx="4806150" cy="289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4516" y="2698812"/>
            <a:ext cx="5065310" cy="28909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3"/>
          <p:cNvGrpSpPr/>
          <p:nvPr/>
        </p:nvGrpSpPr>
        <p:grpSpPr>
          <a:xfrm>
            <a:off x="5554516" y="928953"/>
            <a:ext cx="4806150" cy="339274"/>
            <a:chOff x="302004" y="928953"/>
            <a:chExt cx="4806150" cy="339274"/>
          </a:xfrm>
        </p:grpSpPr>
        <p:sp>
          <p:nvSpPr>
            <p:cNvPr id="135" name="Google Shape;135;p3"/>
            <p:cNvSpPr/>
            <p:nvPr/>
          </p:nvSpPr>
          <p:spPr>
            <a:xfrm>
              <a:off x="302004" y="928953"/>
              <a:ext cx="4806150" cy="339274"/>
            </a:xfrm>
            <a:prstGeom prst="roundRect">
              <a:avLst>
                <a:gd name="adj" fmla="val 16667"/>
              </a:avLst>
            </a:prstGeom>
            <a:solidFill>
              <a:srgbClr val="C7E0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38174" y="958735"/>
              <a:ext cx="318698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SG" sz="1800" b="1" i="0" u="none" strike="noStrike" cap="none">
                  <a:solidFill>
                    <a:srgbClr val="0344B9"/>
                  </a:solidFill>
                  <a:latin typeface="Calibri"/>
                  <a:ea typeface="Calibri"/>
                  <a:cs typeface="Calibri"/>
                  <a:sym typeface="Calibri"/>
                </a:rPr>
                <a:t>Semi-Log Model</a:t>
              </a:r>
              <a:endParaRPr sz="18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3"/>
          <p:cNvSpPr/>
          <p:nvPr/>
        </p:nvSpPr>
        <p:spPr>
          <a:xfrm>
            <a:off x="302004" y="1411550"/>
            <a:ext cx="4722758" cy="1100831"/>
          </a:xfrm>
          <a:prstGeom prst="rect">
            <a:avLst/>
          </a:prstGeom>
          <a:solidFill>
            <a:srgbClr val="EAE8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S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R Square of 0.89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S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independent variables are significant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5554516" y="1411550"/>
            <a:ext cx="4725826" cy="1100831"/>
          </a:xfrm>
          <a:prstGeom prst="rect">
            <a:avLst/>
          </a:prstGeom>
          <a:solidFill>
            <a:srgbClr val="EAE8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S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Slightly lower R Square of 0.84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S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independent variables are significant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3604335" y="875278"/>
            <a:ext cx="1503820" cy="4115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/>
        </p:nvSpPr>
        <p:spPr>
          <a:xfrm>
            <a:off x="302003" y="227362"/>
            <a:ext cx="104222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SG" sz="2800" b="0" i="0" u="none" strike="noStrike" cap="none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App 1 – Own effects and competitive effects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4"/>
          <p:cNvGrpSpPr/>
          <p:nvPr/>
        </p:nvGrpSpPr>
        <p:grpSpPr>
          <a:xfrm>
            <a:off x="302004" y="928953"/>
            <a:ext cx="4806150" cy="339274"/>
            <a:chOff x="302004" y="928953"/>
            <a:chExt cx="4806150" cy="339274"/>
          </a:xfrm>
        </p:grpSpPr>
        <p:sp>
          <p:nvSpPr>
            <p:cNvPr id="146" name="Google Shape;146;p4"/>
            <p:cNvSpPr/>
            <p:nvPr/>
          </p:nvSpPr>
          <p:spPr>
            <a:xfrm>
              <a:off x="302004" y="928953"/>
              <a:ext cx="4806150" cy="339274"/>
            </a:xfrm>
            <a:prstGeom prst="roundRect">
              <a:avLst>
                <a:gd name="adj" fmla="val 16667"/>
              </a:avLst>
            </a:prstGeom>
            <a:solidFill>
              <a:srgbClr val="C7E0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438175" y="958725"/>
              <a:ext cx="19824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SG" sz="1800" b="1" i="0" u="none" strike="noStrike" cap="none">
                  <a:solidFill>
                    <a:srgbClr val="0344B9"/>
                  </a:solidFill>
                  <a:latin typeface="Calibri"/>
                  <a:ea typeface="Calibri"/>
                  <a:cs typeface="Calibri"/>
                  <a:sym typeface="Calibri"/>
                </a:rPr>
                <a:t>Linear Model</a:t>
              </a:r>
              <a:endParaRPr sz="18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4"/>
          <p:cNvGrpSpPr/>
          <p:nvPr/>
        </p:nvGrpSpPr>
        <p:grpSpPr>
          <a:xfrm>
            <a:off x="5554516" y="928953"/>
            <a:ext cx="4806150" cy="339274"/>
            <a:chOff x="302004" y="928953"/>
            <a:chExt cx="4806150" cy="339274"/>
          </a:xfrm>
        </p:grpSpPr>
        <p:sp>
          <p:nvSpPr>
            <p:cNvPr id="149" name="Google Shape;149;p4"/>
            <p:cNvSpPr/>
            <p:nvPr/>
          </p:nvSpPr>
          <p:spPr>
            <a:xfrm>
              <a:off x="302004" y="928953"/>
              <a:ext cx="4806150" cy="339274"/>
            </a:xfrm>
            <a:prstGeom prst="roundRect">
              <a:avLst>
                <a:gd name="adj" fmla="val 16667"/>
              </a:avLst>
            </a:prstGeom>
            <a:solidFill>
              <a:srgbClr val="C7E0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438174" y="958735"/>
              <a:ext cx="318698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SG" sz="1800" b="1" i="0" u="none" strike="noStrike" cap="none">
                  <a:solidFill>
                    <a:srgbClr val="0344B9"/>
                  </a:solidFill>
                  <a:latin typeface="Calibri"/>
                  <a:ea typeface="Calibri"/>
                  <a:cs typeface="Calibri"/>
                  <a:sym typeface="Calibri"/>
                </a:rPr>
                <a:t>Semi-Log Model</a:t>
              </a:r>
              <a:endParaRPr sz="18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4"/>
          <p:cNvSpPr/>
          <p:nvPr/>
        </p:nvSpPr>
        <p:spPr>
          <a:xfrm>
            <a:off x="302004" y="1411550"/>
            <a:ext cx="4722758" cy="1100831"/>
          </a:xfrm>
          <a:prstGeom prst="rect">
            <a:avLst/>
          </a:prstGeom>
          <a:solidFill>
            <a:srgbClr val="EAE8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S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R Square of 0.89, slight improvement from the linear model with own effects only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S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Competitors’ prices and promotions are insignificant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5554516" y="1411550"/>
            <a:ext cx="4725826" cy="1100831"/>
          </a:xfrm>
          <a:prstGeom prst="rect">
            <a:avLst/>
          </a:prstGeom>
          <a:solidFill>
            <a:srgbClr val="EAE8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S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Slightly lower R Square of 0.85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S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competitors’ prices and promotions have insignificant impact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3604335" y="875278"/>
            <a:ext cx="1503820" cy="4115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916" y="2611957"/>
            <a:ext cx="4672844" cy="3702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4759" y="2611956"/>
            <a:ext cx="4585664" cy="370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/>
        </p:nvSpPr>
        <p:spPr>
          <a:xfrm>
            <a:off x="302003" y="227362"/>
            <a:ext cx="104222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SG" sz="2800" b="0" i="0" u="none" strike="noStrike" cap="none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App 1 – Best model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5"/>
          <p:cNvGrpSpPr/>
          <p:nvPr/>
        </p:nvGrpSpPr>
        <p:grpSpPr>
          <a:xfrm>
            <a:off x="302004" y="928951"/>
            <a:ext cx="4806150" cy="389846"/>
            <a:chOff x="302004" y="928953"/>
            <a:chExt cx="4806150" cy="203821"/>
          </a:xfrm>
        </p:grpSpPr>
        <p:sp>
          <p:nvSpPr>
            <p:cNvPr id="162" name="Google Shape;162;p5"/>
            <p:cNvSpPr/>
            <p:nvPr/>
          </p:nvSpPr>
          <p:spPr>
            <a:xfrm>
              <a:off x="302004" y="928953"/>
              <a:ext cx="4806150" cy="203821"/>
            </a:xfrm>
            <a:prstGeom prst="roundRect">
              <a:avLst>
                <a:gd name="adj" fmla="val 16667"/>
              </a:avLst>
            </a:prstGeom>
            <a:solidFill>
              <a:srgbClr val="C7E0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438174" y="958735"/>
              <a:ext cx="4669980" cy="136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SG" sz="1700" b="1" i="0" u="none" strike="noStrike" cap="none">
                  <a:solidFill>
                    <a:srgbClr val="0344B9"/>
                  </a:solidFill>
                  <a:latin typeface="Arial"/>
                  <a:ea typeface="Arial"/>
                  <a:cs typeface="Arial"/>
                  <a:sym typeface="Arial"/>
                </a:rPr>
                <a:t>Linear Model incorporating own effects only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5"/>
          <p:cNvSpPr/>
          <p:nvPr/>
        </p:nvSpPr>
        <p:spPr>
          <a:xfrm>
            <a:off x="5455925" y="928950"/>
            <a:ext cx="5072400" cy="5142000"/>
          </a:xfrm>
          <a:prstGeom prst="rect">
            <a:avLst/>
          </a:prstGeom>
          <a:solidFill>
            <a:srgbClr val="DDEB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5583940" y="985917"/>
            <a:ext cx="4669980" cy="108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SG" sz="18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Rationale for choosing this model</a:t>
            </a:r>
            <a:endParaRPr sz="15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2100" algn="l" rtl="0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344B9"/>
              </a:buClr>
              <a:buSzPts val="1300"/>
              <a:buFont typeface="Calibri"/>
              <a:buChar char="•"/>
            </a:pP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More simple and robust than other models</a:t>
            </a:r>
            <a:endParaRPr sz="1300" b="1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2100" algn="l" rtl="0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344B9"/>
              </a:buClr>
              <a:buSzPts val="1300"/>
              <a:buFont typeface="Calibri"/>
              <a:buChar char="•"/>
            </a:pPr>
            <a:r>
              <a:rPr lang="en-SG" sz="1300" b="1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Requires less data, which will be useful as competitors’ data is not always available </a:t>
            </a:r>
            <a:endParaRPr sz="1300" b="1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2100" algn="l" rtl="0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344B9"/>
              </a:buClr>
              <a:buSzPts val="1300"/>
              <a:buFont typeface="Calibri"/>
              <a:buChar char="•"/>
            </a:pP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High R Squared of 0.89</a:t>
            </a:r>
            <a:endParaRPr sz="1300" b="1" i="0" u="none" strike="noStrike" cap="none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2100" algn="l" rtl="0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344B9"/>
              </a:buClr>
              <a:buSzPts val="1300"/>
              <a:buFont typeface="Calibri"/>
              <a:buChar char="•"/>
            </a:pP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Compared to linear model with competitive effects, the linear model with own effects only has a lower standard error</a:t>
            </a:r>
            <a:endParaRPr sz="1300" b="1" i="0" u="none" strike="noStrike" cap="none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2100" algn="l" rtl="0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344B9"/>
              </a:buClr>
              <a:buSzPts val="1300"/>
              <a:buFont typeface="Calibri"/>
              <a:buChar char="•"/>
            </a:pP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Adjusted R Squared is high and close to R Squared</a:t>
            </a:r>
            <a:endParaRPr sz="1300" b="1" i="0" u="none" strike="noStrike" cap="none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2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344B9"/>
              </a:buClr>
              <a:buSzPts val="1300"/>
              <a:buFont typeface="Calibri"/>
              <a:buChar char="•"/>
            </a:pP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Only significant predictors are included</a:t>
            </a:r>
            <a:endParaRPr sz="1300" b="1" i="0" u="none" strike="noStrike" cap="none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300" b="1" i="0" u="none" strike="noStrike" cap="none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300" b="1" i="0" u="none" strike="noStrike" cap="none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800" b="1" i="0" u="none" strike="noStrike" cap="none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5583950" y="3572266"/>
            <a:ext cx="4670100" cy="1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SG" sz="18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Interpretation of the model</a:t>
            </a:r>
            <a:endParaRPr sz="1800" b="1" i="0" u="none" strike="noStrike" cap="none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2100" algn="l" rtl="0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344B9"/>
              </a:buClr>
              <a:buSzPts val="1300"/>
              <a:buFont typeface="Calibri"/>
              <a:buChar char="•"/>
            </a:pPr>
            <a:r>
              <a:rPr lang="en-SG" sz="1300" b="1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Without competitive effect, </a:t>
            </a: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App 1’s price has a statistically significant impact on its sales, with 1% increase in price leading to </a:t>
            </a: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0.72</a:t>
            </a: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% decrease in sales (price elasticity is -0.72)</a:t>
            </a:r>
            <a:endParaRPr sz="1300" b="1" i="0" u="none" strike="noStrike" cap="none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2100" algn="l" rtl="0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344B9"/>
              </a:buClr>
              <a:buSzPts val="1300"/>
              <a:buFont typeface="Calibri"/>
              <a:buChar char="•"/>
            </a:pP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Feature also has impact on sales. If app 1 is featured, sales will increase by 0.58% (feature elasticity is 0.58)</a:t>
            </a:r>
            <a:endParaRPr sz="1300" b="1" i="0" u="none" strike="noStrike" cap="none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2100" algn="l" rtl="0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344B9"/>
              </a:buClr>
              <a:buSzPts val="1300"/>
              <a:buFont typeface="Calibri"/>
              <a:buChar char="•"/>
            </a:pP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Rating is also a significant predictor of sales</a:t>
            </a:r>
            <a:endParaRPr sz="1300" b="1" i="0" u="none" strike="noStrike" cap="none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2004" y="1530453"/>
            <a:ext cx="4806150" cy="2890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/>
        </p:nvSpPr>
        <p:spPr>
          <a:xfrm>
            <a:off x="4663440" y="2800291"/>
            <a:ext cx="2181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SG" sz="4200" b="0" i="0" u="none" strike="noStrike" cap="none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App 2</a:t>
            </a:r>
            <a:endParaRPr sz="4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4028281" y="32004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5335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6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7180" y="214466"/>
            <a:ext cx="609472" cy="728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/>
        </p:nvSpPr>
        <p:spPr>
          <a:xfrm>
            <a:off x="302003" y="227362"/>
            <a:ext cx="104222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SG" sz="2800" b="0" i="0" u="none" strike="noStrike" cap="none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App 2 – Own effects, incorporating price, feature and rating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7"/>
          <p:cNvGrpSpPr/>
          <p:nvPr/>
        </p:nvGrpSpPr>
        <p:grpSpPr>
          <a:xfrm>
            <a:off x="302004" y="928953"/>
            <a:ext cx="4806150" cy="339274"/>
            <a:chOff x="302004" y="928953"/>
            <a:chExt cx="4806150" cy="339274"/>
          </a:xfrm>
        </p:grpSpPr>
        <p:sp>
          <p:nvSpPr>
            <p:cNvPr id="181" name="Google Shape;181;p7"/>
            <p:cNvSpPr/>
            <p:nvPr/>
          </p:nvSpPr>
          <p:spPr>
            <a:xfrm>
              <a:off x="302004" y="928953"/>
              <a:ext cx="4806150" cy="339274"/>
            </a:xfrm>
            <a:prstGeom prst="roundRect">
              <a:avLst>
                <a:gd name="adj" fmla="val 16667"/>
              </a:avLst>
            </a:prstGeom>
            <a:solidFill>
              <a:srgbClr val="C7E0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38175" y="958725"/>
              <a:ext cx="19824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SG" sz="1800" b="1" i="0" u="none" strike="noStrike" cap="none">
                  <a:solidFill>
                    <a:srgbClr val="0344B9"/>
                  </a:solidFill>
                  <a:latin typeface="Calibri"/>
                  <a:ea typeface="Calibri"/>
                  <a:cs typeface="Calibri"/>
                  <a:sym typeface="Calibri"/>
                </a:rPr>
                <a:t>Linear Model</a:t>
              </a:r>
              <a:endParaRPr sz="18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5554516" y="928953"/>
            <a:ext cx="4806150" cy="339274"/>
            <a:chOff x="302004" y="928953"/>
            <a:chExt cx="4806150" cy="339274"/>
          </a:xfrm>
        </p:grpSpPr>
        <p:sp>
          <p:nvSpPr>
            <p:cNvPr id="184" name="Google Shape;184;p7"/>
            <p:cNvSpPr/>
            <p:nvPr/>
          </p:nvSpPr>
          <p:spPr>
            <a:xfrm>
              <a:off x="302004" y="928953"/>
              <a:ext cx="4806150" cy="339274"/>
            </a:xfrm>
            <a:prstGeom prst="roundRect">
              <a:avLst>
                <a:gd name="adj" fmla="val 16667"/>
              </a:avLst>
            </a:prstGeom>
            <a:solidFill>
              <a:srgbClr val="C7E0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438174" y="958735"/>
              <a:ext cx="318698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SG" sz="1800" b="1" i="0" u="none" strike="noStrike" cap="none">
                  <a:solidFill>
                    <a:srgbClr val="0344B9"/>
                  </a:solidFill>
                  <a:latin typeface="Calibri"/>
                  <a:ea typeface="Calibri"/>
                  <a:cs typeface="Calibri"/>
                  <a:sym typeface="Calibri"/>
                </a:rPr>
                <a:t>Semi-Log Model</a:t>
              </a:r>
              <a:endParaRPr sz="18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7"/>
          <p:cNvSpPr/>
          <p:nvPr/>
        </p:nvSpPr>
        <p:spPr>
          <a:xfrm>
            <a:off x="302004" y="1411550"/>
            <a:ext cx="4722758" cy="1100831"/>
          </a:xfrm>
          <a:prstGeom prst="rect">
            <a:avLst/>
          </a:prstGeom>
          <a:solidFill>
            <a:srgbClr val="EAE8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S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Moderate R Square of 0.67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S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independent variables are significant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5554516" y="1411550"/>
            <a:ext cx="4725826" cy="1100831"/>
          </a:xfrm>
          <a:prstGeom prst="rect">
            <a:avLst/>
          </a:prstGeom>
          <a:solidFill>
            <a:srgbClr val="EAE8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S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Significantly lower R Square of 0.4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SG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 is only significant at 10% significance level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3604335" y="875278"/>
            <a:ext cx="1503820" cy="4115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011" y="2828925"/>
            <a:ext cx="4809762" cy="2829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3366" y="2873161"/>
            <a:ext cx="4951274" cy="2840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/>
        </p:nvSpPr>
        <p:spPr>
          <a:xfrm>
            <a:off x="302003" y="227362"/>
            <a:ext cx="104222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SG" sz="2800" b="0" i="0" u="none" strike="noStrike" cap="none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App 2 – Own effects and competitive effects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8"/>
          <p:cNvGrpSpPr/>
          <p:nvPr/>
        </p:nvGrpSpPr>
        <p:grpSpPr>
          <a:xfrm>
            <a:off x="302004" y="928953"/>
            <a:ext cx="4806150" cy="339274"/>
            <a:chOff x="302004" y="928953"/>
            <a:chExt cx="4806150" cy="339274"/>
          </a:xfrm>
        </p:grpSpPr>
        <p:sp>
          <p:nvSpPr>
            <p:cNvPr id="197" name="Google Shape;197;p8"/>
            <p:cNvSpPr/>
            <p:nvPr/>
          </p:nvSpPr>
          <p:spPr>
            <a:xfrm>
              <a:off x="302004" y="928953"/>
              <a:ext cx="4806150" cy="339274"/>
            </a:xfrm>
            <a:prstGeom prst="roundRect">
              <a:avLst>
                <a:gd name="adj" fmla="val 16667"/>
              </a:avLst>
            </a:prstGeom>
            <a:solidFill>
              <a:srgbClr val="C7E0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438176" y="958725"/>
              <a:ext cx="20652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SG" sz="1800" b="1" i="0" u="none" strike="noStrike" cap="none">
                  <a:solidFill>
                    <a:srgbClr val="0344B9"/>
                  </a:solidFill>
                  <a:latin typeface="Calibri"/>
                  <a:ea typeface="Calibri"/>
                  <a:cs typeface="Calibri"/>
                  <a:sym typeface="Calibri"/>
                </a:rPr>
                <a:t>Linear Model</a:t>
              </a:r>
              <a:endParaRPr sz="18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8"/>
          <p:cNvGrpSpPr/>
          <p:nvPr/>
        </p:nvGrpSpPr>
        <p:grpSpPr>
          <a:xfrm>
            <a:off x="5554516" y="928953"/>
            <a:ext cx="4806150" cy="339274"/>
            <a:chOff x="302004" y="928953"/>
            <a:chExt cx="4806150" cy="339274"/>
          </a:xfrm>
        </p:grpSpPr>
        <p:sp>
          <p:nvSpPr>
            <p:cNvPr id="200" name="Google Shape;200;p8"/>
            <p:cNvSpPr/>
            <p:nvPr/>
          </p:nvSpPr>
          <p:spPr>
            <a:xfrm>
              <a:off x="302004" y="928953"/>
              <a:ext cx="4806150" cy="339274"/>
            </a:xfrm>
            <a:prstGeom prst="roundRect">
              <a:avLst>
                <a:gd name="adj" fmla="val 16667"/>
              </a:avLst>
            </a:prstGeom>
            <a:solidFill>
              <a:srgbClr val="C7E0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438174" y="958735"/>
              <a:ext cx="318698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SG" sz="1800" b="1" i="0" u="none" strike="noStrike" cap="none">
                  <a:solidFill>
                    <a:srgbClr val="0344B9"/>
                  </a:solidFill>
                  <a:latin typeface="Calibri"/>
                  <a:ea typeface="Calibri"/>
                  <a:cs typeface="Calibri"/>
                  <a:sym typeface="Calibri"/>
                </a:rPr>
                <a:t>Semi-Log Model</a:t>
              </a:r>
              <a:endParaRPr sz="18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8"/>
          <p:cNvSpPr/>
          <p:nvPr/>
        </p:nvSpPr>
        <p:spPr>
          <a:xfrm>
            <a:off x="302004" y="1411550"/>
            <a:ext cx="4722758" cy="1100831"/>
          </a:xfrm>
          <a:prstGeom prst="rect">
            <a:avLst/>
          </a:prstGeom>
          <a:solidFill>
            <a:srgbClr val="EAE8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R Square of 0.78, large improvement from the linear model with own effects only (0.67)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1’s price and feature have significant impact on app 2’s sales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2’s own rating becomes insignificant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5554516" y="1411550"/>
            <a:ext cx="4725826" cy="1100831"/>
          </a:xfrm>
          <a:prstGeom prst="rect">
            <a:avLst/>
          </a:prstGeom>
          <a:solidFill>
            <a:srgbClr val="EAE8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Significantly lower R Square of 0.6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1’s price and feature are also significant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SG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2’s own rating becomes insignificant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3604335" y="875278"/>
            <a:ext cx="1503820" cy="4115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250" y="2598978"/>
            <a:ext cx="4589399" cy="3668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2786" y="2639034"/>
            <a:ext cx="4509285" cy="3628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/>
          <p:nvPr/>
        </p:nvSpPr>
        <p:spPr>
          <a:xfrm>
            <a:off x="302003" y="227362"/>
            <a:ext cx="104222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SG" sz="2800" b="0" i="0" u="none" strike="noStrike" cap="none">
                <a:solidFill>
                  <a:srgbClr val="253356"/>
                </a:solidFill>
                <a:latin typeface="Calibri"/>
                <a:ea typeface="Calibri"/>
                <a:cs typeface="Calibri"/>
                <a:sym typeface="Calibri"/>
              </a:rPr>
              <a:t>App 2 – Best model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Google Shape;212;p9"/>
          <p:cNvGrpSpPr/>
          <p:nvPr/>
        </p:nvGrpSpPr>
        <p:grpSpPr>
          <a:xfrm>
            <a:off x="302004" y="928950"/>
            <a:ext cx="4806150" cy="724589"/>
            <a:chOff x="302004" y="928953"/>
            <a:chExt cx="4806150" cy="203821"/>
          </a:xfrm>
        </p:grpSpPr>
        <p:sp>
          <p:nvSpPr>
            <p:cNvPr id="213" name="Google Shape;213;p9"/>
            <p:cNvSpPr/>
            <p:nvPr/>
          </p:nvSpPr>
          <p:spPr>
            <a:xfrm>
              <a:off x="302004" y="928953"/>
              <a:ext cx="4806150" cy="203821"/>
            </a:xfrm>
            <a:prstGeom prst="roundRect">
              <a:avLst>
                <a:gd name="adj" fmla="val 16667"/>
              </a:avLst>
            </a:prstGeom>
            <a:solidFill>
              <a:srgbClr val="C7E0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438174" y="958735"/>
              <a:ext cx="4669980" cy="147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SG" sz="1800" b="1" i="0" u="none" strike="noStrike" cap="none">
                  <a:solidFill>
                    <a:srgbClr val="0344B9"/>
                  </a:solidFill>
                  <a:latin typeface="Calibri"/>
                  <a:ea typeface="Calibri"/>
                  <a:cs typeface="Calibri"/>
                  <a:sym typeface="Calibri"/>
                </a:rPr>
                <a:t>Linear Model incorporating own effects and competitive effects</a:t>
              </a:r>
              <a:endParaRPr sz="18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9"/>
          <p:cNvSpPr/>
          <p:nvPr/>
        </p:nvSpPr>
        <p:spPr>
          <a:xfrm>
            <a:off x="5455925" y="928950"/>
            <a:ext cx="5072400" cy="5250900"/>
          </a:xfrm>
          <a:prstGeom prst="rect">
            <a:avLst/>
          </a:prstGeom>
          <a:solidFill>
            <a:srgbClr val="DDEB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5583940" y="985917"/>
            <a:ext cx="4669980" cy="118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SG" sz="18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Rationale for choosing this model</a:t>
            </a:r>
            <a:endParaRPr sz="15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2100" algn="l" rtl="0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344B9"/>
              </a:buClr>
              <a:buSzPts val="1300"/>
              <a:buFont typeface="Calibri"/>
              <a:buChar char="•"/>
            </a:pP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R Squared of the linear model with competitive effects has been significantly improved from the linear model with only own effects</a:t>
            </a:r>
            <a:endParaRPr sz="1300" b="1" i="0" u="none" strike="noStrike" cap="none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2100" algn="l" rtl="0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344B9"/>
              </a:buClr>
              <a:buSzPts val="1300"/>
              <a:buFont typeface="Calibri"/>
              <a:buChar char="•"/>
            </a:pP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The stand error of linear model with competitive effects is lower than the linear model with own effects only</a:t>
            </a:r>
            <a:endParaRPr sz="1300" b="1" i="0" u="none" strike="noStrike" cap="none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2100" algn="l" rtl="0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344B9"/>
              </a:buClr>
              <a:buSzPts val="1300"/>
              <a:buFont typeface="Calibri"/>
              <a:buChar char="•"/>
            </a:pP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Compared to the semi-log model, this model is more simple and has better fit (higher R Squared of 0.7</a:t>
            </a:r>
            <a:r>
              <a:rPr lang="en-SG" sz="1300" b="1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 compared to 0.</a:t>
            </a:r>
            <a:r>
              <a:rPr lang="en-SG" sz="1300" b="1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 b="1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2100" algn="l" rtl="0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344B9"/>
              </a:buClr>
              <a:buSzPts val="1300"/>
              <a:buFont typeface="Calibri"/>
              <a:buChar char="•"/>
            </a:pPr>
            <a:r>
              <a:rPr lang="en-SG" sz="1300" b="1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Another option is to remove all the insignificant predictors, which could result in an improved adjusted R square</a:t>
            </a:r>
            <a:endParaRPr sz="15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5583950" y="3854612"/>
            <a:ext cx="46701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SG" sz="18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Interpretation of the model</a:t>
            </a:r>
            <a:endParaRPr sz="1800" b="1" i="0" u="none" strike="noStrike" cap="none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2100" algn="l" rtl="0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344B9"/>
              </a:buClr>
              <a:buSzPts val="1300"/>
              <a:buFont typeface="Calibri"/>
              <a:buChar char="•"/>
            </a:pP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App 2’s price has a significant impact on its sales, with 1% increase in price leading to a decrease of 3.6</a:t>
            </a:r>
            <a:r>
              <a:rPr lang="en-SG" sz="1300" b="1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% in sales (app 2’s price elasticity is </a:t>
            </a: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-3.6</a:t>
            </a:r>
            <a:r>
              <a:rPr lang="en-SG" sz="1300" b="1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 b="1" i="0" u="none" strike="noStrike" cap="none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2100" algn="l" rtl="0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344B9"/>
              </a:buClr>
              <a:buSzPts val="1300"/>
              <a:buFont typeface="Calibri"/>
              <a:buChar char="•"/>
            </a:pP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Feature also has a large impact. If app 2 is featured, sales will increase by 1.</a:t>
            </a:r>
            <a:r>
              <a:rPr lang="en-SG" sz="1300" b="1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% (feature elasticity is 1.</a:t>
            </a:r>
            <a:r>
              <a:rPr lang="en-SG" sz="1300" b="1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 b="1" i="0" u="none" strike="noStrike" cap="none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92100" algn="l" rtl="0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344B9"/>
              </a:buClr>
              <a:buSzPts val="1300"/>
              <a:buFont typeface="Calibri"/>
              <a:buChar char="•"/>
            </a:pP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App 1’s price affects app 2’s sales, with 1% increase in app 1’s price leading to </a:t>
            </a:r>
            <a:r>
              <a:rPr lang="en-SG" sz="1300" b="1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2.23</a:t>
            </a: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% increase in app 2’s sales (app 1’s price elasticity is </a:t>
            </a:r>
            <a:r>
              <a:rPr lang="en-SG" sz="1300" b="1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2.23</a:t>
            </a:r>
            <a:r>
              <a:rPr lang="en-SG" sz="1300" b="1" i="0" u="none" strike="noStrike" cap="none">
                <a:solidFill>
                  <a:srgbClr val="0344B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b="1" i="0" u="none" strike="noStrike" cap="none">
              <a:solidFill>
                <a:srgbClr val="0344B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375" y="1988553"/>
            <a:ext cx="4589399" cy="3668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1185</Words>
  <Application>Microsoft Office PowerPoint</Application>
  <PresentationFormat>Custom</PresentationFormat>
  <Paragraphs>159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Retrospect</vt:lpstr>
      <vt:lpstr>Pricing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Pricing Analytics</dc:title>
  <dc:creator>Mai Lan Hoang</dc:creator>
  <cp:lastModifiedBy>Adeeba Latheef</cp:lastModifiedBy>
  <cp:revision>1</cp:revision>
  <dcterms:created xsi:type="dcterms:W3CDTF">2022-08-06T02:18:18Z</dcterms:created>
  <dcterms:modified xsi:type="dcterms:W3CDTF">2022-10-14T05:08:35Z</dcterms:modified>
</cp:coreProperties>
</file>