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+VatCq56dQi+0pSDTI2jZRts9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5B0BFF-68A9-4302-AC37-1933E27A4C29}">
  <a:tblStyle styleId="{B95B0BFF-68A9-4302-AC37-1933E27A4C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2d7dd5af5_0_0:notes"/>
          <p:cNvSpPr/>
          <p:nvPr>
            <p:ph idx="2" type="sldImg"/>
          </p:nvPr>
        </p:nvSpPr>
        <p:spPr>
          <a:xfrm>
            <a:off x="998538" y="1143000"/>
            <a:ext cx="4860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2d7dd5a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82d7dd5af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998538" y="1143000"/>
            <a:ext cx="48609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2d7dd5af5_0_4:notes"/>
          <p:cNvSpPr/>
          <p:nvPr>
            <p:ph idx="2" type="sldImg"/>
          </p:nvPr>
        </p:nvSpPr>
        <p:spPr>
          <a:xfrm>
            <a:off x="998538" y="1143000"/>
            <a:ext cx="4860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2d7dd5af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82d7dd5af5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2813" y="6400800"/>
            <a:ext cx="107969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4" y="633431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 txBox="1"/>
          <p:nvPr>
            <p:ph type="ctrTitle"/>
          </p:nvPr>
        </p:nvSpPr>
        <p:spPr>
          <a:xfrm>
            <a:off x="971979" y="758952"/>
            <a:ext cx="8909804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86"/>
              <a:buFont typeface="Calibri"/>
              <a:buNone/>
              <a:defRPr sz="7086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974433" y="4455621"/>
            <a:ext cx="89098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2126"/>
              <a:buNone/>
              <a:defRPr sz="2126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2126"/>
              <a:buNone/>
              <a:defRPr sz="2126"/>
            </a:lvl2pPr>
            <a:lvl3pPr lvl="2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2126"/>
              <a:buNone/>
              <a:defRPr sz="2126"/>
            </a:lvl3pPr>
            <a:lvl4pPr lvl="3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1"/>
            </a:lvl4pPr>
            <a:lvl5pPr lvl="4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1"/>
            </a:lvl5pPr>
            <a:lvl6pPr lvl="5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1"/>
            </a:lvl6pPr>
            <a:lvl7pPr lvl="6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1"/>
            </a:lvl7pPr>
            <a:lvl8pPr lvl="7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1"/>
            </a:lvl8pPr>
            <a:lvl9pPr lvl="8" algn="ctr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772"/>
              <a:buNone/>
              <a:defRPr sz="1771"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069752" y="4343400"/>
            <a:ext cx="874780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3415201" y="-597488"/>
            <a:ext cx="4023360" cy="8909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2813" y="6400800"/>
            <a:ext cx="107969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4" y="633431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 rot="5400000">
            <a:off x="6012981" y="2127902"/>
            <a:ext cx="5759898" cy="23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 rot="5400000">
            <a:off x="1288085" y="-133299"/>
            <a:ext cx="5759898" cy="6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">
  <p:cSld name="1_Пустой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>
            <p:ph idx="2" type="pic"/>
          </p:nvPr>
        </p:nvSpPr>
        <p:spPr>
          <a:xfrm>
            <a:off x="935064" y="1562507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1"/>
          <p:cNvSpPr/>
          <p:nvPr>
            <p:ph idx="3" type="pic"/>
          </p:nvPr>
        </p:nvSpPr>
        <p:spPr>
          <a:xfrm>
            <a:off x="3345539" y="1562507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4" name="Google Shape;104;p21"/>
          <p:cNvSpPr/>
          <p:nvPr>
            <p:ph idx="4" type="pic"/>
          </p:nvPr>
        </p:nvSpPr>
        <p:spPr>
          <a:xfrm>
            <a:off x="5756016" y="1562507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5" name="Google Shape;105;p21"/>
          <p:cNvSpPr/>
          <p:nvPr>
            <p:ph idx="5" type="pic"/>
          </p:nvPr>
        </p:nvSpPr>
        <p:spPr>
          <a:xfrm>
            <a:off x="8166491" y="1562507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1"/>
          <p:cNvSpPr/>
          <p:nvPr>
            <p:ph idx="6" type="pic"/>
          </p:nvPr>
        </p:nvSpPr>
        <p:spPr>
          <a:xfrm>
            <a:off x="935064" y="3722754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7" name="Google Shape;107;p21"/>
          <p:cNvSpPr/>
          <p:nvPr>
            <p:ph idx="7" type="pic"/>
          </p:nvPr>
        </p:nvSpPr>
        <p:spPr>
          <a:xfrm>
            <a:off x="3345539" y="3722754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8" name="Google Shape;108;p21"/>
          <p:cNvSpPr/>
          <p:nvPr>
            <p:ph idx="8" type="pic"/>
          </p:nvPr>
        </p:nvSpPr>
        <p:spPr>
          <a:xfrm>
            <a:off x="5756016" y="3722754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9" name="Google Shape;109;p21"/>
          <p:cNvSpPr/>
          <p:nvPr>
            <p:ph idx="9" type="pic"/>
          </p:nvPr>
        </p:nvSpPr>
        <p:spPr>
          <a:xfrm>
            <a:off x="8166491" y="3722754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0174161" y="37255"/>
            <a:ext cx="355847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23"/>
          <p:cNvGrpSpPr/>
          <p:nvPr/>
        </p:nvGrpSpPr>
        <p:grpSpPr>
          <a:xfrm>
            <a:off x="2642068" y="6433627"/>
            <a:ext cx="8155781" cy="429233"/>
            <a:chOff x="1382" y="3969"/>
            <a:chExt cx="4263" cy="265"/>
          </a:xfrm>
        </p:grpSpPr>
        <p:sp>
          <p:nvSpPr>
            <p:cNvPr id="120" name="Google Shape;120;p23"/>
            <p:cNvSpPr/>
            <p:nvPr/>
          </p:nvSpPr>
          <p:spPr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3"/>
          <p:cNvSpPr txBox="1"/>
          <p:nvPr>
            <p:ph type="ctrTitle"/>
          </p:nvPr>
        </p:nvSpPr>
        <p:spPr>
          <a:xfrm>
            <a:off x="3181578" y="2176938"/>
            <a:ext cx="5948000" cy="50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65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3181578" y="3945699"/>
            <a:ext cx="5948000" cy="219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28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43488" y="234863"/>
            <a:ext cx="10386520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/>
        </p:nvSpPr>
        <p:spPr>
          <a:xfrm>
            <a:off x="10298516" y="6566446"/>
            <a:ext cx="251580" cy="15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43488" y="234863"/>
            <a:ext cx="10386520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750539" y="1990667"/>
            <a:ext cx="5184651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71475" lvl="1" marL="914400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indent="-365760" lvl="2" marL="137160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indent="-365760" lvl="3" marL="182880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indent="-330326" lvl="4" marL="22860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indent="-330326" lvl="5" marL="27432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indent="-330326" lvl="6" marL="32004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indent="-330327" lvl="7" marL="36576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indent="-330327" lvl="8" marL="4114800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/>
        </p:txBody>
      </p:sp>
      <p:sp>
        <p:nvSpPr>
          <p:cNvPr id="130" name="Google Shape;130;p25"/>
          <p:cNvSpPr txBox="1"/>
          <p:nvPr/>
        </p:nvSpPr>
        <p:spPr>
          <a:xfrm>
            <a:off x="10298517" y="6566446"/>
            <a:ext cx="251580" cy="155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298517" y="6566446"/>
            <a:ext cx="251580" cy="155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0298516" y="6566446"/>
            <a:ext cx="251580" cy="15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/>
          <p:nvPr/>
        </p:nvSpPr>
        <p:spPr>
          <a:xfrm>
            <a:off x="2813" y="6400800"/>
            <a:ext cx="107969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1"/>
          <p:cNvSpPr/>
          <p:nvPr/>
        </p:nvSpPr>
        <p:spPr>
          <a:xfrm>
            <a:off x="14" y="633431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71979" y="1845734"/>
            <a:ext cx="890980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2813" y="6400800"/>
            <a:ext cx="107969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14" y="633431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971979" y="758952"/>
            <a:ext cx="8909804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86"/>
              <a:buFont typeface="Calibri"/>
              <a:buNone/>
              <a:defRPr b="0" sz="7086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971979" y="4453128"/>
            <a:ext cx="89098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2126"/>
              <a:buNone/>
              <a:defRPr sz="2126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594"/>
              <a:buNone/>
              <a:defRPr sz="159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240"/>
              <a:buNone/>
              <a:defRPr sz="12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1069752" y="4343400"/>
            <a:ext cx="874780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971977" y="1845734"/>
            <a:ext cx="437390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5507879" y="1845735"/>
            <a:ext cx="437390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971979" y="1846052"/>
            <a:ext cx="4373904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772"/>
              <a:buNone/>
              <a:defRPr b="0" sz="1771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772"/>
              <a:buNone/>
              <a:defRPr b="1" sz="1771"/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594"/>
              <a:buNone/>
              <a:defRPr b="1" sz="1594"/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417"/>
              <a:buNone/>
              <a:defRPr b="1" sz="1417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971979" y="2582334"/>
            <a:ext cx="437390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3" type="body"/>
          </p:nvPr>
        </p:nvSpPr>
        <p:spPr>
          <a:xfrm>
            <a:off x="5507879" y="1846052"/>
            <a:ext cx="4373904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772"/>
              <a:buNone/>
              <a:defRPr b="0" sz="1771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772"/>
              <a:buNone/>
              <a:defRPr b="1" sz="1771"/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594"/>
              <a:buNone/>
              <a:defRPr b="1" sz="1594"/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b="1" sz="1417"/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417"/>
              <a:buNone/>
              <a:defRPr b="1" sz="1417"/>
            </a:lvl9pPr>
          </a:lstStyle>
          <a:p/>
        </p:txBody>
      </p:sp>
      <p:sp>
        <p:nvSpPr>
          <p:cNvPr id="60" name="Google Shape;60;p15"/>
          <p:cNvSpPr txBox="1"/>
          <p:nvPr>
            <p:ph idx="4" type="body"/>
          </p:nvPr>
        </p:nvSpPr>
        <p:spPr>
          <a:xfrm>
            <a:off x="5507879" y="2582334"/>
            <a:ext cx="437390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5" y="0"/>
            <a:ext cx="358822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3578724" y="0"/>
            <a:ext cx="566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04991" y="594359"/>
            <a:ext cx="283493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89"/>
              <a:buFont typeface="Calibri"/>
              <a:buNone/>
              <a:defRPr b="0" sz="318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252407" y="731520"/>
            <a:ext cx="5750874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04991" y="2926080"/>
            <a:ext cx="2834938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329"/>
              <a:buNone/>
              <a:defRPr sz="1329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063"/>
              <a:buNone/>
              <a:defRPr sz="1063"/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886"/>
              <a:buNone/>
              <a:defRPr sz="885"/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797"/>
              <a:buNone/>
              <a:defRPr sz="797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12354" y="6459786"/>
            <a:ext cx="2319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252407" y="6459786"/>
            <a:ext cx="4117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3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07969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4" y="491507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971979" y="5074920"/>
            <a:ext cx="8958741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89"/>
              <a:buFont typeface="Calibri"/>
              <a:buNone/>
              <a:defRPr b="0" sz="318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>
            <p:ph idx="2" type="pic"/>
          </p:nvPr>
        </p:nvSpPr>
        <p:spPr>
          <a:xfrm>
            <a:off x="14" y="0"/>
            <a:ext cx="10799750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71979" y="5907024"/>
            <a:ext cx="8958403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9"/>
              <a:buNone/>
              <a:defRPr sz="1329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1"/>
              </a:spcBef>
              <a:spcAft>
                <a:spcPts val="0"/>
              </a:spcAft>
              <a:buSzPts val="1063"/>
              <a:buNone/>
              <a:defRPr sz="1063"/>
            </a:lvl2pPr>
            <a:lvl3pPr indent="-228600" lvl="2" marL="1371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886"/>
              <a:buNone/>
              <a:defRPr sz="885"/>
            </a:lvl3pPr>
            <a:lvl4pPr indent="-228600" lvl="3" marL="18288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4pPr>
            <a:lvl5pPr indent="-228600" lvl="4" marL="22860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5pPr>
            <a:lvl6pPr indent="-228600" lvl="5" marL="27432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6pPr>
            <a:lvl7pPr indent="-228600" lvl="6" marL="32004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7pPr>
            <a:lvl8pPr indent="-228600" lvl="7" marL="3657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8pPr>
            <a:lvl9pPr indent="-228600" lvl="8" marL="41148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797"/>
              <a:buNone/>
              <a:defRPr sz="797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" y="6400800"/>
            <a:ext cx="107997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4" y="6334316"/>
            <a:ext cx="1079975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52"/>
              <a:buFont typeface="Calibri"/>
              <a:buNone/>
              <a:defRPr b="0" i="0" sz="4252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971979" y="1845734"/>
            <a:ext cx="890980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1122" lvl="0" marL="457200" marR="0" rtl="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accent1"/>
              </a:buClr>
              <a:buSzPts val="1772"/>
              <a:buFont typeface="Calibri"/>
              <a:buChar char=" "/>
              <a:defRPr b="0" i="0" sz="1771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9819" lvl="1" marL="914400" marR="0" rtl="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Clr>
                <a:schemeClr val="accent1"/>
              </a:buClr>
              <a:buSzPts val="1594"/>
              <a:buFont typeface="Calibri"/>
              <a:buChar char="◦"/>
              <a:defRPr b="0" i="0" sz="1594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7339" lvl="2" marL="13716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b="0" i="0" sz="1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7339" lvl="3" marL="18288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b="0" i="0" sz="1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7339" lvl="4" marL="22860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b="0" i="0" sz="1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7339" lvl="5" marL="27432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b="0" i="0" sz="1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7339" lvl="6" marL="32004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b="0" i="0" sz="1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7340" lvl="7" marL="3657600" marR="0" rtl="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b="0" i="0" sz="1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7340" lvl="8" marL="4114800" marR="0" rtl="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Clr>
                <a:schemeClr val="accent1"/>
              </a:buClr>
              <a:buSzPts val="1240"/>
              <a:buFont typeface="Calibri"/>
              <a:buChar char="◦"/>
              <a:defRPr b="0" i="0" sz="1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9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057240" y="1737845"/>
            <a:ext cx="882880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0" y="6428769"/>
            <a:ext cx="10799763" cy="430852"/>
          </a:xfrm>
          <a:prstGeom prst="rect">
            <a:avLst/>
          </a:prstGeom>
          <a:solidFill>
            <a:srgbClr val="C7DF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9739876" y="37255"/>
            <a:ext cx="792046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750539" y="1990667"/>
            <a:ext cx="5184651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58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58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32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32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32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32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32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143488" y="234863"/>
            <a:ext cx="10386520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8758148" y="6565711"/>
            <a:ext cx="1284005" cy="156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McKinsey &amp; Company</a:t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0146186" y="6534052"/>
            <a:ext cx="48297" cy="186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971979" y="758952"/>
            <a:ext cx="8909804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b="1" lang="en-US" sz="7200"/>
              <a:t>Ex 4-Scoring</a:t>
            </a:r>
            <a:endParaRPr/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974433" y="4455621"/>
            <a:ext cx="89098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BY TEAM 3</a:t>
            </a:r>
            <a:endParaRPr/>
          </a:p>
        </p:txBody>
      </p:sp>
      <p:pic>
        <p:nvPicPr>
          <p:cNvPr descr="Icon&#10;&#10;Description automatically generated" id="140" name="Google Shape;1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7180" y="214466"/>
            <a:ext cx="609472" cy="72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2d7dd5af5_0_0"/>
          <p:cNvSpPr txBox="1"/>
          <p:nvPr/>
        </p:nvSpPr>
        <p:spPr>
          <a:xfrm>
            <a:off x="195309" y="227362"/>
            <a:ext cx="1083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Target IDs</a:t>
            </a:r>
            <a:endParaRPr/>
          </a:p>
        </p:txBody>
      </p:sp>
      <p:sp>
        <p:nvSpPr>
          <p:cNvPr id="227" name="Google Shape;227;g182d7dd5af5_0_0"/>
          <p:cNvSpPr txBox="1"/>
          <p:nvPr/>
        </p:nvSpPr>
        <p:spPr>
          <a:xfrm>
            <a:off x="195300" y="1693625"/>
            <a:ext cx="1007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331, 392, 220, 360, 301, 485, 204, 491, 498, 332, 342, 243, 444, 309, 446, 401, 219, 320, 438, 400, 269, 455, 251, 258, 300, 313, 456, 343, 215, 356, 443, 275, 493, 227, 241, 357, 462, 217, 225, 338, 268, 482, 264, 417, 337, 379, 207, 441, 273, 257, 376, 494, 330, 293, 327, 415, 500, 202, 380, 366, 324, 329, 325, 230, 428, 463, 233, 214, 292, 261, 354, 397, 222, 351, 224, 460, 290, 419, 289, 201, 394, 256, 458, 427, 277, 344, 420, 368, 450, 212, 488, 299, 478, 210, 470, 403, 474, 461, 359, 459, 311, 483, 391, 288, 209, 270, 439, 254, 294, 495, 339, 422, 365, 370, 414, 431</a:t>
            </a:r>
            <a:endParaRPr/>
          </a:p>
        </p:txBody>
      </p:sp>
      <p:sp>
        <p:nvSpPr>
          <p:cNvPr id="228" name="Google Shape;228;g182d7dd5af5_0_0"/>
          <p:cNvSpPr txBox="1"/>
          <p:nvPr/>
        </p:nvSpPr>
        <p:spPr>
          <a:xfrm>
            <a:off x="252309" y="1083412"/>
            <a:ext cx="1083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116 prospects targeted in Q5 (Marginal Cost Rule) </a:t>
            </a:r>
            <a:endParaRPr/>
          </a:p>
        </p:txBody>
      </p:sp>
      <p:sp>
        <p:nvSpPr>
          <p:cNvPr id="229" name="Google Shape;229;g182d7dd5af5_0_0"/>
          <p:cNvSpPr txBox="1"/>
          <p:nvPr/>
        </p:nvSpPr>
        <p:spPr>
          <a:xfrm>
            <a:off x="345084" y="3356237"/>
            <a:ext cx="1083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64 prospects targeted in Q7 (Limited Supply Rule)</a:t>
            </a:r>
            <a:r>
              <a:rPr lang="en-US" sz="27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aphicFrame>
        <p:nvGraphicFramePr>
          <p:cNvPr id="230" name="Google Shape;230;g182d7dd5af5_0_0"/>
          <p:cNvGraphicFramePr/>
          <p:nvPr/>
        </p:nvGraphicFramePr>
        <p:xfrm>
          <a:off x="267075" y="401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{B95B0BFF-68A9-4302-AC37-1933E27A4C29}</a:tableStyleId>
              </a:tblPr>
              <a:tblGrid>
                <a:gridCol w="10078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331, 392, 220, 360, 301, 485, 204, 491, 498, 332, 342, 243, 444, 309, 446, 401, 219, 320, 438, 400, 269, 455, 251, 258, 300, 313, 456, 343, 215, 356, 443, 275, 493, 227, 241, 357, 462, 217, 225, 338, 268, 482, 264, 417, 337, 379, 207, 441, 273, 257, 376, 494, 330, 293, 327, 415, 500, 202, 380, 366, 324, 329, 325, 230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Q1 – Logit model </a:t>
            </a:r>
            <a:endParaRPr/>
          </a:p>
        </p:txBody>
      </p:sp>
      <p:grpSp>
        <p:nvGrpSpPr>
          <p:cNvPr id="146" name="Google Shape;146;p2"/>
          <p:cNvGrpSpPr/>
          <p:nvPr/>
        </p:nvGrpSpPr>
        <p:grpSpPr>
          <a:xfrm>
            <a:off x="302003" y="928953"/>
            <a:ext cx="10049359" cy="339274"/>
            <a:chOff x="302004" y="928953"/>
            <a:chExt cx="4806150" cy="339274"/>
          </a:xfrm>
        </p:grpSpPr>
        <p:sp>
          <p:nvSpPr>
            <p:cNvPr id="147" name="Google Shape;147;p2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fmla="val 16667" name="adj"/>
              </a:avLst>
            </a:prstGeom>
            <a:solidFill>
              <a:srgbClr val="C7E0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8174" y="958735"/>
              <a:ext cx="36127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rgbClr val="0344B9"/>
                  </a:solidFill>
                  <a:latin typeface="Arial"/>
                  <a:ea typeface="Arial"/>
                  <a:cs typeface="Arial"/>
                  <a:sym typeface="Arial"/>
                </a:rPr>
                <a:t>Model summary (including all coefficients and p-values)</a:t>
              </a:r>
              <a:endParaRPr/>
            </a:p>
          </p:txBody>
        </p:sp>
      </p:grpSp>
      <p:sp>
        <p:nvSpPr>
          <p:cNvPr id="149" name="Google Shape;149;p2"/>
          <p:cNvSpPr/>
          <p:nvPr/>
        </p:nvSpPr>
        <p:spPr>
          <a:xfrm>
            <a:off x="302003" y="1464058"/>
            <a:ext cx="10111504" cy="755359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variables are significant: hl1, hl2 and hl3</a:t>
            </a:r>
            <a:endParaRPr/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618" y="2415248"/>
            <a:ext cx="87725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Q2 – Testing model</a:t>
            </a:r>
            <a:endParaRPr/>
          </a:p>
        </p:txBody>
      </p:sp>
      <p:grpSp>
        <p:nvGrpSpPr>
          <p:cNvPr id="156" name="Google Shape;156;p3"/>
          <p:cNvGrpSpPr/>
          <p:nvPr/>
        </p:nvGrpSpPr>
        <p:grpSpPr>
          <a:xfrm>
            <a:off x="302003" y="928953"/>
            <a:ext cx="10049359" cy="339274"/>
            <a:chOff x="302004" y="928953"/>
            <a:chExt cx="4806150" cy="339274"/>
          </a:xfrm>
        </p:grpSpPr>
        <p:sp>
          <p:nvSpPr>
            <p:cNvPr id="157" name="Google Shape;157;p3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fmla="val 16667" name="adj"/>
              </a:avLst>
            </a:prstGeom>
            <a:solidFill>
              <a:srgbClr val="C7E0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38174" y="958735"/>
              <a:ext cx="36127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rgbClr val="0344B9"/>
                  </a:solidFill>
                  <a:latin typeface="Arial"/>
                  <a:ea typeface="Arial"/>
                  <a:cs typeface="Arial"/>
                  <a:sym typeface="Arial"/>
                </a:rPr>
                <a:t>Prediction summary for the first 10 names</a:t>
              </a:r>
              <a:endParaRPr/>
            </a:p>
          </p:txBody>
        </p:sp>
      </p:grp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23823" l="0" r="0" t="0"/>
          <a:stretch/>
        </p:blipFill>
        <p:spPr>
          <a:xfrm>
            <a:off x="1297607" y="2573653"/>
            <a:ext cx="8058150" cy="259759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/>
          <p:nvPr/>
        </p:nvSpPr>
        <p:spPr>
          <a:xfrm>
            <a:off x="3071674" y="1686757"/>
            <a:ext cx="2059619" cy="6806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Predicted response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rate</a:t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8140823" y="1686757"/>
            <a:ext cx="1083077" cy="6806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Predicted lift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Q4 – Plot Marginal Response Rate vs. Number of Prospects Targeted</a:t>
            </a:r>
            <a:endParaRPr b="0" i="0" sz="2800" u="none" cap="none" strike="noStrike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4"/>
          <p:cNvGrpSpPr/>
          <p:nvPr/>
        </p:nvGrpSpPr>
        <p:grpSpPr>
          <a:xfrm>
            <a:off x="302003" y="928953"/>
            <a:ext cx="10049359" cy="339274"/>
            <a:chOff x="302004" y="928953"/>
            <a:chExt cx="4806150" cy="339274"/>
          </a:xfrm>
        </p:grpSpPr>
        <p:sp>
          <p:nvSpPr>
            <p:cNvPr id="168" name="Google Shape;168;p4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fmla="val 16667" name="adj"/>
              </a:avLst>
            </a:prstGeom>
            <a:solidFill>
              <a:srgbClr val="C7E0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38174" y="958735"/>
              <a:ext cx="36127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rgbClr val="0344B9"/>
                  </a:solidFill>
                  <a:latin typeface="Arial"/>
                  <a:ea typeface="Arial"/>
                  <a:cs typeface="Arial"/>
                  <a:sym typeface="Arial"/>
                </a:rPr>
                <a:t>Chart</a:t>
              </a:r>
              <a:endParaRPr/>
            </a:p>
          </p:txBody>
        </p:sp>
      </p:grp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305" y="1618177"/>
            <a:ext cx="6827151" cy="416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Q5 – Who CD club should target based on Marginal Cost Rule</a:t>
            </a: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302003" y="928953"/>
            <a:ext cx="10049359" cy="339274"/>
            <a:chOff x="302004" y="928953"/>
            <a:chExt cx="4806150" cy="339274"/>
          </a:xfrm>
        </p:grpSpPr>
        <p:sp>
          <p:nvSpPr>
            <p:cNvPr id="177" name="Google Shape;177;p5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fmla="val 16667" name="adj"/>
              </a:avLst>
            </a:prstGeom>
            <a:solidFill>
              <a:srgbClr val="C7E0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38174" y="958735"/>
              <a:ext cx="36127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00" u="none" cap="none" strike="noStrike">
                  <a:solidFill>
                    <a:srgbClr val="0344B9"/>
                  </a:solidFill>
                  <a:latin typeface="Arial"/>
                  <a:ea typeface="Arial"/>
                  <a:cs typeface="Arial"/>
                  <a:sym typeface="Arial"/>
                </a:rPr>
                <a:t>Cut-Off Response Rate and Results </a:t>
              </a:r>
              <a:endParaRPr b="1" i="0" sz="1700" u="none" cap="none" strike="noStrike">
                <a:solidFill>
                  <a:srgbClr val="0344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302000" y="1268224"/>
            <a:ext cx="10111500" cy="1577100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51435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Based on Marginal Cost Rule, we choose the </a:t>
            </a:r>
            <a:r>
              <a:rPr b="1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highest value </a:t>
            </a: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0" i="1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such that the </a:t>
            </a:r>
            <a:r>
              <a:rPr b="0" i="1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 highest predicted response rate </a:t>
            </a:r>
            <a:r>
              <a:rPr b="0" i="1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  solicitation cost / </a:t>
            </a:r>
            <a:r>
              <a:rPr b="0" i="1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(CLV) which is equal to 12/30 or 0.4</a:t>
            </a:r>
            <a:endParaRPr/>
          </a:p>
          <a:p>
            <a:pPr indent="-285750" lvl="0" marL="51435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Therefore, the </a:t>
            </a:r>
            <a:r>
              <a:rPr b="1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Cut-off Response Rate should be 0.4. </a:t>
            </a: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corresponds to </a:t>
            </a:r>
            <a:r>
              <a:rPr b="1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 = 116. </a:t>
            </a:r>
            <a:endParaRPr/>
          </a:p>
          <a:p>
            <a:pPr indent="-285750" lvl="0" marL="51435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club should send invitations to </a:t>
            </a:r>
            <a:r>
              <a:rPr b="1" i="0" lang="en-US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116 prospects with the highest predicted response rate</a:t>
            </a:r>
            <a:endParaRPr/>
          </a:p>
          <a:p>
            <a:pPr indent="-119062" lvl="2" marL="6492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176" y="3170611"/>
            <a:ext cx="8793411" cy="30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/>
          <p:nvPr/>
        </p:nvSpPr>
        <p:spPr>
          <a:xfrm>
            <a:off x="912218" y="5188476"/>
            <a:ext cx="8939700" cy="19530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489000" y="6398175"/>
            <a:ext cx="6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 list of Target IDs of all 116 prospects  in Appendix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195309" y="227362"/>
            <a:ext cx="1083075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Q6 – Plot Number of Positive Responses vs. Number of Prospects Targeted</a:t>
            </a:r>
            <a:endParaRPr sz="2700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6"/>
          <p:cNvGrpSpPr/>
          <p:nvPr/>
        </p:nvGrpSpPr>
        <p:grpSpPr>
          <a:xfrm>
            <a:off x="302003" y="928953"/>
            <a:ext cx="10049359" cy="339274"/>
            <a:chOff x="302004" y="928953"/>
            <a:chExt cx="4806150" cy="339274"/>
          </a:xfrm>
        </p:grpSpPr>
        <p:sp>
          <p:nvSpPr>
            <p:cNvPr id="189" name="Google Shape;189;p6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fmla="val 16667" name="adj"/>
              </a:avLst>
            </a:prstGeom>
            <a:solidFill>
              <a:srgbClr val="C7E0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38174" y="958735"/>
              <a:ext cx="36127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0344B9"/>
                  </a:solidFill>
                  <a:latin typeface="Arial"/>
                  <a:ea typeface="Arial"/>
                  <a:cs typeface="Arial"/>
                  <a:sym typeface="Arial"/>
                </a:rPr>
                <a:t>Chart</a:t>
              </a:r>
              <a:endParaRPr/>
            </a:p>
          </p:txBody>
        </p:sp>
      </p:grp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668" y="1579138"/>
            <a:ext cx="7310425" cy="444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Q7 – Who CD club should target based on Limited Supply Rule</a:t>
            </a:r>
            <a:endParaRPr/>
          </a:p>
        </p:txBody>
      </p:sp>
      <p:grpSp>
        <p:nvGrpSpPr>
          <p:cNvPr id="197" name="Google Shape;197;p7"/>
          <p:cNvGrpSpPr/>
          <p:nvPr/>
        </p:nvGrpSpPr>
        <p:grpSpPr>
          <a:xfrm>
            <a:off x="302003" y="928953"/>
            <a:ext cx="10049359" cy="339274"/>
            <a:chOff x="302004" y="928953"/>
            <a:chExt cx="4806150" cy="339274"/>
          </a:xfrm>
        </p:grpSpPr>
        <p:sp>
          <p:nvSpPr>
            <p:cNvPr id="198" name="Google Shape;198;p7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fmla="val 16667" name="adj"/>
              </a:avLst>
            </a:prstGeom>
            <a:solidFill>
              <a:srgbClr val="C7E0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38174" y="958735"/>
              <a:ext cx="36127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0344B9"/>
                  </a:solidFill>
                  <a:latin typeface="Arial"/>
                  <a:ea typeface="Arial"/>
                  <a:cs typeface="Arial"/>
                  <a:sym typeface="Arial"/>
                </a:rPr>
                <a:t>Results </a:t>
              </a:r>
              <a:endParaRPr b="1" sz="1700">
                <a:solidFill>
                  <a:srgbClr val="0344B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7"/>
          <p:cNvSpPr/>
          <p:nvPr/>
        </p:nvSpPr>
        <p:spPr>
          <a:xfrm>
            <a:off x="302003" y="1461387"/>
            <a:ext cx="10111504" cy="1477122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51435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Based on the Limited Supply Rule, we choose n such that the sum of n highest predicted response rate, SUM_p(y=1), is just under the maximum number of items k</a:t>
            </a:r>
            <a:endParaRPr/>
          </a:p>
          <a:p>
            <a:pPr indent="-285750" lvl="0" marL="51435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 k = 40, we find that SUM_p(y=1) is 39.494 for n=64 and 40.007 for n=65</a:t>
            </a:r>
            <a:endParaRPr/>
          </a:p>
          <a:p>
            <a:pPr indent="-285750" lvl="0" marL="51435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Therefore, the club should send invitations to the </a:t>
            </a:r>
            <a:r>
              <a:rPr b="1"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64 prospects with the highest predicted response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330" y="3051514"/>
            <a:ext cx="39909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2951864" y="4957655"/>
            <a:ext cx="4301192" cy="253537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489000" y="6398175"/>
            <a:ext cx="6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 list of Target IDs of all 40 prospects in Appendix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/>
          <p:nvPr/>
        </p:nvSpPr>
        <p:spPr>
          <a:xfrm>
            <a:off x="6010725" y="1547275"/>
            <a:ext cx="4340400" cy="4052100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•"/>
            </a:pPr>
            <a:r>
              <a:rPr b="1"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Actual Response Rates are consistently lower than Predicted Response Rates in the Testing Sample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•"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current model seems to have overpredicted positive responses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4705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•"/>
            </a:pPr>
            <a:r>
              <a:rPr b="1"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Impact on Step 7</a:t>
            </a: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Because of overprediction, in order to achieve 40 responses, the club should send out more than 64 invitations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195309" y="227362"/>
            <a:ext cx="1083075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Q8 – Actual vs predicted responses</a:t>
            </a:r>
            <a:endParaRPr/>
          </a:p>
        </p:txBody>
      </p:sp>
      <p:grpSp>
        <p:nvGrpSpPr>
          <p:cNvPr id="210" name="Google Shape;210;p8"/>
          <p:cNvGrpSpPr/>
          <p:nvPr/>
        </p:nvGrpSpPr>
        <p:grpSpPr>
          <a:xfrm>
            <a:off x="302003" y="928953"/>
            <a:ext cx="10049359" cy="339274"/>
            <a:chOff x="302004" y="928953"/>
            <a:chExt cx="4806150" cy="339274"/>
          </a:xfrm>
        </p:grpSpPr>
        <p:sp>
          <p:nvSpPr>
            <p:cNvPr id="211" name="Google Shape;211;p8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fmla="val 16667" name="adj"/>
              </a:avLst>
            </a:prstGeom>
            <a:solidFill>
              <a:srgbClr val="C7E0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438174" y="958735"/>
              <a:ext cx="361278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0344B9"/>
                  </a:solidFill>
                  <a:latin typeface="Arial"/>
                  <a:ea typeface="Arial"/>
                  <a:cs typeface="Arial"/>
                  <a:sym typeface="Arial"/>
                </a:rPr>
                <a:t>Chart and comments</a:t>
              </a:r>
              <a:endParaRPr/>
            </a:p>
          </p:txBody>
        </p:sp>
      </p:grp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07" y="2011410"/>
            <a:ext cx="5636265" cy="335272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/>
          <p:nvPr/>
        </p:nvSpPr>
        <p:spPr>
          <a:xfrm>
            <a:off x="1411550" y="2502524"/>
            <a:ext cx="1718628" cy="497148"/>
          </a:xfrm>
          <a:prstGeom prst="wedgeRoundRectCallout">
            <a:avLst>
              <a:gd fmla="val 70457" name="adj1"/>
              <a:gd fmla="val 79056" name="adj2"/>
              <a:gd fmla="val 16667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Predicting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2d7dd5af5_0_4"/>
          <p:cNvSpPr txBox="1"/>
          <p:nvPr>
            <p:ph type="title"/>
          </p:nvPr>
        </p:nvSpPr>
        <p:spPr>
          <a:xfrm>
            <a:off x="971979" y="758952"/>
            <a:ext cx="8909700" cy="356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2022-08-06T02:18:18Z</dcterms:created>
  <dc:creator>Mai Lan Hoang</dc:creator>
</cp:coreProperties>
</file>