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10287000" cx="18288000"/>
  <p:notesSz cx="6858000" cy="9144000"/>
  <p:embeddedFontLst>
    <p:embeddedFont>
      <p:font typeface="Roboto"/>
      <p:regular r:id="rId38"/>
      <p:bold r:id="rId39"/>
      <p:italic r:id="rId40"/>
      <p:boldItalic r:id="rId41"/>
    </p:embeddedFont>
    <p:embeddedFont>
      <p:font typeface="Saira"/>
      <p:regular r:id="rId42"/>
      <p:bold r:id="rId43"/>
      <p:italic r:id="rId44"/>
      <p:boldItalic r:id="rId45"/>
    </p:embeddedFont>
    <p:embeddedFont>
      <p:font typeface="Saira Light"/>
      <p:regular r:id="rId46"/>
      <p:bold r:id="rId47"/>
      <p:italic r:id="rId48"/>
      <p:boldItalic r:id="rId49"/>
    </p:embeddedFont>
    <p:embeddedFont>
      <p:font typeface="Saira Medium"/>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Saira-regular.fntdata"/><Relationship Id="rId41" Type="http://schemas.openxmlformats.org/officeDocument/2006/relationships/font" Target="fonts/Roboto-boldItalic.fntdata"/><Relationship Id="rId44" Type="http://schemas.openxmlformats.org/officeDocument/2006/relationships/font" Target="fonts/Saira-italic.fntdata"/><Relationship Id="rId43" Type="http://schemas.openxmlformats.org/officeDocument/2006/relationships/font" Target="fonts/Saira-bold.fntdata"/><Relationship Id="rId46" Type="http://schemas.openxmlformats.org/officeDocument/2006/relationships/font" Target="fonts/SairaLight-regular.fntdata"/><Relationship Id="rId45" Type="http://schemas.openxmlformats.org/officeDocument/2006/relationships/font" Target="fonts/Sair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airaLight-italic.fntdata"/><Relationship Id="rId47" Type="http://schemas.openxmlformats.org/officeDocument/2006/relationships/font" Target="fonts/SairaLight-bold.fntdata"/><Relationship Id="rId49" Type="http://schemas.openxmlformats.org/officeDocument/2006/relationships/font" Target="fonts/Saira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old.fntdata"/><Relationship Id="rId38" Type="http://schemas.openxmlformats.org/officeDocument/2006/relationships/font" Target="fonts/Robot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airaMedium-bold.fntdata"/><Relationship Id="rId50" Type="http://schemas.openxmlformats.org/officeDocument/2006/relationships/font" Target="fonts/SairaMedium-regular.fntdata"/><Relationship Id="rId53" Type="http://schemas.openxmlformats.org/officeDocument/2006/relationships/font" Target="fonts/SairaMedium-boldItalic.fntdata"/><Relationship Id="rId52" Type="http://schemas.openxmlformats.org/officeDocument/2006/relationships/font" Target="fonts/Saira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be308eb1b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be308eb1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be308eb1b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abe308eb1b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4f1792998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4f179299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b677a23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ab677a236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b677a236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2ab677a236b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b677a236b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g2ab677a236b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b677a236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g2ab677a236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677a236b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2ab677a236b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be308eb1b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2abe308eb1b_1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bbc280c2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2abbc280c2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bbc280c2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g2abbc280c28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be308eb1b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2abe308eb1b_1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bbc280c2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g2abbc280c28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be308eb1b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2abe308eb1b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be308eb1b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2abe308eb1b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be308eb1b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abe308eb1b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be308eb1b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2abe308eb1b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be308eb1b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2abe308eb1b_1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e308eb1b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2abe308eb1b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4f1792998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4f179299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be308eb1b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be308eb1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e308eb1b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e308eb1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be308eb1b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be308eb1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0" y="121869"/>
            <a:ext cx="18288000" cy="493915"/>
            <a:chOff x="0" y="-358753"/>
            <a:chExt cx="24384000" cy="1323106"/>
          </a:xfrm>
        </p:grpSpPr>
        <p:cxnSp>
          <p:nvCxnSpPr>
            <p:cNvPr id="85" name="Google Shape;85;p13"/>
            <p:cNvCxnSpPr/>
            <p:nvPr/>
          </p:nvCxnSpPr>
          <p:spPr>
            <a:xfrm>
              <a:off x="0" y="964353"/>
              <a:ext cx="24384000" cy="0"/>
            </a:xfrm>
            <a:prstGeom prst="straightConnector1">
              <a:avLst/>
            </a:prstGeom>
            <a:noFill/>
            <a:ln cap="rnd" cmpd="sng" w="12700">
              <a:solidFill>
                <a:srgbClr val="1E1D1D"/>
              </a:solidFill>
              <a:prstDash val="solid"/>
              <a:round/>
              <a:headEnd len="sm" w="sm" type="none"/>
              <a:tailEnd len="sm" w="sm" type="none"/>
            </a:ln>
          </p:spPr>
        </p:cxnSp>
        <p:sp>
          <p:nvSpPr>
            <p:cNvPr id="86" name="Google Shape;86;p13"/>
            <p:cNvSpPr txBox="1"/>
            <p:nvPr/>
          </p:nvSpPr>
          <p:spPr>
            <a:xfrm>
              <a:off x="2470187" y="-358753"/>
              <a:ext cx="19443600" cy="907200"/>
            </a:xfrm>
            <a:prstGeom prst="rect">
              <a:avLst/>
            </a:prstGeom>
            <a:noFill/>
            <a:ln>
              <a:noFill/>
            </a:ln>
          </p:spPr>
          <p:txBody>
            <a:bodyPr anchorCtr="0" anchor="t" bIns="0" lIns="0" spcFirstLastPara="1" rIns="0" wrap="square" tIns="0">
              <a:spAutoFit/>
            </a:bodyPr>
            <a:lstStyle/>
            <a:p>
              <a:pPr indent="0" lvl="0" marL="0" marR="0" rtl="0" algn="ctr">
                <a:lnSpc>
                  <a:spcPct val="139954"/>
                </a:lnSpc>
                <a:spcBef>
                  <a:spcPts val="0"/>
                </a:spcBef>
                <a:spcAft>
                  <a:spcPts val="0"/>
                </a:spcAft>
                <a:buClr>
                  <a:srgbClr val="000000"/>
                </a:buClr>
                <a:buSzPts val="2200"/>
                <a:buFont typeface="Arial"/>
                <a:buNone/>
              </a:pPr>
              <a:r>
                <a:rPr b="1" i="0" lang="en-US" sz="2200" u="none" cap="none" strike="noStrike">
                  <a:solidFill>
                    <a:srgbClr val="0D0D0D"/>
                  </a:solidFill>
                  <a:latin typeface="Saira"/>
                  <a:ea typeface="Saira"/>
                  <a:cs typeface="Saira"/>
                  <a:sym typeface="Saira"/>
                </a:rPr>
                <a:t>Nhập môn khoa học dữ liệu</a:t>
              </a:r>
              <a:endParaRPr b="0" i="0" sz="1400" u="none" cap="none" strike="noStrike">
                <a:solidFill>
                  <a:srgbClr val="000000"/>
                </a:solidFill>
                <a:latin typeface="Arial"/>
                <a:ea typeface="Arial"/>
                <a:cs typeface="Arial"/>
                <a:sym typeface="Arial"/>
              </a:endParaRPr>
            </a:p>
          </p:txBody>
        </p:sp>
      </p:grpSp>
      <p:sp>
        <p:nvSpPr>
          <p:cNvPr id="87" name="Google Shape;87;p13"/>
          <p:cNvSpPr txBox="1"/>
          <p:nvPr/>
        </p:nvSpPr>
        <p:spPr>
          <a:xfrm>
            <a:off x="1852640" y="2505447"/>
            <a:ext cx="14582700" cy="1847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2000"/>
              <a:buFont typeface="Arial"/>
              <a:buNone/>
            </a:pPr>
            <a:r>
              <a:rPr b="1" lang="en-US" sz="12000">
                <a:solidFill>
                  <a:srgbClr val="0D0D0D"/>
                </a:solidFill>
                <a:latin typeface="Saira"/>
                <a:ea typeface="Saira"/>
                <a:cs typeface="Saira"/>
                <a:sym typeface="Saira"/>
              </a:rPr>
              <a:t>S</a:t>
            </a:r>
            <a:r>
              <a:rPr b="1" i="0" lang="en-US" sz="12000" u="none" cap="none" strike="noStrike">
                <a:solidFill>
                  <a:srgbClr val="0D0D0D"/>
                </a:solidFill>
                <a:latin typeface="Saira"/>
                <a:ea typeface="Saira"/>
                <a:cs typeface="Saira"/>
                <a:sym typeface="Saira"/>
              </a:rPr>
              <a:t>tock price </a:t>
            </a:r>
            <a:r>
              <a:rPr b="1" lang="en-US" sz="12000">
                <a:solidFill>
                  <a:srgbClr val="0D0D0D"/>
                </a:solidFill>
                <a:latin typeface="Saira"/>
                <a:ea typeface="Saira"/>
                <a:cs typeface="Saira"/>
                <a:sym typeface="Saira"/>
              </a:rPr>
              <a:t>analysis</a:t>
            </a:r>
            <a:endParaRPr b="0" i="0" sz="1400" u="none" cap="none" strike="noStrike">
              <a:solidFill>
                <a:srgbClr val="000000"/>
              </a:solidFill>
              <a:latin typeface="Arial"/>
              <a:ea typeface="Arial"/>
              <a:cs typeface="Arial"/>
              <a:sym typeface="Arial"/>
            </a:endParaRPr>
          </a:p>
        </p:txBody>
      </p:sp>
      <p:sp>
        <p:nvSpPr>
          <p:cNvPr id="88" name="Google Shape;88;p13"/>
          <p:cNvSpPr txBox="1"/>
          <p:nvPr/>
        </p:nvSpPr>
        <p:spPr>
          <a:xfrm>
            <a:off x="5086384" y="5846249"/>
            <a:ext cx="81153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0" i="0" lang="en-US" sz="6000" u="none" cap="none" strike="noStrike">
                <a:solidFill>
                  <a:srgbClr val="0D0D0D"/>
                </a:solidFill>
                <a:latin typeface="Saira Medium"/>
                <a:ea typeface="Saira Medium"/>
                <a:cs typeface="Saira Medium"/>
                <a:sym typeface="Saira Medium"/>
              </a:rPr>
              <a:t>Nhóm: 06</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5525884" y="7155147"/>
            <a:ext cx="7236300" cy="2539800"/>
          </a:xfrm>
          <a:prstGeom prst="rect">
            <a:avLst/>
          </a:prstGeom>
          <a:noFill/>
          <a:ln>
            <a:noFill/>
          </a:ln>
        </p:spPr>
        <p:txBody>
          <a:bodyPr anchorCtr="0" anchor="t" bIns="0" lIns="0" spcFirstLastPara="1" rIns="0" wrap="square" tIns="0">
            <a:spAutoFit/>
          </a:bodyPr>
          <a:lstStyle/>
          <a:p>
            <a:pPr indent="-323850" lvl="1" marL="647700" marR="0" rtl="0" algn="ctr">
              <a:lnSpc>
                <a:spcPct val="150000"/>
              </a:lnSpc>
              <a:spcBef>
                <a:spcPts val="0"/>
              </a:spcBef>
              <a:spcAft>
                <a:spcPts val="0"/>
              </a:spcAft>
              <a:buClr>
                <a:srgbClr val="0D0D0D"/>
              </a:buClr>
              <a:buSzPts val="3000"/>
              <a:buFont typeface="Arial"/>
              <a:buChar char="•"/>
            </a:pPr>
            <a:r>
              <a:rPr b="0" i="0" lang="en-US" sz="3000" u="none" cap="none" strike="noStrike">
                <a:solidFill>
                  <a:srgbClr val="0D0D0D"/>
                </a:solidFill>
                <a:latin typeface="Saira Light"/>
                <a:ea typeface="Saira Light"/>
                <a:cs typeface="Saira Light"/>
                <a:sym typeface="Saira Light"/>
              </a:rPr>
              <a:t>19120548 - Phùng Anh Khoa</a:t>
            </a:r>
            <a:endParaRPr b="0" i="0" sz="1400" u="none" cap="none" strike="noStrike">
              <a:solidFill>
                <a:srgbClr val="000000"/>
              </a:solidFill>
              <a:latin typeface="Arial"/>
              <a:ea typeface="Arial"/>
              <a:cs typeface="Arial"/>
              <a:sym typeface="Arial"/>
            </a:endParaRPr>
          </a:p>
          <a:p>
            <a:pPr indent="-323850" lvl="1" marL="647700" marR="0" rtl="0" algn="ctr">
              <a:lnSpc>
                <a:spcPct val="150000"/>
              </a:lnSpc>
              <a:spcBef>
                <a:spcPts val="0"/>
              </a:spcBef>
              <a:spcAft>
                <a:spcPts val="0"/>
              </a:spcAft>
              <a:buClr>
                <a:srgbClr val="0D0D0D"/>
              </a:buClr>
              <a:buSzPts val="3000"/>
              <a:buFont typeface="Arial"/>
              <a:buChar char="•"/>
            </a:pPr>
            <a:r>
              <a:rPr b="0" i="0" lang="en-US" sz="3000" u="none" cap="none" strike="noStrike">
                <a:solidFill>
                  <a:srgbClr val="0D0D0D"/>
                </a:solidFill>
                <a:latin typeface="Saira Light"/>
                <a:ea typeface="Saira Light"/>
                <a:cs typeface="Saira Light"/>
                <a:sym typeface="Saira Light"/>
              </a:rPr>
              <a:t>1712721 - Nguyễn Thành Sang</a:t>
            </a:r>
            <a:endParaRPr/>
          </a:p>
          <a:p>
            <a:pPr indent="-323850" lvl="1" marL="647700" marR="0" rtl="0" algn="ctr">
              <a:lnSpc>
                <a:spcPct val="150000"/>
              </a:lnSpc>
              <a:spcBef>
                <a:spcPts val="0"/>
              </a:spcBef>
              <a:spcAft>
                <a:spcPts val="0"/>
              </a:spcAft>
              <a:buClr>
                <a:srgbClr val="0D0D0D"/>
              </a:buClr>
              <a:buSzPts val="3000"/>
              <a:buFont typeface="Arial"/>
              <a:buChar char="•"/>
            </a:pPr>
            <a:r>
              <a:rPr b="0" i="0" lang="en-US" sz="3000" u="none" cap="none" strike="noStrike">
                <a:solidFill>
                  <a:srgbClr val="0D0D0D"/>
                </a:solidFill>
                <a:latin typeface="Saira Light"/>
                <a:ea typeface="Saira Light"/>
                <a:cs typeface="Saira Light"/>
                <a:sym typeface="Saira Light"/>
              </a:rPr>
              <a:t>21120070 - Nhan Hữu Hiếu</a:t>
            </a:r>
            <a:endParaRPr b="0" i="0" sz="3000" u="none" cap="none" strike="noStrike">
              <a:solidFill>
                <a:srgbClr val="0D0D0D"/>
              </a:solidFill>
              <a:latin typeface="Saira Light"/>
              <a:ea typeface="Saira Light"/>
              <a:cs typeface="Saira Light"/>
              <a:sym typeface="Saira Light"/>
            </a:endParaRPr>
          </a:p>
          <a:p>
            <a:pPr indent="-323850" lvl="1" marL="647700" marR="0" rtl="0" algn="ctr">
              <a:lnSpc>
                <a:spcPct val="150000"/>
              </a:lnSpc>
              <a:spcBef>
                <a:spcPts val="0"/>
              </a:spcBef>
              <a:spcAft>
                <a:spcPts val="0"/>
              </a:spcAft>
              <a:buClr>
                <a:srgbClr val="0D0D0D"/>
              </a:buClr>
              <a:buSzPts val="3000"/>
              <a:buFont typeface="Arial"/>
              <a:buChar char="•"/>
            </a:pPr>
            <a:r>
              <a:rPr b="0" i="0" lang="en-US" sz="3000" u="none" cap="none" strike="noStrike">
                <a:solidFill>
                  <a:srgbClr val="0D0D0D"/>
                </a:solidFill>
                <a:latin typeface="Saira Light"/>
                <a:ea typeface="Saira Light"/>
                <a:cs typeface="Saira Light"/>
                <a:sym typeface="Saira Light"/>
              </a:rPr>
              <a:t>21120546 - Nguyễn Thanh Sang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nvSpPr>
        <p:spPr>
          <a:xfrm>
            <a:off x="46650" y="0"/>
            <a:ext cx="109869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0" name="Google Shape;160;p22"/>
          <p:cNvSpPr txBox="1"/>
          <p:nvPr/>
        </p:nvSpPr>
        <p:spPr>
          <a:xfrm>
            <a:off x="639850" y="2338400"/>
            <a:ext cx="17439900" cy="6027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US" sz="3600">
                <a:solidFill>
                  <a:srgbClr val="212121"/>
                </a:solidFill>
              </a:rPr>
              <a:t>       </a:t>
            </a:r>
            <a:r>
              <a:rPr lang="en-US" sz="2400">
                <a:solidFill>
                  <a:srgbClr val="212121"/>
                </a:solidFill>
              </a:rPr>
              <a:t>URL</a:t>
            </a:r>
            <a:r>
              <a:rPr b="1" lang="en-US" sz="2400">
                <a:solidFill>
                  <a:srgbClr val="212121"/>
                </a:solidFill>
              </a:rPr>
              <a:t>=</a:t>
            </a:r>
            <a:r>
              <a:rPr lang="en-US" sz="2400">
                <a:solidFill>
                  <a:srgbClr val="212121"/>
                </a:solidFill>
              </a:rPr>
              <a:t>https://s.cafef.vn/Ajax/PageNew/DataHistory/PriceHistory.ashx?Symbol='</a:t>
            </a:r>
            <a:r>
              <a:rPr b="1" lang="en-US" sz="2400">
                <a:solidFill>
                  <a:srgbClr val="212121"/>
                </a:solidFill>
              </a:rPr>
              <a:t>+</a:t>
            </a:r>
            <a:r>
              <a:rPr lang="en-US" sz="2400">
                <a:solidFill>
                  <a:srgbClr val="212121"/>
                </a:solidFill>
              </a:rPr>
              <a:t>stock_code</a:t>
            </a:r>
            <a:r>
              <a:rPr b="1" lang="en-US" sz="2400">
                <a:solidFill>
                  <a:srgbClr val="212121"/>
                </a:solidFill>
              </a:rPr>
              <a:t>+</a:t>
            </a:r>
            <a:r>
              <a:rPr lang="en-US" sz="2400">
                <a:solidFill>
                  <a:srgbClr val="212121"/>
                </a:solidFill>
              </a:rPr>
              <a:t>'&amp;StartDate='</a:t>
            </a:r>
            <a:r>
              <a:rPr b="1" lang="en-US" sz="2400">
                <a:solidFill>
                  <a:srgbClr val="212121"/>
                </a:solidFill>
              </a:rPr>
              <a:t>+</a:t>
            </a:r>
            <a:r>
              <a:rPr lang="en-US" sz="2400">
                <a:solidFill>
                  <a:srgbClr val="212121"/>
                </a:solidFill>
              </a:rPr>
              <a:t>start</a:t>
            </a:r>
            <a:r>
              <a:rPr b="1" lang="en-US" sz="2400">
                <a:solidFill>
                  <a:srgbClr val="212121"/>
                </a:solidFill>
              </a:rPr>
              <a:t>+</a:t>
            </a:r>
            <a:r>
              <a:rPr lang="en-US" sz="2400">
                <a:solidFill>
                  <a:srgbClr val="212121"/>
                </a:solidFill>
              </a:rPr>
              <a:t>'&amp;EndDate='</a:t>
            </a:r>
            <a:r>
              <a:rPr b="1" lang="en-US" sz="2400">
                <a:solidFill>
                  <a:srgbClr val="212121"/>
                </a:solidFill>
              </a:rPr>
              <a:t>+</a:t>
            </a:r>
            <a:r>
              <a:rPr lang="en-US" sz="2400">
                <a:solidFill>
                  <a:srgbClr val="212121"/>
                </a:solidFill>
              </a:rPr>
              <a:t>end</a:t>
            </a:r>
            <a:r>
              <a:rPr b="1" lang="en-US" sz="2400">
                <a:solidFill>
                  <a:srgbClr val="212121"/>
                </a:solidFill>
              </a:rPr>
              <a:t>+</a:t>
            </a:r>
            <a:r>
              <a:rPr lang="en-US" sz="2400">
                <a:solidFill>
                  <a:srgbClr val="212121"/>
                </a:solidFill>
              </a:rPr>
              <a:t>'&amp;PageIndex='</a:t>
            </a:r>
            <a:r>
              <a:rPr b="1" lang="en-US" sz="2400">
                <a:solidFill>
                  <a:srgbClr val="212121"/>
                </a:solidFill>
              </a:rPr>
              <a:t>+</a:t>
            </a:r>
            <a:r>
              <a:rPr lang="en-US" sz="2400">
                <a:solidFill>
                  <a:srgbClr val="212121"/>
                </a:solidFill>
              </a:rPr>
              <a:t>str(i)</a:t>
            </a:r>
            <a:r>
              <a:rPr b="1" lang="en-US" sz="2400">
                <a:solidFill>
                  <a:srgbClr val="212121"/>
                </a:solidFill>
              </a:rPr>
              <a:t>+</a:t>
            </a:r>
            <a:r>
              <a:rPr lang="en-US" sz="2400">
                <a:solidFill>
                  <a:srgbClr val="212121"/>
                </a:solidFill>
              </a:rPr>
              <a:t>'&amp;PageSize=500</a:t>
            </a:r>
            <a:endParaRPr sz="2400">
              <a:solidFill>
                <a:srgbClr val="212121"/>
              </a:solidFill>
            </a:endParaRPr>
          </a:p>
          <a:p>
            <a:pPr indent="0" lvl="0" marL="0" rtl="0" algn="l">
              <a:lnSpc>
                <a:spcPct val="110795"/>
              </a:lnSpc>
              <a:spcBef>
                <a:spcPts val="0"/>
              </a:spcBef>
              <a:spcAft>
                <a:spcPts val="0"/>
              </a:spcAft>
              <a:buClr>
                <a:schemeClr val="dk1"/>
              </a:buClr>
              <a:buSzPts val="1100"/>
              <a:buFont typeface="Arial"/>
              <a:buNone/>
            </a:pPr>
            <a:r>
              <a:t/>
            </a:r>
            <a:endParaRPr sz="1000">
              <a:solidFill>
                <a:srgbClr val="21212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419100" lvl="0" marL="4572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Nhóm nhận thấy có thể crawl data được từ URL này khi chỉnh sửa lại các tham số phù hợp như trên. Trong đó:</a:t>
            </a:r>
            <a:endParaRPr sz="3000">
              <a:solidFill>
                <a:schemeClr val="dk1"/>
              </a:solidFill>
              <a:latin typeface="Saira"/>
              <a:ea typeface="Saira"/>
              <a:cs typeface="Saira"/>
              <a:sym typeface="Saira"/>
            </a:endParaRPr>
          </a:p>
          <a:p>
            <a:pPr indent="-419100" lvl="1"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Symbol: Mã cổ phiếu</a:t>
            </a:r>
            <a:endParaRPr sz="3000">
              <a:solidFill>
                <a:schemeClr val="dk1"/>
              </a:solidFill>
              <a:latin typeface="Saira"/>
              <a:ea typeface="Saira"/>
              <a:cs typeface="Saira"/>
              <a:sym typeface="Saira"/>
            </a:endParaRPr>
          </a:p>
          <a:p>
            <a:pPr indent="-419100" lvl="1"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StartDate: Ngày bắt đầu</a:t>
            </a:r>
            <a:endParaRPr sz="3000">
              <a:solidFill>
                <a:schemeClr val="dk1"/>
              </a:solidFill>
              <a:latin typeface="Saira"/>
              <a:ea typeface="Saira"/>
              <a:cs typeface="Saira"/>
              <a:sym typeface="Saira"/>
            </a:endParaRPr>
          </a:p>
          <a:p>
            <a:pPr indent="-419100" lvl="1"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EndDate: Ngày kết thúc</a:t>
            </a:r>
            <a:endParaRPr sz="3000">
              <a:solidFill>
                <a:schemeClr val="dk1"/>
              </a:solidFill>
              <a:latin typeface="Saira"/>
              <a:ea typeface="Saira"/>
              <a:cs typeface="Saira"/>
              <a:sym typeface="Saira"/>
            </a:endParaRPr>
          </a:p>
          <a:p>
            <a:pPr indent="-419100" lvl="1"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PageIndex: Số thứ tự của Page</a:t>
            </a:r>
            <a:endParaRPr sz="3000">
              <a:solidFill>
                <a:schemeClr val="dk1"/>
              </a:solidFill>
              <a:latin typeface="Saira"/>
              <a:ea typeface="Saira"/>
              <a:cs typeface="Saira"/>
              <a:sym typeface="Saira"/>
            </a:endParaRPr>
          </a:p>
          <a:p>
            <a:pPr indent="-419100" lvl="1"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PageSize: Số dòng dữ liệu trong mỗi Page </a:t>
            </a:r>
            <a:endParaRPr sz="3000">
              <a:solidFill>
                <a:schemeClr val="dk1"/>
              </a:solidFill>
              <a:latin typeface="Saira"/>
              <a:ea typeface="Saira"/>
              <a:cs typeface="Saira"/>
              <a:sym typeface="Saira"/>
            </a:endParaRPr>
          </a:p>
        </p:txBody>
      </p:sp>
      <p:sp>
        <p:nvSpPr>
          <p:cNvPr id="161" name="Google Shape;161;p22"/>
          <p:cNvSpPr txBox="1"/>
          <p:nvPr/>
        </p:nvSpPr>
        <p:spPr>
          <a:xfrm>
            <a:off x="489850" y="331250"/>
            <a:ext cx="98766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2.2. Kỹ thuật crawl dữ liệu</a:t>
            </a:r>
            <a:endParaRPr b="0" i="0" sz="1400" u="none" cap="none" strike="noStrike">
              <a:solidFill>
                <a:srgbClr val="000000"/>
              </a:solidFill>
              <a:latin typeface="Arial"/>
              <a:ea typeface="Arial"/>
              <a:cs typeface="Arial"/>
              <a:sym typeface="Arial"/>
            </a:endParaRPr>
          </a:p>
        </p:txBody>
      </p:sp>
      <p:pic>
        <p:nvPicPr>
          <p:cNvPr id="162" name="Google Shape;162;p22"/>
          <p:cNvPicPr preferRelativeResize="0"/>
          <p:nvPr/>
        </p:nvPicPr>
        <p:blipFill>
          <a:blip r:embed="rId3">
            <a:alphaModFix/>
          </a:blip>
          <a:stretch>
            <a:fillRect/>
          </a:stretch>
        </p:blipFill>
        <p:spPr>
          <a:xfrm>
            <a:off x="1596925" y="1728800"/>
            <a:ext cx="1552575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nvSpPr>
        <p:spPr>
          <a:xfrm>
            <a:off x="4000950" y="4681800"/>
            <a:ext cx="102861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3</a:t>
            </a:r>
            <a:r>
              <a:rPr b="1" lang="en-US" sz="6000">
                <a:solidFill>
                  <a:srgbClr val="0D0D0D"/>
                </a:solidFill>
                <a:latin typeface="Saira"/>
                <a:ea typeface="Saira"/>
                <a:cs typeface="Saira"/>
                <a:sym typeface="Saira"/>
              </a:rPr>
              <a:t>. Ph</a:t>
            </a:r>
            <a:r>
              <a:rPr b="1" lang="en-US" sz="6000">
                <a:solidFill>
                  <a:srgbClr val="0D0D0D"/>
                </a:solidFill>
                <a:latin typeface="Saira"/>
                <a:ea typeface="Saira"/>
                <a:cs typeface="Saira"/>
                <a:sym typeface="Saira"/>
              </a:rPr>
              <a:t>ân tích dữ liệu</a:t>
            </a:r>
            <a:r>
              <a:rPr b="1" lang="en-US" sz="6000">
                <a:solidFill>
                  <a:srgbClr val="0D0D0D"/>
                </a:solidFill>
                <a:latin typeface="Saira"/>
                <a:ea typeface="Saira"/>
                <a:cs typeface="Saira"/>
                <a:sym typeface="Saira"/>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nvSpPr>
        <p:spPr>
          <a:xfrm>
            <a:off x="588300" y="541325"/>
            <a:ext cx="17111400" cy="9543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5000">
                <a:solidFill>
                  <a:srgbClr val="0D0D0D"/>
                </a:solidFill>
                <a:latin typeface="Saira"/>
                <a:ea typeface="Saira"/>
                <a:cs typeface="Saira"/>
                <a:sym typeface="Saira"/>
              </a:rPr>
              <a:t>3.1. Biến động của giá cao nhất và thấp nhất theo năm</a:t>
            </a:r>
            <a:endParaRPr b="1" sz="5000">
              <a:solidFill>
                <a:schemeClr val="dk1"/>
              </a:solidFill>
            </a:endParaRPr>
          </a:p>
        </p:txBody>
      </p:sp>
      <p:pic>
        <p:nvPicPr>
          <p:cNvPr id="173" name="Google Shape;173;p24"/>
          <p:cNvPicPr preferRelativeResize="0"/>
          <p:nvPr/>
        </p:nvPicPr>
        <p:blipFill>
          <a:blip r:embed="rId3">
            <a:alphaModFix/>
          </a:blip>
          <a:stretch>
            <a:fillRect/>
          </a:stretch>
        </p:blipFill>
        <p:spPr>
          <a:xfrm>
            <a:off x="7208000" y="2566050"/>
            <a:ext cx="11080000" cy="7254425"/>
          </a:xfrm>
          <a:prstGeom prst="rect">
            <a:avLst/>
          </a:prstGeom>
          <a:noFill/>
          <a:ln>
            <a:noFill/>
          </a:ln>
        </p:spPr>
      </p:pic>
      <p:sp>
        <p:nvSpPr>
          <p:cNvPr id="174" name="Google Shape;174;p24"/>
          <p:cNvSpPr txBox="1"/>
          <p:nvPr/>
        </p:nvSpPr>
        <p:spPr>
          <a:xfrm>
            <a:off x="667150" y="3565975"/>
            <a:ext cx="6441900" cy="5248800"/>
          </a:xfrm>
          <a:prstGeom prst="rect">
            <a:avLst/>
          </a:prstGeom>
          <a:noFill/>
          <a:ln>
            <a:noFill/>
          </a:ln>
        </p:spPr>
        <p:txBody>
          <a:bodyPr anchorCtr="0" anchor="t" bIns="91425" lIns="91425" spcFirstLastPara="1" rIns="91425" wrap="square" tIns="91425">
            <a:spAutoFit/>
          </a:bodyPr>
          <a:lstStyle/>
          <a:p>
            <a:pPr indent="0" lvl="1" marL="323850" rtl="0" algn="just">
              <a:lnSpc>
                <a:spcPct val="150000"/>
              </a:lnSpc>
              <a:spcBef>
                <a:spcPts val="0"/>
              </a:spcBef>
              <a:spcAft>
                <a:spcPts val="0"/>
              </a:spcAft>
              <a:buNone/>
            </a:pPr>
            <a:r>
              <a:rPr b="1" lang="en-US" sz="3000">
                <a:solidFill>
                  <a:srgbClr val="0D0D0D"/>
                </a:solidFill>
                <a:latin typeface="Saira"/>
                <a:ea typeface="Saira"/>
                <a:cs typeface="Saira"/>
                <a:sym typeface="Saira"/>
              </a:rPr>
              <a:t>Nhận xét</a:t>
            </a:r>
            <a:endParaRPr b="1" sz="3000">
              <a:solidFill>
                <a:srgbClr val="0D0D0D"/>
              </a:solidFill>
              <a:latin typeface="Saira"/>
              <a:ea typeface="Saira"/>
              <a:cs typeface="Saira"/>
              <a:sym typeface="Saira"/>
            </a:endParaRPr>
          </a:p>
          <a:p>
            <a:pPr indent="-381000" lvl="0" marL="457200" rtl="0" algn="just">
              <a:lnSpc>
                <a:spcPct val="100000"/>
              </a:lnSpc>
              <a:spcBef>
                <a:spcPts val="0"/>
              </a:spcBef>
              <a:spcAft>
                <a:spcPts val="0"/>
              </a:spcAft>
              <a:buClr>
                <a:srgbClr val="374151"/>
              </a:buClr>
              <a:buSzPts val="2400"/>
              <a:buFont typeface="Saira"/>
              <a:buChar char="●"/>
            </a:pPr>
            <a:r>
              <a:rPr lang="en-US" sz="2400">
                <a:solidFill>
                  <a:srgbClr val="374151"/>
                </a:solidFill>
                <a:latin typeface="Saira"/>
                <a:ea typeface="Saira"/>
                <a:cs typeface="Saira"/>
                <a:sym typeface="Saira"/>
              </a:rPr>
              <a:t>Có thể quan sát được xu hướng tăng giảm của giá cao nhất và giá thấp nhất theo từng năm. Nếu đường biểu đồ tăng dần, điều này có thể cho thấy sự tăng trưởng trong thời gian. Ngược lại, nếu giảm dần, có thể có sự giảm giá.</a:t>
            </a:r>
            <a:endParaRPr sz="2400">
              <a:solidFill>
                <a:srgbClr val="374151"/>
              </a:solidFill>
              <a:latin typeface="Saira"/>
              <a:ea typeface="Saira"/>
              <a:cs typeface="Saira"/>
              <a:sym typeface="Saira"/>
            </a:endParaRPr>
          </a:p>
          <a:p>
            <a:pPr indent="0" lvl="0" marL="914400" rtl="0" algn="just">
              <a:lnSpc>
                <a:spcPct val="100000"/>
              </a:lnSpc>
              <a:spcBef>
                <a:spcPts val="0"/>
              </a:spcBef>
              <a:spcAft>
                <a:spcPts val="0"/>
              </a:spcAft>
              <a:buNone/>
            </a:pPr>
            <a:r>
              <a:t/>
            </a:r>
            <a:endParaRPr sz="2400">
              <a:solidFill>
                <a:srgbClr val="374151"/>
              </a:solidFill>
              <a:latin typeface="Saira"/>
              <a:ea typeface="Saira"/>
              <a:cs typeface="Saira"/>
              <a:sym typeface="Saira"/>
            </a:endParaRPr>
          </a:p>
          <a:p>
            <a:pPr indent="-381000" lvl="0" marL="457200" rtl="0" algn="just">
              <a:lnSpc>
                <a:spcPct val="100000"/>
              </a:lnSpc>
              <a:spcBef>
                <a:spcPts val="0"/>
              </a:spcBef>
              <a:spcAft>
                <a:spcPts val="0"/>
              </a:spcAft>
              <a:buClr>
                <a:srgbClr val="374151"/>
              </a:buClr>
              <a:buSzPts val="2400"/>
              <a:buFont typeface="Saira"/>
              <a:buChar char="●"/>
            </a:pPr>
            <a:r>
              <a:rPr lang="en-US" sz="2400">
                <a:solidFill>
                  <a:srgbClr val="374151"/>
                </a:solidFill>
                <a:latin typeface="Saira"/>
                <a:ea typeface="Saira"/>
                <a:cs typeface="Saira"/>
                <a:sym typeface="Saira"/>
              </a:rPr>
              <a:t>Các điểm cao và thấp trên biểu đồ có thể là điểm nổi bật, thể hiện những sự kiện đặc biệt hoặc biến động lớn trong giá cổ phiếu. </a:t>
            </a:r>
            <a:endParaRPr sz="2400">
              <a:solidFill>
                <a:srgbClr val="374151"/>
              </a:solidFill>
              <a:latin typeface="Saira"/>
              <a:ea typeface="Saira"/>
              <a:cs typeface="Saira"/>
              <a:sym typeface="Saira"/>
            </a:endParaRPr>
          </a:p>
          <a:p>
            <a:pPr indent="0" lvl="0" marL="0" rtl="0" algn="just">
              <a:lnSpc>
                <a:spcPct val="100000"/>
              </a:lnSpc>
              <a:spcBef>
                <a:spcPts val="0"/>
              </a:spcBef>
              <a:spcAft>
                <a:spcPts val="0"/>
              </a:spcAft>
              <a:buNone/>
            </a:pPr>
            <a:r>
              <a:rPr lang="en-US" sz="2000">
                <a:solidFill>
                  <a:srgbClr val="374151"/>
                </a:solidFill>
                <a:latin typeface="Roboto"/>
                <a:ea typeface="Roboto"/>
                <a:cs typeface="Roboto"/>
                <a:sym typeface="Roboto"/>
              </a:rPr>
              <a:t>	</a:t>
            </a:r>
            <a:endParaRPr sz="2000">
              <a:solidFill>
                <a:srgbClr val="37415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pSp>
        <p:nvGrpSpPr>
          <p:cNvPr id="179" name="Google Shape;179;p25"/>
          <p:cNvGrpSpPr/>
          <p:nvPr/>
        </p:nvGrpSpPr>
        <p:grpSpPr>
          <a:xfrm>
            <a:off x="575925" y="613888"/>
            <a:ext cx="16466399" cy="7649150"/>
            <a:chOff x="-603700" y="-489357"/>
            <a:chExt cx="21955200" cy="8717680"/>
          </a:xfrm>
        </p:grpSpPr>
        <p:sp>
          <p:nvSpPr>
            <p:cNvPr id="180" name="Google Shape;180;p25"/>
            <p:cNvSpPr txBox="1"/>
            <p:nvPr/>
          </p:nvSpPr>
          <p:spPr>
            <a:xfrm>
              <a:off x="-603700" y="-489357"/>
              <a:ext cx="21955200" cy="8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5000">
                  <a:solidFill>
                    <a:srgbClr val="0D0D0D"/>
                  </a:solidFill>
                  <a:latin typeface="Saira"/>
                  <a:ea typeface="Saira"/>
                  <a:cs typeface="Saira"/>
                  <a:sym typeface="Saira"/>
                </a:rPr>
                <a:t>3</a:t>
              </a:r>
              <a:r>
                <a:rPr b="1" i="0" lang="en-US" sz="5000" u="none" cap="none" strike="noStrike">
                  <a:solidFill>
                    <a:srgbClr val="0D0D0D"/>
                  </a:solidFill>
                  <a:latin typeface="Saira"/>
                  <a:ea typeface="Saira"/>
                  <a:cs typeface="Saira"/>
                  <a:sym typeface="Saira"/>
                </a:rPr>
                <a:t>.2. Mối quan hệ giữa các trường dữ liệu</a:t>
              </a:r>
              <a:endParaRPr b="1" i="0" sz="5000" u="none" cap="none" strike="noStrike">
                <a:solidFill>
                  <a:srgbClr val="000000"/>
                </a:solidFill>
              </a:endParaRPr>
            </a:p>
          </p:txBody>
        </p:sp>
        <p:sp>
          <p:nvSpPr>
            <p:cNvPr id="181" name="Google Shape;181;p25"/>
            <p:cNvSpPr txBox="1"/>
            <p:nvPr/>
          </p:nvSpPr>
          <p:spPr>
            <a:xfrm>
              <a:off x="0" y="2912623"/>
              <a:ext cx="8698200" cy="53157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3000" u="none" cap="none" strike="noStrike">
                  <a:solidFill>
                    <a:srgbClr val="0D0D0D"/>
                  </a:solidFill>
                  <a:latin typeface="Saira"/>
                  <a:ea typeface="Saira"/>
                  <a:cs typeface="Saira"/>
                  <a:sym typeface="Saira"/>
                </a:rPr>
                <a:t>Nhận xét</a:t>
              </a:r>
              <a:endParaRPr b="1" i="0" sz="3000" u="none" cap="none" strike="noStrike">
                <a:solidFill>
                  <a:srgbClr val="0D0D0D"/>
                </a:solidFill>
                <a:latin typeface="Saira"/>
                <a:ea typeface="Saira"/>
                <a:cs typeface="Saira"/>
                <a:sym typeface="Saira"/>
              </a:endParaRPr>
            </a:p>
            <a:p>
              <a:pPr indent="-323850" lvl="1" marL="647700" marR="0" rtl="0" algn="just">
                <a:lnSpc>
                  <a:spcPct val="150000"/>
                </a:lnSpc>
                <a:spcBef>
                  <a:spcPts val="0"/>
                </a:spcBef>
                <a:spcAft>
                  <a:spcPts val="0"/>
                </a:spcAft>
                <a:buClr>
                  <a:srgbClr val="0D0D0D"/>
                </a:buClr>
                <a:buSzPts val="3000"/>
                <a:buFont typeface="Arial"/>
                <a:buChar char="•"/>
              </a:pPr>
              <a:r>
                <a:rPr b="0" i="0" lang="en-US" sz="2400" u="none" cap="none" strike="noStrike">
                  <a:solidFill>
                    <a:srgbClr val="0D0D0D"/>
                  </a:solidFill>
                  <a:latin typeface="Saira Light"/>
                  <a:ea typeface="Saira Light"/>
                  <a:cs typeface="Saira Light"/>
                  <a:sym typeface="Saira Light"/>
                </a:rPr>
                <a:t>Từ đồ thị có thể thấy thuộc tính Giá mở cửa và Giá đóng cửa có mối tương quan thuận với nhau.</a:t>
              </a:r>
              <a:endParaRPr/>
            </a:p>
            <a:p>
              <a:pPr indent="-323850" lvl="1" marL="647700" marR="0" rtl="0" algn="just">
                <a:lnSpc>
                  <a:spcPct val="150000"/>
                </a:lnSpc>
                <a:spcBef>
                  <a:spcPts val="0"/>
                </a:spcBef>
                <a:spcAft>
                  <a:spcPts val="0"/>
                </a:spcAft>
                <a:buClr>
                  <a:srgbClr val="0D0D0D"/>
                </a:buClr>
                <a:buSzPts val="3000"/>
                <a:buFont typeface="Arial"/>
                <a:buChar char="•"/>
              </a:pPr>
              <a:r>
                <a:rPr b="0" i="0" lang="en-US" sz="2400" u="none" cap="none" strike="noStrike">
                  <a:solidFill>
                    <a:srgbClr val="0D0D0D"/>
                  </a:solidFill>
                  <a:latin typeface="Saira Light"/>
                  <a:ea typeface="Saira Light"/>
                  <a:cs typeface="Saira Light"/>
                  <a:sym typeface="Saira Light"/>
                </a:rPr>
                <a:t>Sau khi sử dụng heatmap để hình dung sơ bộ sự tương quan của Giá mở cửa và Giá đóng cửa, dưới đây là thể hiện rõ ràng sự tương quan của 2 thuộc tính</a:t>
              </a:r>
              <a:endParaRPr b="0" i="0" sz="2400" u="none" cap="none" strike="noStrike">
                <a:solidFill>
                  <a:srgbClr val="000000"/>
                </a:solidFill>
                <a:latin typeface="Arial"/>
                <a:ea typeface="Arial"/>
                <a:cs typeface="Arial"/>
                <a:sym typeface="Arial"/>
              </a:endParaRPr>
            </a:p>
          </p:txBody>
        </p:sp>
      </p:grpSp>
      <p:pic>
        <p:nvPicPr>
          <p:cNvPr id="182" name="Google Shape;182;p25"/>
          <p:cNvPicPr preferRelativeResize="0"/>
          <p:nvPr/>
        </p:nvPicPr>
        <p:blipFill rotWithShape="1">
          <a:blip r:embed="rId3">
            <a:alphaModFix/>
          </a:blip>
          <a:srcRect b="0" l="0" r="0" t="0"/>
          <a:stretch/>
        </p:blipFill>
        <p:spPr>
          <a:xfrm>
            <a:off x="8121014" y="2235636"/>
            <a:ext cx="9374031" cy="76805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26"/>
          <p:cNvGrpSpPr/>
          <p:nvPr/>
        </p:nvGrpSpPr>
        <p:grpSpPr>
          <a:xfrm>
            <a:off x="1025888" y="942972"/>
            <a:ext cx="14059912" cy="5932533"/>
            <a:chOff x="-3750" y="-114303"/>
            <a:chExt cx="18746550" cy="6761269"/>
          </a:xfrm>
        </p:grpSpPr>
        <p:sp>
          <p:nvSpPr>
            <p:cNvPr id="188" name="Google Shape;188;p26"/>
            <p:cNvSpPr txBox="1"/>
            <p:nvPr/>
          </p:nvSpPr>
          <p:spPr>
            <a:xfrm>
              <a:off x="0" y="-114303"/>
              <a:ext cx="18742800" cy="245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1" i="0" sz="1400" u="none" cap="none" strike="noStrike">
                <a:solidFill>
                  <a:srgbClr val="000000"/>
                </a:solidFill>
              </a:endParaRPr>
            </a:p>
          </p:txBody>
        </p:sp>
        <p:sp>
          <p:nvSpPr>
            <p:cNvPr id="189" name="Google Shape;189;p26"/>
            <p:cNvSpPr txBox="1"/>
            <p:nvPr/>
          </p:nvSpPr>
          <p:spPr>
            <a:xfrm>
              <a:off x="-3750" y="4647166"/>
              <a:ext cx="9456300" cy="19998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3000" u="none" cap="none" strike="noStrike">
                  <a:solidFill>
                    <a:srgbClr val="0D0D0D"/>
                  </a:solidFill>
                  <a:latin typeface="Saira"/>
                  <a:ea typeface="Saira"/>
                  <a:cs typeface="Saira"/>
                  <a:sym typeface="Saira"/>
                </a:rPr>
                <a:t>Nhận xét</a:t>
              </a:r>
              <a:endParaRPr b="1" i="0" sz="3000" u="none" cap="none" strike="noStrike">
                <a:solidFill>
                  <a:srgbClr val="0D0D0D"/>
                </a:solidFill>
                <a:latin typeface="Saira"/>
                <a:ea typeface="Saira"/>
                <a:cs typeface="Saira"/>
                <a:sym typeface="Saira"/>
              </a:endParaRPr>
            </a:p>
            <a:p>
              <a:pPr indent="-323850" lvl="1" marL="647700" marR="0" rtl="0" algn="just">
                <a:lnSpc>
                  <a:spcPct val="150000"/>
                </a:lnSpc>
                <a:spcBef>
                  <a:spcPts val="0"/>
                </a:spcBef>
                <a:spcAft>
                  <a:spcPts val="0"/>
                </a:spcAft>
                <a:buClr>
                  <a:srgbClr val="0D0D0D"/>
                </a:buClr>
                <a:buSzPts val="3000"/>
                <a:buFont typeface="Arial"/>
                <a:buChar char="•"/>
              </a:pPr>
              <a:r>
                <a:rPr b="0" i="0" lang="en-US" sz="2400" u="none" cap="none" strike="noStrike">
                  <a:solidFill>
                    <a:srgbClr val="0D0D0D"/>
                  </a:solidFill>
                  <a:latin typeface="Saira Light"/>
                  <a:ea typeface="Saira Light"/>
                  <a:cs typeface="Saira Light"/>
                  <a:sym typeface="Saira Light"/>
                </a:rPr>
                <a:t>Dùng scatter plot để trực quan rõ ràng mối quan hệ thuận này</a:t>
              </a:r>
              <a:endParaRPr b="0" i="0" sz="2400" u="none" cap="none" strike="noStrike">
                <a:solidFill>
                  <a:srgbClr val="0D0D0D"/>
                </a:solidFill>
                <a:latin typeface="Saira Light"/>
                <a:ea typeface="Saira Light"/>
                <a:cs typeface="Saira Light"/>
                <a:sym typeface="Saira Light"/>
              </a:endParaRPr>
            </a:p>
          </p:txBody>
        </p:sp>
      </p:grpSp>
      <p:pic>
        <p:nvPicPr>
          <p:cNvPr id="190" name="Google Shape;190;p26"/>
          <p:cNvPicPr preferRelativeResize="0"/>
          <p:nvPr/>
        </p:nvPicPr>
        <p:blipFill rotWithShape="1">
          <a:blip r:embed="rId3">
            <a:alphaModFix/>
          </a:blip>
          <a:srcRect b="0" l="0" r="0" t="0"/>
          <a:stretch/>
        </p:blipFill>
        <p:spPr>
          <a:xfrm>
            <a:off x="9692957" y="2235636"/>
            <a:ext cx="7477125" cy="7524750"/>
          </a:xfrm>
          <a:prstGeom prst="rect">
            <a:avLst/>
          </a:prstGeom>
          <a:noFill/>
          <a:ln>
            <a:noFill/>
          </a:ln>
        </p:spPr>
      </p:pic>
      <p:sp>
        <p:nvSpPr>
          <p:cNvPr id="191" name="Google Shape;191;p26"/>
          <p:cNvSpPr txBox="1"/>
          <p:nvPr/>
        </p:nvSpPr>
        <p:spPr>
          <a:xfrm>
            <a:off x="575925" y="613900"/>
            <a:ext cx="17163600" cy="7695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3.3. Mối tương quan giữa Giá mở cửa và Giá đóng cửa</a:t>
            </a:r>
            <a:endParaRPr b="1" sz="5000">
              <a:solidFill>
                <a:srgbClr val="0D0D0D"/>
              </a:solidFill>
              <a:latin typeface="Saira"/>
              <a:ea typeface="Saira"/>
              <a:cs typeface="Saira"/>
              <a:sym typeface="Sai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grpSp>
        <p:nvGrpSpPr>
          <p:cNvPr id="196" name="Google Shape;196;p27"/>
          <p:cNvGrpSpPr/>
          <p:nvPr/>
        </p:nvGrpSpPr>
        <p:grpSpPr>
          <a:xfrm>
            <a:off x="1028700" y="942974"/>
            <a:ext cx="17035780" cy="2066871"/>
            <a:chOff x="0" y="-114300"/>
            <a:chExt cx="22714374" cy="2355599"/>
          </a:xfrm>
        </p:grpSpPr>
        <p:sp>
          <p:nvSpPr>
            <p:cNvPr id="197" name="Google Shape;197;p27"/>
            <p:cNvSpPr txBox="1"/>
            <p:nvPr/>
          </p:nvSpPr>
          <p:spPr>
            <a:xfrm>
              <a:off x="0" y="-114300"/>
              <a:ext cx="22714374" cy="3437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27"/>
            <p:cNvSpPr txBox="1"/>
            <p:nvPr/>
          </p:nvSpPr>
          <p:spPr>
            <a:xfrm>
              <a:off x="0" y="1609911"/>
              <a:ext cx="9456418" cy="631388"/>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t/>
              </a:r>
              <a:endParaRPr b="0" i="0" sz="2400" u="none" cap="none" strike="noStrike">
                <a:solidFill>
                  <a:srgbClr val="0D0D0D"/>
                </a:solidFill>
                <a:latin typeface="Saira Light"/>
                <a:ea typeface="Saira Light"/>
                <a:cs typeface="Saira Light"/>
                <a:sym typeface="Saira Light"/>
              </a:endParaRPr>
            </a:p>
          </p:txBody>
        </p:sp>
      </p:grpSp>
      <p:pic>
        <p:nvPicPr>
          <p:cNvPr id="199" name="Google Shape;199;p27"/>
          <p:cNvPicPr preferRelativeResize="0"/>
          <p:nvPr/>
        </p:nvPicPr>
        <p:blipFill rotWithShape="1">
          <a:blip r:embed="rId3">
            <a:alphaModFix/>
          </a:blip>
          <a:srcRect b="0" l="0" r="0" t="0"/>
          <a:stretch/>
        </p:blipFill>
        <p:spPr>
          <a:xfrm>
            <a:off x="1788477" y="942974"/>
            <a:ext cx="14182725" cy="6572250"/>
          </a:xfrm>
          <a:prstGeom prst="rect">
            <a:avLst/>
          </a:prstGeom>
          <a:noFill/>
          <a:ln>
            <a:noFill/>
          </a:ln>
        </p:spPr>
      </p:pic>
      <p:sp>
        <p:nvSpPr>
          <p:cNvPr id="200" name="Google Shape;200;p27"/>
          <p:cNvSpPr txBox="1"/>
          <p:nvPr/>
        </p:nvSpPr>
        <p:spPr>
          <a:xfrm>
            <a:off x="1788475" y="7515225"/>
            <a:ext cx="141828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cap="none" strike="noStrike">
              <a:solidFill>
                <a:srgbClr val="000000"/>
              </a:solidFill>
              <a:latin typeface="Saira"/>
              <a:ea typeface="Saira"/>
              <a:cs typeface="Saira"/>
              <a:sym typeface="Saira"/>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Giai đoạn trước năm 2020, Giá mở cửa có dấu hiệu sụt giảm tới năm 2021 là chạm đáy.</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Sau đó thì Giá mở cửa bắt đầu tăng trưởng ổn định trở lại.</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Các kỹ thuật được áp dụng: Facet (Thể hiện biểu đồ qua từng ngày, từng tháng, từng quý, từng năm). Khi ta áp dụng kỹ thuật này sẽ cho ta dễ thấy được sự biến động cụ thể Giá mở cửa của vàng qua từng khung thời gian mà ta thể hiện.</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Từ việc trực quan hóa, biểu đồ trên giúp ta thấy được Giá mở cửa đang phục hồi khá nhiều sau Covid-19 từ đó giúp ích cho việc đầu tư.</a:t>
            </a:r>
            <a:endParaRPr b="0" i="0" sz="2000" u="none" cap="none" strike="noStrike">
              <a:solidFill>
                <a:srgbClr val="000000"/>
              </a:solidFill>
              <a:latin typeface="Saira"/>
              <a:ea typeface="Saira"/>
              <a:cs typeface="Saira"/>
              <a:sym typeface="Saira"/>
            </a:endParaRPr>
          </a:p>
        </p:txBody>
      </p:sp>
      <p:sp>
        <p:nvSpPr>
          <p:cNvPr id="201" name="Google Shape;201;p27"/>
          <p:cNvSpPr txBox="1"/>
          <p:nvPr/>
        </p:nvSpPr>
        <p:spPr>
          <a:xfrm>
            <a:off x="1788477" y="365760"/>
            <a:ext cx="55470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500" u="none" cap="none" strike="noStrike">
                <a:solidFill>
                  <a:srgbClr val="000000"/>
                </a:solidFill>
                <a:latin typeface="Saira"/>
                <a:ea typeface="Saira"/>
                <a:cs typeface="Saira"/>
                <a:sym typeface="Saira"/>
              </a:rPr>
              <a:t>Giá mở cửa</a:t>
            </a:r>
            <a:endParaRPr b="1" i="0" sz="3500" u="none" cap="none" strike="noStrike">
              <a:solidFill>
                <a:srgbClr val="000000"/>
              </a:solidFill>
              <a:latin typeface="Saira"/>
              <a:ea typeface="Saira"/>
              <a:cs typeface="Saira"/>
              <a:sym typeface="Sai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28"/>
          <p:cNvGrpSpPr/>
          <p:nvPr/>
        </p:nvGrpSpPr>
        <p:grpSpPr>
          <a:xfrm>
            <a:off x="1028700" y="942974"/>
            <a:ext cx="17035780" cy="2066871"/>
            <a:chOff x="0" y="-114300"/>
            <a:chExt cx="22714374" cy="2355599"/>
          </a:xfrm>
        </p:grpSpPr>
        <p:sp>
          <p:nvSpPr>
            <p:cNvPr id="207" name="Google Shape;207;p28"/>
            <p:cNvSpPr txBox="1"/>
            <p:nvPr/>
          </p:nvSpPr>
          <p:spPr>
            <a:xfrm>
              <a:off x="0" y="-114300"/>
              <a:ext cx="22714374" cy="3437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28"/>
            <p:cNvSpPr txBox="1"/>
            <p:nvPr/>
          </p:nvSpPr>
          <p:spPr>
            <a:xfrm>
              <a:off x="0" y="1609911"/>
              <a:ext cx="9456418" cy="631388"/>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t/>
              </a:r>
              <a:endParaRPr b="0" i="0" sz="2400" u="none" cap="none" strike="noStrike">
                <a:solidFill>
                  <a:srgbClr val="0D0D0D"/>
                </a:solidFill>
                <a:latin typeface="Saira Light"/>
                <a:ea typeface="Saira Light"/>
                <a:cs typeface="Saira Light"/>
                <a:sym typeface="Saira Light"/>
              </a:endParaRPr>
            </a:p>
          </p:txBody>
        </p:sp>
      </p:grpSp>
      <p:sp>
        <p:nvSpPr>
          <p:cNvPr id="209" name="Google Shape;209;p28"/>
          <p:cNvSpPr txBox="1"/>
          <p:nvPr/>
        </p:nvSpPr>
        <p:spPr>
          <a:xfrm>
            <a:off x="1788475" y="7688400"/>
            <a:ext cx="148560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Giai đoạn trước năm 2020, Giá đóng cửa có dấu hiệu sụt giảm tới năm 2021 là chạm đáy.</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Sau đó thì Giá đóng cửa bắt đầu tăng trưởng ổn định trở lại.</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Các kỹ thuật được áp dụng: Facet (Thể hiện biểu đồ qua từng ngày, từng tháng, từng quý, từng năm). Khi ta áp dụng kỹ thuật này sẽ cho ta dễ thấy được sự biến động cụ thể Giá đóng cửa của vàng qua từng khung thời gian mà ta thể hiện.</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Từ việc trực quan hóa, biểu đồ trên giúp ta thấy được Giá đóng cửa đang phục hồi khá nhiều sau Covid-19 từ đó giúp ích cho việc đầu tư.</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aira"/>
                <a:ea typeface="Saira"/>
                <a:cs typeface="Saira"/>
                <a:sym typeface="Saira"/>
              </a:rPr>
              <a:t>- Có thể thấy sự giống nhau của </a:t>
            </a:r>
            <a:r>
              <a:rPr lang="en-US" sz="2000">
                <a:latin typeface="Saira"/>
                <a:ea typeface="Saira"/>
                <a:cs typeface="Saira"/>
                <a:sym typeface="Saira"/>
              </a:rPr>
              <a:t>Giá mở cửa</a:t>
            </a:r>
            <a:r>
              <a:rPr b="0" i="0" lang="en-US" sz="2000" u="none" cap="none" strike="noStrike">
                <a:solidFill>
                  <a:srgbClr val="000000"/>
                </a:solidFill>
                <a:latin typeface="Saira"/>
                <a:ea typeface="Saira"/>
                <a:cs typeface="Saira"/>
                <a:sym typeface="Saira"/>
              </a:rPr>
              <a:t> và Giá đóng cửa bởi vì chúng tương quan thuận dựa vào biểu đồ heatmap ở trên.</a:t>
            </a:r>
            <a:endParaRPr b="0" i="0" sz="2000" u="none" cap="none" strike="noStrike">
              <a:solidFill>
                <a:srgbClr val="000000"/>
              </a:solidFill>
              <a:latin typeface="Saira"/>
              <a:ea typeface="Saira"/>
              <a:cs typeface="Saira"/>
              <a:sym typeface="Saira"/>
            </a:endParaRPr>
          </a:p>
        </p:txBody>
      </p:sp>
      <p:sp>
        <p:nvSpPr>
          <p:cNvPr id="210" name="Google Shape;210;p28"/>
          <p:cNvSpPr txBox="1"/>
          <p:nvPr/>
        </p:nvSpPr>
        <p:spPr>
          <a:xfrm>
            <a:off x="1788477" y="365760"/>
            <a:ext cx="55470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500" u="none" cap="none" strike="noStrike">
                <a:solidFill>
                  <a:srgbClr val="000000"/>
                </a:solidFill>
                <a:latin typeface="Saira"/>
                <a:ea typeface="Saira"/>
                <a:cs typeface="Saira"/>
                <a:sym typeface="Saira"/>
              </a:rPr>
              <a:t>Giá đóng cửa</a:t>
            </a:r>
            <a:endParaRPr b="1" i="0" sz="3500" u="none" cap="none" strike="noStrike">
              <a:solidFill>
                <a:srgbClr val="000000"/>
              </a:solidFill>
              <a:latin typeface="Saira"/>
              <a:ea typeface="Saira"/>
              <a:cs typeface="Saira"/>
              <a:sym typeface="Saira"/>
            </a:endParaRPr>
          </a:p>
        </p:txBody>
      </p:sp>
      <p:pic>
        <p:nvPicPr>
          <p:cNvPr id="211" name="Google Shape;211;p28"/>
          <p:cNvPicPr preferRelativeResize="0"/>
          <p:nvPr/>
        </p:nvPicPr>
        <p:blipFill rotWithShape="1">
          <a:blip r:embed="rId3">
            <a:alphaModFix/>
          </a:blip>
          <a:srcRect b="0" l="0" r="0" t="0"/>
          <a:stretch/>
        </p:blipFill>
        <p:spPr>
          <a:xfrm>
            <a:off x="1788477" y="942983"/>
            <a:ext cx="14182725" cy="657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nvSpPr>
        <p:spPr>
          <a:xfrm>
            <a:off x="619738" y="6755789"/>
            <a:ext cx="16642124" cy="2616757"/>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2000" u="none" cap="none" strike="noStrike">
                <a:solidFill>
                  <a:srgbClr val="0D0D0D"/>
                </a:solidFill>
                <a:latin typeface="Saira"/>
                <a:ea typeface="Saira"/>
                <a:cs typeface="Saira"/>
                <a:sym typeface="Saira"/>
              </a:rPr>
              <a:t>Nhận Xét:</a:t>
            </a:r>
            <a:endParaRPr b="1" i="0" sz="2000" u="none" cap="none" strike="noStrike">
              <a:solidFill>
                <a:srgbClr val="0D0D0D"/>
              </a:solidFill>
              <a:latin typeface="Saira"/>
              <a:ea typeface="Saira"/>
              <a:cs typeface="Saira"/>
              <a:sym typeface="Saira"/>
            </a:endParaRPr>
          </a:p>
          <a:p>
            <a:pPr indent="0" lvl="1" marL="323850" marR="0" rtl="0" algn="just">
              <a:lnSpc>
                <a:spcPct val="150000"/>
              </a:lnSpc>
              <a:spcBef>
                <a:spcPts val="0"/>
              </a:spcBef>
              <a:spcAft>
                <a:spcPts val="0"/>
              </a:spcAft>
              <a:buNone/>
            </a:pPr>
            <a:r>
              <a:rPr b="0" i="0" lang="en-US" sz="2000" u="none" cap="none" strike="noStrike">
                <a:solidFill>
                  <a:srgbClr val="0D0D0D"/>
                </a:solidFill>
                <a:latin typeface="Saira Light"/>
                <a:ea typeface="Saira Light"/>
                <a:cs typeface="Saira Light"/>
                <a:sym typeface="Saira Light"/>
              </a:rPr>
              <a:t>- Ta sử dụng 2 màu để phân biệt giữa 2 giai đoạn trước và sau Covid-19.</a:t>
            </a:r>
            <a:endParaRPr/>
          </a:p>
          <a:p>
            <a:pPr indent="0" lvl="1" marL="323850" marR="0" rtl="0" algn="just">
              <a:lnSpc>
                <a:spcPct val="150000"/>
              </a:lnSpc>
              <a:spcBef>
                <a:spcPts val="0"/>
              </a:spcBef>
              <a:spcAft>
                <a:spcPts val="0"/>
              </a:spcAft>
              <a:buNone/>
            </a:pPr>
            <a:r>
              <a:rPr b="0" i="0" lang="en-US" sz="2000" u="none" cap="none" strike="noStrike">
                <a:solidFill>
                  <a:srgbClr val="0D0D0D"/>
                </a:solidFill>
                <a:latin typeface="Saira Light"/>
                <a:ea typeface="Saira Light"/>
                <a:cs typeface="Saira Light"/>
                <a:sym typeface="Saira Light"/>
              </a:rPr>
              <a:t>- Giá cao nhất giảm trong giai đoạn dịch và bắt đầu phục hồi sau dịch.</a:t>
            </a:r>
            <a:endParaRPr/>
          </a:p>
          <a:p>
            <a:pPr indent="0" lvl="1" marL="323850" marR="0" rtl="0" algn="just">
              <a:lnSpc>
                <a:spcPct val="150000"/>
              </a:lnSpc>
              <a:spcBef>
                <a:spcPts val="0"/>
              </a:spcBef>
              <a:spcAft>
                <a:spcPts val="0"/>
              </a:spcAft>
              <a:buNone/>
            </a:pPr>
            <a:r>
              <a:rPr b="0" i="0" lang="en-US" sz="2000" u="none" cap="none" strike="noStrike">
                <a:solidFill>
                  <a:srgbClr val="0D0D0D"/>
                </a:solidFill>
                <a:latin typeface="Saira Light"/>
                <a:ea typeface="Saira Light"/>
                <a:cs typeface="Saira Light"/>
                <a:sym typeface="Saira Light"/>
              </a:rPr>
              <a:t>- Các kỹ thuật được áp dụng: Manipulate View (Thay đổi màu sắc, định dạng biểu đồ, thay đổi tiêu đề, chú thích ). Ta chia 2 giai đoạn thành 2 màu khác nhau và ngăn cách bởi 1 mốc thời gian giúp ta so sánh rõ hơn sự thay đổi của 2 giai đoạn.</a:t>
            </a:r>
            <a:endParaRPr/>
          </a:p>
          <a:p>
            <a:pPr indent="0" lvl="1" marL="323850" marR="0" rtl="0" algn="just">
              <a:lnSpc>
                <a:spcPct val="150000"/>
              </a:lnSpc>
              <a:spcBef>
                <a:spcPts val="0"/>
              </a:spcBef>
              <a:spcAft>
                <a:spcPts val="0"/>
              </a:spcAft>
              <a:buNone/>
            </a:pPr>
            <a:r>
              <a:rPr b="0" i="0" lang="en-US" sz="2000" u="none" cap="none" strike="noStrike">
                <a:solidFill>
                  <a:srgbClr val="0D0D0D"/>
                </a:solidFill>
                <a:latin typeface="Saira Light"/>
                <a:ea typeface="Saira Light"/>
                <a:cs typeface="Saira Light"/>
                <a:sym typeface="Saira Light"/>
              </a:rPr>
              <a:t>- Từ biểu đồ, ta có thể thấy được sự thay đổi giữa 2 giai đoạn giúp ích nhiều cho việc đầu tư.</a:t>
            </a:r>
            <a:endParaRPr/>
          </a:p>
        </p:txBody>
      </p:sp>
      <p:pic>
        <p:nvPicPr>
          <p:cNvPr id="217" name="Google Shape;217;p29"/>
          <p:cNvPicPr preferRelativeResize="0"/>
          <p:nvPr/>
        </p:nvPicPr>
        <p:blipFill rotWithShape="1">
          <a:blip r:embed="rId3">
            <a:alphaModFix/>
          </a:blip>
          <a:srcRect b="0" l="0" r="0" t="0"/>
          <a:stretch/>
        </p:blipFill>
        <p:spPr>
          <a:xfrm>
            <a:off x="853441" y="2352357"/>
            <a:ext cx="16174720" cy="4200525"/>
          </a:xfrm>
          <a:prstGeom prst="rect">
            <a:avLst/>
          </a:prstGeom>
          <a:noFill/>
          <a:ln>
            <a:noFill/>
          </a:ln>
        </p:spPr>
      </p:pic>
      <p:sp>
        <p:nvSpPr>
          <p:cNvPr id="218" name="Google Shape;218;p29"/>
          <p:cNvSpPr txBox="1"/>
          <p:nvPr/>
        </p:nvSpPr>
        <p:spPr>
          <a:xfrm>
            <a:off x="575925" y="537700"/>
            <a:ext cx="16776900" cy="7695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3.4. </a:t>
            </a:r>
            <a:r>
              <a:rPr b="1" lang="en-US" sz="5000">
                <a:solidFill>
                  <a:srgbClr val="0D0D0D"/>
                </a:solidFill>
                <a:latin typeface="Saira"/>
                <a:ea typeface="Saira"/>
                <a:cs typeface="Saira"/>
                <a:sym typeface="Saira"/>
              </a:rPr>
              <a:t>Sự thay đổi của Giá cao nhất trước và sau Covid-19</a:t>
            </a:r>
            <a:endParaRPr b="1" sz="5000">
              <a:solidFill>
                <a:srgbClr val="0D0D0D"/>
              </a:solidFill>
              <a:latin typeface="Saira"/>
              <a:ea typeface="Saira"/>
              <a:cs typeface="Saira"/>
              <a:sym typeface="Sai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nvSpPr>
        <p:spPr>
          <a:xfrm>
            <a:off x="851775" y="7875375"/>
            <a:ext cx="16225200" cy="21549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2000" u="none" cap="none" strike="noStrike">
                <a:solidFill>
                  <a:srgbClr val="0D0D0D"/>
                </a:solidFill>
                <a:latin typeface="Saira"/>
                <a:ea typeface="Saira"/>
                <a:cs typeface="Saira"/>
                <a:sym typeface="Saira"/>
              </a:rPr>
              <a:t>Nhận Xét:</a:t>
            </a:r>
            <a:endParaRPr b="1" sz="2000">
              <a:solidFill>
                <a:srgbClr val="0D0D0D"/>
              </a:solidFill>
              <a:latin typeface="Saira"/>
              <a:ea typeface="Saira"/>
              <a:cs typeface="Saira"/>
              <a:sym typeface="Saira"/>
            </a:endParaRPr>
          </a:p>
          <a:p>
            <a:pPr indent="0" lvl="1" marL="323850" marR="0" rtl="0" algn="just">
              <a:lnSpc>
                <a:spcPct val="150000"/>
              </a:lnSpc>
              <a:spcBef>
                <a:spcPts val="0"/>
              </a:spcBef>
              <a:spcAft>
                <a:spcPts val="0"/>
              </a:spcAft>
              <a:buNone/>
            </a:pPr>
            <a:r>
              <a:rPr b="0" i="0" lang="en-US" sz="2000" u="none" cap="none" strike="noStrike">
                <a:solidFill>
                  <a:srgbClr val="0D0D0D"/>
                </a:solidFill>
                <a:latin typeface="Saira Light"/>
                <a:ea typeface="Saira Light"/>
                <a:cs typeface="Saira Light"/>
                <a:sym typeface="Saira Light"/>
              </a:rPr>
              <a:t>- </a:t>
            </a:r>
            <a:r>
              <a:rPr lang="en-US" sz="2000">
                <a:solidFill>
                  <a:srgbClr val="0D0D0D"/>
                </a:solidFill>
                <a:latin typeface="Saira Light"/>
                <a:ea typeface="Saira Light"/>
                <a:cs typeface="Saira Light"/>
                <a:sym typeface="Saira Light"/>
              </a:rPr>
              <a:t>Giá trị khớp lệnh có sự biến động mạnh theo thời gian.</a:t>
            </a:r>
            <a:endParaRPr sz="2000">
              <a:solidFill>
                <a:srgbClr val="0D0D0D"/>
              </a:solidFill>
              <a:latin typeface="Saira Light"/>
              <a:ea typeface="Saira Light"/>
              <a:cs typeface="Saira Light"/>
              <a:sym typeface="Saira Light"/>
            </a:endParaRPr>
          </a:p>
          <a:p>
            <a:pPr indent="0" lvl="1" marL="323850" marR="0" rtl="0" algn="just">
              <a:lnSpc>
                <a:spcPct val="150000"/>
              </a:lnSpc>
              <a:spcBef>
                <a:spcPts val="0"/>
              </a:spcBef>
              <a:spcAft>
                <a:spcPts val="0"/>
              </a:spcAft>
              <a:buNone/>
            </a:pPr>
            <a:r>
              <a:rPr lang="en-US" sz="2000">
                <a:solidFill>
                  <a:srgbClr val="0D0D0D"/>
                </a:solidFill>
                <a:latin typeface="Saira Light"/>
                <a:ea typeface="Saira Light"/>
                <a:cs typeface="Saira Light"/>
                <a:sym typeface="Saira Light"/>
              </a:rPr>
              <a:t>- Có thể thấy hai khoảng tách biệt hẳn về biên độ, một khoảng là trước tháng 12/2020 (có thể do trước đó thị trường chứng khoán hơi ảm đạm, sau này lại chịu ảnh hưởng của COVID-19) và một khoảng cao hơn hẳn là sau thàng 12/2020 (sau đại dịch).</a:t>
            </a:r>
            <a:endParaRPr sz="2000">
              <a:solidFill>
                <a:srgbClr val="0D0D0D"/>
              </a:solidFill>
              <a:latin typeface="Saira Light"/>
              <a:ea typeface="Saira Light"/>
              <a:cs typeface="Saira Light"/>
              <a:sym typeface="Saira Light"/>
            </a:endParaRPr>
          </a:p>
          <a:p>
            <a:pPr indent="0" lvl="1" marL="323850" marR="0" rtl="0" algn="just">
              <a:lnSpc>
                <a:spcPct val="150000"/>
              </a:lnSpc>
              <a:spcBef>
                <a:spcPts val="0"/>
              </a:spcBef>
              <a:spcAft>
                <a:spcPts val="0"/>
              </a:spcAft>
              <a:buNone/>
            </a:pPr>
            <a:r>
              <a:rPr lang="en-US" sz="2000">
                <a:solidFill>
                  <a:srgbClr val="0D0D0D"/>
                </a:solidFill>
                <a:latin typeface="Saira Light"/>
                <a:ea typeface="Saira Light"/>
                <a:cs typeface="Saira Light"/>
                <a:sym typeface="Saira Light"/>
              </a:rPr>
              <a:t>- Kỹ thuật được áp dụng: Facet (Thể hiện biểu đồ qua từng ngày, từng tháng, từng quý, từng năm)</a:t>
            </a:r>
            <a:endParaRPr sz="2000">
              <a:solidFill>
                <a:srgbClr val="0D0D0D"/>
              </a:solidFill>
              <a:latin typeface="Saira Light"/>
              <a:ea typeface="Saira Light"/>
              <a:cs typeface="Saira Light"/>
              <a:sym typeface="Saira Light"/>
            </a:endParaRPr>
          </a:p>
        </p:txBody>
      </p:sp>
      <p:pic>
        <p:nvPicPr>
          <p:cNvPr id="224" name="Google Shape;224;p30"/>
          <p:cNvPicPr preferRelativeResize="0"/>
          <p:nvPr/>
        </p:nvPicPr>
        <p:blipFill>
          <a:blip r:embed="rId3">
            <a:alphaModFix/>
          </a:blip>
          <a:stretch>
            <a:fillRect/>
          </a:stretch>
        </p:blipFill>
        <p:spPr>
          <a:xfrm>
            <a:off x="1716081" y="2769031"/>
            <a:ext cx="13397776" cy="4928400"/>
          </a:xfrm>
          <a:prstGeom prst="rect">
            <a:avLst/>
          </a:prstGeom>
          <a:noFill/>
          <a:ln>
            <a:noFill/>
          </a:ln>
        </p:spPr>
      </p:pic>
      <p:sp>
        <p:nvSpPr>
          <p:cNvPr id="225" name="Google Shape;225;p30"/>
          <p:cNvSpPr txBox="1"/>
          <p:nvPr/>
        </p:nvSpPr>
        <p:spPr>
          <a:xfrm>
            <a:off x="575925" y="537700"/>
            <a:ext cx="16776900" cy="18471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3.5. </a:t>
            </a:r>
            <a:r>
              <a:rPr b="1" lang="en-US" sz="5000">
                <a:solidFill>
                  <a:srgbClr val="0D0D0D"/>
                </a:solidFill>
                <a:latin typeface="Saira"/>
                <a:ea typeface="Saira"/>
                <a:cs typeface="Saira"/>
                <a:sym typeface="Saira"/>
              </a:rPr>
              <a:t>Sự biến động của Khối lượng khớp lệnh, </a:t>
            </a:r>
            <a:endParaRPr b="1" sz="5000">
              <a:solidFill>
                <a:srgbClr val="0D0D0D"/>
              </a:solidFill>
              <a:latin typeface="Saira"/>
              <a:ea typeface="Saira"/>
              <a:cs typeface="Saira"/>
              <a:sym typeface="Saira"/>
            </a:endParaRPr>
          </a:p>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Giá trị khớp lệnh và Giá trị khớp lệnh trung bình (1/3) </a:t>
            </a:r>
            <a:endParaRPr b="1" sz="5000">
              <a:solidFill>
                <a:srgbClr val="0D0D0D"/>
              </a:solidFill>
              <a:latin typeface="Saira"/>
              <a:ea typeface="Saira"/>
              <a:cs typeface="Saira"/>
              <a:sym typeface="Sai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nvSpPr>
        <p:spPr>
          <a:xfrm>
            <a:off x="812692" y="7918317"/>
            <a:ext cx="17475300" cy="7695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2000" u="none" cap="none" strike="noStrike">
                <a:solidFill>
                  <a:srgbClr val="0D0D0D"/>
                </a:solidFill>
                <a:latin typeface="Saira"/>
                <a:ea typeface="Saira"/>
                <a:cs typeface="Saira"/>
                <a:sym typeface="Saira"/>
              </a:rPr>
              <a:t>Nhận Xét:</a:t>
            </a:r>
            <a:endParaRPr b="1" sz="2000">
              <a:solidFill>
                <a:srgbClr val="0D0D0D"/>
              </a:solidFill>
              <a:latin typeface="Saira"/>
              <a:ea typeface="Saira"/>
              <a:cs typeface="Saira"/>
              <a:sym typeface="Saira"/>
            </a:endParaRPr>
          </a:p>
          <a:p>
            <a:pPr indent="0" lvl="1" marL="323850" marR="0" rtl="0" algn="just">
              <a:lnSpc>
                <a:spcPct val="150000"/>
              </a:lnSpc>
              <a:spcBef>
                <a:spcPts val="0"/>
              </a:spcBef>
              <a:spcAft>
                <a:spcPts val="0"/>
              </a:spcAft>
              <a:buNone/>
            </a:pPr>
            <a:r>
              <a:rPr b="0" i="0" lang="en-US" sz="2000" u="none" cap="none" strike="noStrike">
                <a:solidFill>
                  <a:srgbClr val="0D0D0D"/>
                </a:solidFill>
                <a:latin typeface="Saira Light"/>
                <a:ea typeface="Saira Light"/>
                <a:cs typeface="Saira Light"/>
                <a:sym typeface="Saira Light"/>
              </a:rPr>
              <a:t>- </a:t>
            </a:r>
            <a:r>
              <a:rPr lang="en-US" sz="2000">
                <a:solidFill>
                  <a:srgbClr val="0D0D0D"/>
                </a:solidFill>
                <a:latin typeface="Saira Light"/>
                <a:ea typeface="Saira Light"/>
                <a:cs typeface="Saira Light"/>
                <a:sym typeface="Saira Light"/>
              </a:rPr>
              <a:t>Ta có nhận xét tương tự đối với Khối lượng khớp lệnh theo ngày.</a:t>
            </a:r>
            <a:endParaRPr sz="2000">
              <a:solidFill>
                <a:srgbClr val="0D0D0D"/>
              </a:solidFill>
              <a:latin typeface="Saira Light"/>
              <a:ea typeface="Saira Light"/>
              <a:cs typeface="Saira Light"/>
              <a:sym typeface="Saira Light"/>
            </a:endParaRPr>
          </a:p>
        </p:txBody>
      </p:sp>
      <p:pic>
        <p:nvPicPr>
          <p:cNvPr id="231" name="Google Shape;231;p31"/>
          <p:cNvPicPr preferRelativeResize="0"/>
          <p:nvPr/>
        </p:nvPicPr>
        <p:blipFill>
          <a:blip r:embed="rId3">
            <a:alphaModFix/>
          </a:blip>
          <a:stretch>
            <a:fillRect/>
          </a:stretch>
        </p:blipFill>
        <p:spPr>
          <a:xfrm>
            <a:off x="2575575" y="2820400"/>
            <a:ext cx="12743075" cy="4646200"/>
          </a:xfrm>
          <a:prstGeom prst="rect">
            <a:avLst/>
          </a:prstGeom>
          <a:noFill/>
          <a:ln>
            <a:noFill/>
          </a:ln>
        </p:spPr>
      </p:pic>
      <p:sp>
        <p:nvSpPr>
          <p:cNvPr id="232" name="Google Shape;232;p31"/>
          <p:cNvSpPr txBox="1"/>
          <p:nvPr/>
        </p:nvSpPr>
        <p:spPr>
          <a:xfrm>
            <a:off x="575925" y="537700"/>
            <a:ext cx="16776900" cy="18471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3.5. Sự biến động của Khối lượng khớp lệnh, </a:t>
            </a:r>
            <a:endParaRPr b="1" sz="5000">
              <a:solidFill>
                <a:srgbClr val="0D0D0D"/>
              </a:solidFill>
              <a:latin typeface="Saira"/>
              <a:ea typeface="Saira"/>
              <a:cs typeface="Saira"/>
              <a:sym typeface="Saira"/>
            </a:endParaRPr>
          </a:p>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Giá trị khớp lệnh và Giá trị khớp lệnh trung bình (</a:t>
            </a:r>
            <a:r>
              <a:rPr b="1" lang="en-US" sz="5000">
                <a:solidFill>
                  <a:srgbClr val="0D0D0D"/>
                </a:solidFill>
                <a:latin typeface="Saira"/>
                <a:ea typeface="Saira"/>
                <a:cs typeface="Saira"/>
                <a:sym typeface="Saira"/>
              </a:rPr>
              <a:t>2/3</a:t>
            </a:r>
            <a:r>
              <a:rPr b="1" lang="en-US" sz="5000">
                <a:solidFill>
                  <a:srgbClr val="0D0D0D"/>
                </a:solidFill>
                <a:latin typeface="Saira"/>
                <a:ea typeface="Saira"/>
                <a:cs typeface="Saira"/>
                <a:sym typeface="Saira"/>
              </a:rPr>
              <a:t>)</a:t>
            </a:r>
            <a:endParaRPr b="1" sz="5000">
              <a:solidFill>
                <a:srgbClr val="0D0D0D"/>
              </a:solidFill>
              <a:latin typeface="Saira"/>
              <a:ea typeface="Saira"/>
              <a:cs typeface="Saira"/>
              <a:sym typeface="Sai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1120275" y="4516950"/>
            <a:ext cx="122805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i="0" lang="en-US" sz="6000" u="none" cap="none" strike="noStrike">
                <a:solidFill>
                  <a:srgbClr val="0D0D0D"/>
                </a:solidFill>
                <a:latin typeface="Saira"/>
                <a:ea typeface="Saira"/>
                <a:cs typeface="Saira"/>
                <a:sym typeface="Saira"/>
              </a:rPr>
              <a:t>Nội dung trình bày</a:t>
            </a:r>
            <a:endParaRPr b="1" i="0" sz="1400" u="none" cap="none" strike="noStrike">
              <a:solidFill>
                <a:srgbClr val="000000"/>
              </a:solidFill>
            </a:endParaRPr>
          </a:p>
        </p:txBody>
      </p:sp>
      <p:grpSp>
        <p:nvGrpSpPr>
          <p:cNvPr id="95" name="Google Shape;95;p14"/>
          <p:cNvGrpSpPr/>
          <p:nvPr/>
        </p:nvGrpSpPr>
        <p:grpSpPr>
          <a:xfrm>
            <a:off x="9766025" y="2617962"/>
            <a:ext cx="7483200" cy="5051081"/>
            <a:chOff x="1028675" y="3037250"/>
            <a:chExt cx="7483200" cy="5051081"/>
          </a:xfrm>
        </p:grpSpPr>
        <p:grpSp>
          <p:nvGrpSpPr>
            <p:cNvPr id="96" name="Google Shape;96;p14"/>
            <p:cNvGrpSpPr/>
            <p:nvPr/>
          </p:nvGrpSpPr>
          <p:grpSpPr>
            <a:xfrm>
              <a:off x="1028700" y="3037250"/>
              <a:ext cx="7483174" cy="4959509"/>
              <a:chOff x="0" y="-142875"/>
              <a:chExt cx="8083800" cy="6612679"/>
            </a:xfrm>
          </p:grpSpPr>
          <p:sp>
            <p:nvSpPr>
              <p:cNvPr id="97" name="Google Shape;97;p14"/>
              <p:cNvSpPr txBox="1"/>
              <p:nvPr/>
            </p:nvSpPr>
            <p:spPr>
              <a:xfrm>
                <a:off x="0" y="-142875"/>
                <a:ext cx="8083800" cy="9852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3500"/>
                  <a:buFont typeface="Arial"/>
                  <a:buNone/>
                </a:pPr>
                <a:r>
                  <a:rPr b="0" i="0" lang="en-US" sz="4800" u="none" cap="none" strike="noStrike">
                    <a:solidFill>
                      <a:srgbClr val="0D0D0D"/>
                    </a:solidFill>
                    <a:latin typeface="Saira"/>
                    <a:ea typeface="Saira"/>
                    <a:cs typeface="Saira"/>
                    <a:sym typeface="Saira"/>
                  </a:rPr>
                  <a:t>1. Giới thiệu </a:t>
                </a:r>
                <a:endParaRPr b="0" i="0" sz="4800" u="none" cap="none" strike="noStrike">
                  <a:solidFill>
                    <a:srgbClr val="000000"/>
                  </a:solidFill>
                  <a:latin typeface="Arial"/>
                  <a:ea typeface="Arial"/>
                  <a:cs typeface="Arial"/>
                  <a:sym typeface="Arial"/>
                </a:endParaRPr>
              </a:p>
            </p:txBody>
          </p:sp>
          <p:sp>
            <p:nvSpPr>
              <p:cNvPr id="98" name="Google Shape;98;p14"/>
              <p:cNvSpPr txBox="1"/>
              <p:nvPr/>
            </p:nvSpPr>
            <p:spPr>
              <a:xfrm>
                <a:off x="0" y="1207551"/>
                <a:ext cx="8083800" cy="9852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3500"/>
                  <a:buFont typeface="Arial"/>
                  <a:buNone/>
                </a:pPr>
                <a:r>
                  <a:rPr b="0" i="0" lang="en-US" sz="4800" u="none" cap="none" strike="noStrike">
                    <a:solidFill>
                      <a:srgbClr val="0D0D0D"/>
                    </a:solidFill>
                    <a:latin typeface="Saira"/>
                    <a:ea typeface="Saira"/>
                    <a:cs typeface="Saira"/>
                    <a:sym typeface="Saira"/>
                  </a:rPr>
                  <a:t>2. Các thông tin về dữ liệu</a:t>
                </a:r>
                <a:endParaRPr b="0" i="0" sz="4800" u="none" cap="none" strike="noStrike">
                  <a:solidFill>
                    <a:srgbClr val="000000"/>
                  </a:solidFill>
                  <a:latin typeface="Arial"/>
                  <a:ea typeface="Arial"/>
                  <a:cs typeface="Arial"/>
                  <a:sym typeface="Arial"/>
                </a:endParaRPr>
              </a:p>
            </p:txBody>
          </p:sp>
          <p:sp>
            <p:nvSpPr>
              <p:cNvPr id="99" name="Google Shape;99;p14"/>
              <p:cNvSpPr txBox="1"/>
              <p:nvPr/>
            </p:nvSpPr>
            <p:spPr>
              <a:xfrm>
                <a:off x="0" y="2557978"/>
                <a:ext cx="8083800" cy="9852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3500"/>
                  <a:buFont typeface="Arial"/>
                  <a:buNone/>
                </a:pPr>
                <a:r>
                  <a:rPr b="0" i="0" lang="en-US" sz="4800" u="none" cap="none" strike="noStrike">
                    <a:solidFill>
                      <a:srgbClr val="0D0D0D"/>
                    </a:solidFill>
                    <a:latin typeface="Saira"/>
                    <a:ea typeface="Saira"/>
                    <a:cs typeface="Saira"/>
                    <a:sym typeface="Saira"/>
                  </a:rPr>
                  <a:t>3. Phân tích dữ liệu </a:t>
                </a:r>
                <a:endParaRPr b="0" i="0" sz="4800" u="none" cap="none" strike="noStrike">
                  <a:solidFill>
                    <a:srgbClr val="000000"/>
                  </a:solidFill>
                  <a:latin typeface="Arial"/>
                  <a:ea typeface="Arial"/>
                  <a:cs typeface="Arial"/>
                  <a:sym typeface="Arial"/>
                </a:endParaRPr>
              </a:p>
            </p:txBody>
          </p:sp>
          <p:sp>
            <p:nvSpPr>
              <p:cNvPr id="100" name="Google Shape;100;p14"/>
              <p:cNvSpPr txBox="1"/>
              <p:nvPr/>
            </p:nvSpPr>
            <p:spPr>
              <a:xfrm>
                <a:off x="0" y="3908404"/>
                <a:ext cx="8083800" cy="25614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Clr>
                    <a:srgbClr val="000000"/>
                  </a:buClr>
                  <a:buSzPts val="3500"/>
                  <a:buFont typeface="Arial"/>
                  <a:buNone/>
                </a:pPr>
                <a:r>
                  <a:rPr b="0" i="0" lang="en-US" sz="4800" u="none" cap="none" strike="noStrike">
                    <a:solidFill>
                      <a:srgbClr val="0D0D0D"/>
                    </a:solidFill>
                    <a:latin typeface="Saira"/>
                    <a:ea typeface="Saira"/>
                    <a:cs typeface="Saira"/>
                    <a:sym typeface="Saira"/>
                  </a:rPr>
                  <a:t>4. Model</a:t>
                </a:r>
                <a:endParaRPr b="0" i="0" sz="4800" u="none" cap="none" strike="noStrike">
                  <a:solidFill>
                    <a:srgbClr val="0D0D0D"/>
                  </a:solidFill>
                  <a:latin typeface="Saira"/>
                  <a:ea typeface="Saira"/>
                  <a:cs typeface="Saira"/>
                  <a:sym typeface="Saira"/>
                </a:endParaRPr>
              </a:p>
              <a:p>
                <a:pPr indent="0" lvl="0" marL="0" marR="0" rtl="0" algn="l">
                  <a:lnSpc>
                    <a:spcPct val="160000"/>
                  </a:lnSpc>
                  <a:spcBef>
                    <a:spcPts val="0"/>
                  </a:spcBef>
                  <a:spcAft>
                    <a:spcPts val="0"/>
                  </a:spcAft>
                  <a:buClr>
                    <a:srgbClr val="000000"/>
                  </a:buClr>
                  <a:buSzPts val="3500"/>
                  <a:buFont typeface="Arial"/>
                  <a:buNone/>
                </a:pPr>
                <a:r>
                  <a:rPr lang="en-US" sz="4800">
                    <a:solidFill>
                      <a:srgbClr val="0D0D0D"/>
                    </a:solidFill>
                    <a:latin typeface="Saira"/>
                    <a:ea typeface="Saira"/>
                    <a:cs typeface="Saira"/>
                    <a:sym typeface="Saira"/>
                  </a:rPr>
                  <a:t>5. Kết luận</a:t>
                </a:r>
                <a:endParaRPr sz="4800">
                  <a:solidFill>
                    <a:srgbClr val="0D0D0D"/>
                  </a:solidFill>
                  <a:latin typeface="Saira"/>
                  <a:ea typeface="Saira"/>
                  <a:cs typeface="Saira"/>
                  <a:sym typeface="Saira"/>
                </a:endParaRPr>
              </a:p>
            </p:txBody>
          </p:sp>
          <p:cxnSp>
            <p:nvCxnSpPr>
              <p:cNvPr id="101" name="Google Shape;101;p14"/>
              <p:cNvCxnSpPr/>
              <p:nvPr/>
            </p:nvCxnSpPr>
            <p:spPr>
              <a:xfrm>
                <a:off x="0" y="1026580"/>
                <a:ext cx="8083743" cy="0"/>
              </a:xfrm>
              <a:prstGeom prst="straightConnector1">
                <a:avLst/>
              </a:prstGeom>
              <a:noFill/>
              <a:ln cap="rnd" cmpd="sng" w="14300">
                <a:solidFill>
                  <a:srgbClr val="1E1D1D"/>
                </a:solidFill>
                <a:prstDash val="solid"/>
                <a:round/>
                <a:headEnd len="sm" w="sm" type="none"/>
                <a:tailEnd len="sm" w="sm" type="none"/>
              </a:ln>
            </p:spPr>
          </p:cxnSp>
          <p:cxnSp>
            <p:nvCxnSpPr>
              <p:cNvPr id="102" name="Google Shape;102;p14"/>
              <p:cNvCxnSpPr/>
              <p:nvPr/>
            </p:nvCxnSpPr>
            <p:spPr>
              <a:xfrm>
                <a:off x="0" y="2377006"/>
                <a:ext cx="8083743" cy="0"/>
              </a:xfrm>
              <a:prstGeom prst="straightConnector1">
                <a:avLst/>
              </a:prstGeom>
              <a:noFill/>
              <a:ln cap="rnd" cmpd="sng" w="14300">
                <a:solidFill>
                  <a:srgbClr val="1E1D1D"/>
                </a:solidFill>
                <a:prstDash val="solid"/>
                <a:round/>
                <a:headEnd len="sm" w="sm" type="none"/>
                <a:tailEnd len="sm" w="sm" type="none"/>
              </a:ln>
            </p:spPr>
          </p:cxnSp>
          <p:cxnSp>
            <p:nvCxnSpPr>
              <p:cNvPr id="103" name="Google Shape;103;p14"/>
              <p:cNvCxnSpPr/>
              <p:nvPr/>
            </p:nvCxnSpPr>
            <p:spPr>
              <a:xfrm>
                <a:off x="0" y="3727433"/>
                <a:ext cx="8083743" cy="0"/>
              </a:xfrm>
              <a:prstGeom prst="straightConnector1">
                <a:avLst/>
              </a:prstGeom>
              <a:noFill/>
              <a:ln cap="rnd" cmpd="sng" w="14300">
                <a:solidFill>
                  <a:srgbClr val="1E1D1D"/>
                </a:solidFill>
                <a:prstDash val="solid"/>
                <a:round/>
                <a:headEnd len="sm" w="sm" type="none"/>
                <a:tailEnd len="sm" w="sm" type="none"/>
              </a:ln>
            </p:spPr>
          </p:cxnSp>
          <p:cxnSp>
            <p:nvCxnSpPr>
              <p:cNvPr id="104" name="Google Shape;104;p14"/>
              <p:cNvCxnSpPr/>
              <p:nvPr/>
            </p:nvCxnSpPr>
            <p:spPr>
              <a:xfrm>
                <a:off x="0" y="5077859"/>
                <a:ext cx="8083800" cy="0"/>
              </a:xfrm>
              <a:prstGeom prst="straightConnector1">
                <a:avLst/>
              </a:prstGeom>
              <a:noFill/>
              <a:ln cap="rnd" cmpd="sng" w="14300">
                <a:solidFill>
                  <a:srgbClr val="1E1D1D"/>
                </a:solidFill>
                <a:prstDash val="solid"/>
                <a:round/>
                <a:headEnd len="sm" w="sm" type="none"/>
                <a:tailEnd len="sm" w="sm" type="none"/>
              </a:ln>
            </p:spPr>
          </p:cxnSp>
        </p:grpSp>
        <p:cxnSp>
          <p:nvCxnSpPr>
            <p:cNvPr id="105" name="Google Shape;105;p14"/>
            <p:cNvCxnSpPr/>
            <p:nvPr/>
          </p:nvCxnSpPr>
          <p:spPr>
            <a:xfrm>
              <a:off x="1028675" y="8088331"/>
              <a:ext cx="7483200" cy="0"/>
            </a:xfrm>
            <a:prstGeom prst="straightConnector1">
              <a:avLst/>
            </a:prstGeom>
            <a:noFill/>
            <a:ln cap="rnd" cmpd="sng" w="14300">
              <a:solidFill>
                <a:srgbClr val="1E1D1D"/>
              </a:solidFill>
              <a:prstDash val="solid"/>
              <a:round/>
              <a:headEnd len="sm" w="sm" type="none"/>
              <a:tailEnd len="sm" w="sm" type="none"/>
            </a:ln>
          </p:spPr>
        </p:cxnSp>
      </p:grpSp>
      <p:cxnSp>
        <p:nvCxnSpPr>
          <p:cNvPr id="106" name="Google Shape;106;p14"/>
          <p:cNvCxnSpPr/>
          <p:nvPr/>
        </p:nvCxnSpPr>
        <p:spPr>
          <a:xfrm flipH="1" rot="10800000">
            <a:off x="8747450" y="2640225"/>
            <a:ext cx="17400" cy="5193600"/>
          </a:xfrm>
          <a:prstGeom prst="straightConnector1">
            <a:avLst/>
          </a:prstGeom>
          <a:noFill/>
          <a:ln cap="rnd" cmpd="sng" w="14300">
            <a:solidFill>
              <a:srgbClr val="1E1D1D"/>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nvSpPr>
        <p:spPr>
          <a:xfrm>
            <a:off x="812692" y="7939792"/>
            <a:ext cx="17475300" cy="7695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2000" u="none" cap="none" strike="noStrike">
                <a:solidFill>
                  <a:srgbClr val="0D0D0D"/>
                </a:solidFill>
                <a:latin typeface="Saira"/>
                <a:ea typeface="Saira"/>
                <a:cs typeface="Saira"/>
                <a:sym typeface="Saira"/>
              </a:rPr>
              <a:t>Nhận Xét:</a:t>
            </a:r>
            <a:endParaRPr b="1" sz="2000">
              <a:solidFill>
                <a:srgbClr val="0D0D0D"/>
              </a:solidFill>
              <a:latin typeface="Saira"/>
              <a:ea typeface="Saira"/>
              <a:cs typeface="Saira"/>
              <a:sym typeface="Saira"/>
            </a:endParaRPr>
          </a:p>
          <a:p>
            <a:pPr indent="-355600" lvl="0" marL="457200" marR="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Giá trị trung bình ít biến động hơn so với hai chỉ số phía trên.</a:t>
            </a:r>
            <a:endParaRPr sz="2000">
              <a:solidFill>
                <a:srgbClr val="0D0D0D"/>
              </a:solidFill>
              <a:latin typeface="Saira Light"/>
              <a:ea typeface="Saira Light"/>
              <a:cs typeface="Saira Light"/>
              <a:sym typeface="Saira Light"/>
            </a:endParaRPr>
          </a:p>
        </p:txBody>
      </p:sp>
      <p:pic>
        <p:nvPicPr>
          <p:cNvPr id="238" name="Google Shape;238;p32"/>
          <p:cNvPicPr preferRelativeResize="0"/>
          <p:nvPr/>
        </p:nvPicPr>
        <p:blipFill>
          <a:blip r:embed="rId3">
            <a:alphaModFix/>
          </a:blip>
          <a:stretch>
            <a:fillRect/>
          </a:stretch>
        </p:blipFill>
        <p:spPr>
          <a:xfrm>
            <a:off x="2480200" y="2896438"/>
            <a:ext cx="12796626" cy="4733375"/>
          </a:xfrm>
          <a:prstGeom prst="rect">
            <a:avLst/>
          </a:prstGeom>
          <a:noFill/>
          <a:ln>
            <a:noFill/>
          </a:ln>
        </p:spPr>
      </p:pic>
      <p:sp>
        <p:nvSpPr>
          <p:cNvPr id="239" name="Google Shape;239;p32"/>
          <p:cNvSpPr txBox="1"/>
          <p:nvPr/>
        </p:nvSpPr>
        <p:spPr>
          <a:xfrm>
            <a:off x="575925" y="537700"/>
            <a:ext cx="16776900" cy="18471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3.5. Sự biến động của Khối lượng khớp lệnh, </a:t>
            </a:r>
            <a:endParaRPr b="1" sz="5000">
              <a:solidFill>
                <a:srgbClr val="0D0D0D"/>
              </a:solidFill>
              <a:latin typeface="Saira"/>
              <a:ea typeface="Saira"/>
              <a:cs typeface="Saira"/>
              <a:sym typeface="Saira"/>
            </a:endParaRPr>
          </a:p>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Giá trị khớp lệnh và Giá trị khớp lệnh trung bình (3/3)</a:t>
            </a:r>
            <a:endParaRPr b="1" sz="5000">
              <a:solidFill>
                <a:srgbClr val="0D0D0D"/>
              </a:solidFill>
              <a:latin typeface="Saira"/>
              <a:ea typeface="Saira"/>
              <a:cs typeface="Saira"/>
              <a:sym typeface="Sai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nvSpPr>
        <p:spPr>
          <a:xfrm>
            <a:off x="812705" y="7805217"/>
            <a:ext cx="17475300" cy="16932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2000" u="none" cap="none" strike="noStrike">
                <a:solidFill>
                  <a:srgbClr val="0D0D0D"/>
                </a:solidFill>
                <a:latin typeface="Saira"/>
                <a:ea typeface="Saira"/>
                <a:cs typeface="Saira"/>
                <a:sym typeface="Saira"/>
              </a:rPr>
              <a:t>Nhận Xét:</a:t>
            </a:r>
            <a:endParaRPr b="1" sz="2000">
              <a:solidFill>
                <a:srgbClr val="0D0D0D"/>
              </a:solidFill>
              <a:latin typeface="Saira"/>
              <a:ea typeface="Saira"/>
              <a:cs typeface="Saira"/>
              <a:sym typeface="Saira"/>
            </a:endParaRPr>
          </a:p>
          <a:p>
            <a:pPr indent="-355600" lvl="0" marL="457200" marR="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Giá đóng cửa của thị trường biến động rất nhiều qua từng ngày.</a:t>
            </a:r>
            <a:endParaRPr sz="2000">
              <a:solidFill>
                <a:srgbClr val="0D0D0D"/>
              </a:solidFill>
              <a:latin typeface="Saira Light"/>
              <a:ea typeface="Saira Light"/>
              <a:cs typeface="Saira Light"/>
              <a:sym typeface="Saira Light"/>
            </a:endParaRPr>
          </a:p>
          <a:p>
            <a:pPr indent="-355600" lvl="0" marL="457200" marR="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Biên độ biến động chủ yếu là từ  -7% đến 7%.</a:t>
            </a:r>
            <a:endParaRPr sz="2000">
              <a:solidFill>
                <a:srgbClr val="0D0D0D"/>
              </a:solidFill>
              <a:latin typeface="Saira Light"/>
              <a:ea typeface="Saira Light"/>
              <a:cs typeface="Saira Light"/>
              <a:sym typeface="Saira Light"/>
            </a:endParaRPr>
          </a:p>
          <a:p>
            <a:pPr indent="-355600" lvl="0" marL="45720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Kỹ thuật được áp dụng ở đây vẫn là Facet (Thể hiện biểu đồ qua từng ngày, từng tháng, từng quý, từng năm)</a:t>
            </a:r>
            <a:endParaRPr sz="2000">
              <a:solidFill>
                <a:srgbClr val="0D0D0D"/>
              </a:solidFill>
              <a:latin typeface="Saira Light"/>
              <a:ea typeface="Saira Light"/>
              <a:cs typeface="Saira Light"/>
              <a:sym typeface="Saira Light"/>
            </a:endParaRPr>
          </a:p>
        </p:txBody>
      </p:sp>
      <p:pic>
        <p:nvPicPr>
          <p:cNvPr id="245" name="Google Shape;245;p33"/>
          <p:cNvPicPr preferRelativeResize="0"/>
          <p:nvPr/>
        </p:nvPicPr>
        <p:blipFill>
          <a:blip r:embed="rId3">
            <a:alphaModFix/>
          </a:blip>
          <a:stretch>
            <a:fillRect/>
          </a:stretch>
        </p:blipFill>
        <p:spPr>
          <a:xfrm>
            <a:off x="2462575" y="2457575"/>
            <a:ext cx="13849425" cy="5069075"/>
          </a:xfrm>
          <a:prstGeom prst="rect">
            <a:avLst/>
          </a:prstGeom>
          <a:noFill/>
          <a:ln>
            <a:noFill/>
          </a:ln>
        </p:spPr>
      </p:pic>
      <p:sp>
        <p:nvSpPr>
          <p:cNvPr id="246" name="Google Shape;246;p33"/>
          <p:cNvSpPr txBox="1"/>
          <p:nvPr/>
        </p:nvSpPr>
        <p:spPr>
          <a:xfrm>
            <a:off x="575925" y="537700"/>
            <a:ext cx="14028000" cy="18471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3.6. </a:t>
            </a:r>
            <a:r>
              <a:rPr b="1" lang="en-US" sz="5000">
                <a:solidFill>
                  <a:srgbClr val="0D0D0D"/>
                </a:solidFill>
                <a:latin typeface="Saira"/>
                <a:ea typeface="Saira"/>
                <a:cs typeface="Saira"/>
                <a:sym typeface="Saira"/>
              </a:rPr>
              <a:t>Sự thay đổi về Giá đóng cửa của thị trường qua thời gian</a:t>
            </a:r>
            <a:endParaRPr b="1" sz="5000">
              <a:solidFill>
                <a:srgbClr val="0D0D0D"/>
              </a:solidFill>
              <a:latin typeface="Saira"/>
              <a:ea typeface="Saira"/>
              <a:cs typeface="Saira"/>
              <a:sym typeface="Sai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nvSpPr>
        <p:spPr>
          <a:xfrm>
            <a:off x="781455" y="7805217"/>
            <a:ext cx="17475300" cy="1693200"/>
          </a:xfrm>
          <a:prstGeom prst="rect">
            <a:avLst/>
          </a:prstGeom>
          <a:noFill/>
          <a:ln>
            <a:noFill/>
          </a:ln>
        </p:spPr>
        <p:txBody>
          <a:bodyPr anchorCtr="0" anchor="t" bIns="0" lIns="0" spcFirstLastPara="1" rIns="0" wrap="square" tIns="0">
            <a:spAutoFit/>
          </a:bodyPr>
          <a:lstStyle/>
          <a:p>
            <a:pPr indent="0" lvl="1" marL="323850" marR="0" rtl="0" algn="just">
              <a:lnSpc>
                <a:spcPct val="150000"/>
              </a:lnSpc>
              <a:spcBef>
                <a:spcPts val="0"/>
              </a:spcBef>
              <a:spcAft>
                <a:spcPts val="0"/>
              </a:spcAft>
              <a:buNone/>
            </a:pPr>
            <a:r>
              <a:rPr b="1" i="0" lang="en-US" sz="2000" u="none" cap="none" strike="noStrike">
                <a:solidFill>
                  <a:srgbClr val="0D0D0D"/>
                </a:solidFill>
                <a:latin typeface="Saira"/>
                <a:ea typeface="Saira"/>
                <a:cs typeface="Saira"/>
                <a:sym typeface="Saira"/>
              </a:rPr>
              <a:t>Nhận Xét:</a:t>
            </a:r>
            <a:endParaRPr b="1" sz="2000">
              <a:solidFill>
                <a:srgbClr val="0D0D0D"/>
              </a:solidFill>
              <a:latin typeface="Saira"/>
              <a:ea typeface="Saira"/>
              <a:cs typeface="Saira"/>
              <a:sym typeface="Saira"/>
            </a:endParaRPr>
          </a:p>
          <a:p>
            <a:pPr indent="-355600" lvl="0" marL="45720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Để dễ dàng quan sát hơn, ta sẽ quan sát 100 ngày cuối năm 2023.</a:t>
            </a:r>
            <a:endParaRPr sz="2000">
              <a:solidFill>
                <a:srgbClr val="0D0D0D"/>
              </a:solidFill>
              <a:latin typeface="Saira Light"/>
              <a:ea typeface="Saira Light"/>
              <a:cs typeface="Saira Light"/>
              <a:sym typeface="Saira Light"/>
            </a:endParaRPr>
          </a:p>
          <a:p>
            <a:pPr indent="-355600" lvl="0" marL="45720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Nhiều ngày, giá mở cửa bằng luôn giá thấp nhất.</a:t>
            </a:r>
            <a:endParaRPr sz="2000">
              <a:solidFill>
                <a:srgbClr val="0D0D0D"/>
              </a:solidFill>
              <a:latin typeface="Saira Light"/>
              <a:ea typeface="Saira Light"/>
              <a:cs typeface="Saira Light"/>
              <a:sym typeface="Saira Light"/>
            </a:endParaRPr>
          </a:p>
          <a:p>
            <a:pPr indent="-355600" lvl="0" marL="457200" rtl="0" algn="just">
              <a:lnSpc>
                <a:spcPct val="150000"/>
              </a:lnSpc>
              <a:spcBef>
                <a:spcPts val="0"/>
              </a:spcBef>
              <a:spcAft>
                <a:spcPts val="0"/>
              </a:spcAft>
              <a:buClr>
                <a:srgbClr val="0D0D0D"/>
              </a:buClr>
              <a:buSzPts val="2000"/>
              <a:buFont typeface="Saira Light"/>
              <a:buChar char="-"/>
            </a:pPr>
            <a:r>
              <a:rPr lang="en-US" sz="2000">
                <a:solidFill>
                  <a:srgbClr val="0D0D0D"/>
                </a:solidFill>
                <a:latin typeface="Saira Light"/>
                <a:ea typeface="Saira Light"/>
                <a:cs typeface="Saira Light"/>
                <a:sym typeface="Saira Light"/>
              </a:rPr>
              <a:t>Tuy nhiên cũng không ít ngày giá mở cửa chính là giá cao nhất của ngày hôm đó.</a:t>
            </a:r>
            <a:endParaRPr sz="2000">
              <a:solidFill>
                <a:srgbClr val="0D0D0D"/>
              </a:solidFill>
              <a:latin typeface="Saira Light"/>
              <a:ea typeface="Saira Light"/>
              <a:cs typeface="Saira Light"/>
              <a:sym typeface="Saira Light"/>
            </a:endParaRPr>
          </a:p>
        </p:txBody>
      </p:sp>
      <p:pic>
        <p:nvPicPr>
          <p:cNvPr id="252" name="Google Shape;252;p34"/>
          <p:cNvPicPr preferRelativeResize="0"/>
          <p:nvPr/>
        </p:nvPicPr>
        <p:blipFill>
          <a:blip r:embed="rId3">
            <a:alphaModFix/>
          </a:blip>
          <a:stretch>
            <a:fillRect/>
          </a:stretch>
        </p:blipFill>
        <p:spPr>
          <a:xfrm>
            <a:off x="2302601" y="2704299"/>
            <a:ext cx="13429826" cy="4878400"/>
          </a:xfrm>
          <a:prstGeom prst="rect">
            <a:avLst/>
          </a:prstGeom>
          <a:noFill/>
          <a:ln>
            <a:noFill/>
          </a:ln>
        </p:spPr>
      </p:pic>
      <p:sp>
        <p:nvSpPr>
          <p:cNvPr id="253" name="Google Shape;253;p34"/>
          <p:cNvSpPr txBox="1"/>
          <p:nvPr/>
        </p:nvSpPr>
        <p:spPr>
          <a:xfrm>
            <a:off x="575925" y="537700"/>
            <a:ext cx="15724500" cy="29247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b="1" lang="en-US" sz="5000">
                <a:solidFill>
                  <a:srgbClr val="0D0D0D"/>
                </a:solidFill>
                <a:latin typeface="Saira"/>
                <a:ea typeface="Saira"/>
                <a:cs typeface="Saira"/>
                <a:sym typeface="Saira"/>
              </a:rPr>
              <a:t>3.7. </a:t>
            </a:r>
            <a:r>
              <a:rPr b="1" lang="en-US" sz="5000">
                <a:solidFill>
                  <a:srgbClr val="0D0D0D"/>
                </a:solidFill>
                <a:latin typeface="Saira"/>
                <a:ea typeface="Saira"/>
                <a:cs typeface="Saira"/>
                <a:sym typeface="Saira"/>
              </a:rPr>
              <a:t>Mối quan hệ giữa Giá mở cửa, Giá cao nhất và Giá thấp nhất</a:t>
            </a:r>
            <a:endParaRPr b="1" sz="5000">
              <a:solidFill>
                <a:schemeClr val="dk1"/>
              </a:solidFill>
            </a:endParaRPr>
          </a:p>
          <a:p>
            <a:pPr indent="0" lvl="0" marL="0" rtl="0" algn="l">
              <a:lnSpc>
                <a:spcPct val="140000"/>
              </a:lnSpc>
              <a:spcBef>
                <a:spcPts val="0"/>
              </a:spcBef>
              <a:spcAft>
                <a:spcPts val="0"/>
              </a:spcAft>
              <a:buClr>
                <a:schemeClr val="dk1"/>
              </a:buClr>
              <a:buFont typeface="Arial"/>
              <a:buNone/>
            </a:pPr>
            <a:r>
              <a:t/>
            </a:r>
            <a:endParaRPr b="1" sz="5000">
              <a:solidFill>
                <a:srgbClr val="0D0D0D"/>
              </a:solidFill>
              <a:latin typeface="Saira"/>
              <a:ea typeface="Saira"/>
              <a:cs typeface="Saira"/>
              <a:sym typeface="Sai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nvSpPr>
        <p:spPr>
          <a:xfrm>
            <a:off x="4000950" y="4681800"/>
            <a:ext cx="102861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4</a:t>
            </a:r>
            <a:r>
              <a:rPr b="1" lang="en-US" sz="6000">
                <a:solidFill>
                  <a:srgbClr val="0D0D0D"/>
                </a:solidFill>
                <a:latin typeface="Saira"/>
                <a:ea typeface="Saira"/>
                <a:cs typeface="Saira"/>
                <a:sym typeface="Saira"/>
              </a:rPr>
              <a:t>.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4</a:t>
            </a:r>
            <a:r>
              <a:rPr b="1" lang="en-US" sz="6000">
                <a:solidFill>
                  <a:srgbClr val="0D0D0D"/>
                </a:solidFill>
                <a:latin typeface="Saira"/>
                <a:ea typeface="Saira"/>
                <a:cs typeface="Saira"/>
                <a:sym typeface="Saira"/>
              </a:rPr>
              <a:t>. Model </a:t>
            </a:r>
            <a:endParaRPr b="1">
              <a:solidFill>
                <a:schemeClr val="dk1"/>
              </a:solidFill>
            </a:endParaRPr>
          </a:p>
        </p:txBody>
      </p:sp>
      <p:sp>
        <p:nvSpPr>
          <p:cNvPr id="264" name="Google Shape;264;p36"/>
          <p:cNvSpPr txBox="1"/>
          <p:nvPr>
            <p:ph idx="1" type="body"/>
          </p:nvPr>
        </p:nvSpPr>
        <p:spPr>
          <a:xfrm>
            <a:off x="676475" y="1761325"/>
            <a:ext cx="16891200" cy="8054700"/>
          </a:xfrm>
          <a:prstGeom prst="rect">
            <a:avLst/>
          </a:prstGeom>
        </p:spPr>
        <p:txBody>
          <a:bodyPr anchorCtr="0" anchor="t" bIns="45700" lIns="91425" spcFirstLastPara="1" rIns="91425" wrap="square" tIns="45700">
            <a:normAutofit/>
          </a:bodyPr>
          <a:lstStyle/>
          <a:p>
            <a:pPr indent="0" lvl="0" marL="0" rtl="0" algn="l">
              <a:lnSpc>
                <a:spcPct val="115000"/>
              </a:lnSpc>
              <a:spcBef>
                <a:spcPts val="360"/>
              </a:spcBef>
              <a:spcAft>
                <a:spcPts val="0"/>
              </a:spcAft>
              <a:buNone/>
            </a:pPr>
            <a:r>
              <a:rPr lang="en-US">
                <a:latin typeface="Saira"/>
                <a:ea typeface="Saira"/>
                <a:cs typeface="Saira"/>
                <a:sym typeface="Saira"/>
              </a:rPr>
              <a:t>Ki</a:t>
            </a:r>
            <a:r>
              <a:rPr lang="en-US">
                <a:latin typeface="Saira"/>
                <a:ea typeface="Saira"/>
                <a:cs typeface="Saira"/>
                <a:sym typeface="Saira"/>
              </a:rPr>
              <a:t>ến trúc LSTM đã cho thấy hiệu năng cao trong Xử lý ngôn ngữ tự nhiên và dự đoán Time Series</a:t>
            </a:r>
            <a:endParaRPr>
              <a:latin typeface="Saira"/>
              <a:ea typeface="Saira"/>
              <a:cs typeface="Saira"/>
              <a:sym typeface="Saira"/>
            </a:endParaRPr>
          </a:p>
          <a:p>
            <a:pPr indent="0" lvl="0" marL="0" rtl="0" algn="l">
              <a:lnSpc>
                <a:spcPct val="115000"/>
              </a:lnSpc>
              <a:spcBef>
                <a:spcPts val="360"/>
              </a:spcBef>
              <a:spcAft>
                <a:spcPts val="0"/>
              </a:spcAft>
              <a:buNone/>
            </a:pPr>
            <a:r>
              <a:rPr lang="en-US">
                <a:latin typeface="Saira"/>
                <a:ea typeface="Saira"/>
                <a:cs typeface="Saira"/>
                <a:sym typeface="Saira"/>
              </a:rPr>
              <a:t>Nh</a:t>
            </a:r>
            <a:r>
              <a:rPr lang="en-US">
                <a:latin typeface="Saira"/>
                <a:ea typeface="Saira"/>
                <a:cs typeface="Saira"/>
                <a:sym typeface="Saira"/>
              </a:rPr>
              <a:t>óm áp dụng kiến trúc LSTM để xây dựng model dự đoán “Giá đóng cửa điều chỉnh” với 2 hướng tiếp cận</a:t>
            </a:r>
            <a:endParaRPr>
              <a:latin typeface="Saira"/>
              <a:ea typeface="Saira"/>
              <a:cs typeface="Saira"/>
              <a:sym typeface="Saira"/>
            </a:endParaRPr>
          </a:p>
        </p:txBody>
      </p:sp>
      <p:pic>
        <p:nvPicPr>
          <p:cNvPr id="265" name="Google Shape;265;p36"/>
          <p:cNvPicPr preferRelativeResize="0"/>
          <p:nvPr/>
        </p:nvPicPr>
        <p:blipFill>
          <a:blip r:embed="rId3">
            <a:alphaModFix/>
          </a:blip>
          <a:stretch>
            <a:fillRect/>
          </a:stretch>
        </p:blipFill>
        <p:spPr>
          <a:xfrm>
            <a:off x="892100" y="4201725"/>
            <a:ext cx="8399099" cy="5614299"/>
          </a:xfrm>
          <a:prstGeom prst="rect">
            <a:avLst/>
          </a:prstGeom>
          <a:noFill/>
          <a:ln>
            <a:noFill/>
          </a:ln>
        </p:spPr>
      </p:pic>
      <p:pic>
        <p:nvPicPr>
          <p:cNvPr id="266" name="Google Shape;266;p36"/>
          <p:cNvPicPr preferRelativeResize="0"/>
          <p:nvPr/>
        </p:nvPicPr>
        <p:blipFill>
          <a:blip r:embed="rId4">
            <a:alphaModFix/>
          </a:blip>
          <a:stretch>
            <a:fillRect/>
          </a:stretch>
        </p:blipFill>
        <p:spPr>
          <a:xfrm>
            <a:off x="9689350" y="3968400"/>
            <a:ext cx="7878326" cy="623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4.1. Model 1 </a:t>
            </a:r>
            <a:endParaRPr b="1">
              <a:solidFill>
                <a:schemeClr val="dk1"/>
              </a:solidFill>
            </a:endParaRPr>
          </a:p>
        </p:txBody>
      </p:sp>
      <p:sp>
        <p:nvSpPr>
          <p:cNvPr id="272" name="Google Shape;272;p37"/>
          <p:cNvSpPr txBox="1"/>
          <p:nvPr>
            <p:ph idx="1" type="body"/>
          </p:nvPr>
        </p:nvSpPr>
        <p:spPr>
          <a:xfrm>
            <a:off x="676475" y="1761325"/>
            <a:ext cx="16891200" cy="80547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Saira"/>
              <a:buChar char="-"/>
            </a:pPr>
            <a:r>
              <a:rPr lang="en-US">
                <a:latin typeface="Saira"/>
                <a:ea typeface="Saira"/>
                <a:cs typeface="Saira"/>
                <a:sym typeface="Saira"/>
              </a:rPr>
              <a:t>Data d</a:t>
            </a:r>
            <a:r>
              <a:rPr lang="en-US">
                <a:latin typeface="Saira"/>
                <a:ea typeface="Saira"/>
                <a:cs typeface="Saira"/>
                <a:sym typeface="Saira"/>
              </a:rPr>
              <a:t>ùng để train là giá trị “Giá điều chỉnh” với bước thời gian là 90 ngày.</a:t>
            </a:r>
            <a:endParaRPr>
              <a:latin typeface="Saira"/>
              <a:ea typeface="Saira"/>
              <a:cs typeface="Saira"/>
              <a:sym typeface="Saira"/>
            </a:endParaRPr>
          </a:p>
          <a:p>
            <a:pPr indent="-342900" lvl="0" marL="457200" rtl="0" algn="l">
              <a:lnSpc>
                <a:spcPct val="115000"/>
              </a:lnSpc>
              <a:spcBef>
                <a:spcPts val="0"/>
              </a:spcBef>
              <a:spcAft>
                <a:spcPts val="0"/>
              </a:spcAft>
              <a:buSzPts val="1800"/>
              <a:buFont typeface="Saira"/>
              <a:buChar char="-"/>
            </a:pPr>
            <a:r>
              <a:rPr lang="en-US">
                <a:latin typeface="Saira"/>
                <a:ea typeface="Saira"/>
                <a:cs typeface="Saira"/>
                <a:sym typeface="Saira"/>
              </a:rPr>
              <a:t>Model được train với 20 epoch và dùng tập validation có kích thước là 10% tập train với batch_size=1 </a:t>
            </a:r>
            <a:endParaRPr>
              <a:latin typeface="Saira"/>
              <a:ea typeface="Saira"/>
              <a:cs typeface="Saira"/>
              <a:sym typeface="Saira"/>
            </a:endParaRPr>
          </a:p>
          <a:p>
            <a:pPr indent="-342900" lvl="0" marL="457200" rtl="0" algn="l">
              <a:lnSpc>
                <a:spcPct val="115000"/>
              </a:lnSpc>
              <a:spcBef>
                <a:spcPts val="0"/>
              </a:spcBef>
              <a:spcAft>
                <a:spcPts val="0"/>
              </a:spcAft>
              <a:buSzPts val="1800"/>
              <a:buFont typeface="Saira"/>
              <a:buChar char="-"/>
            </a:pPr>
            <a:r>
              <a:rPr lang="en-US">
                <a:latin typeface="Saira"/>
                <a:ea typeface="Saira"/>
                <a:cs typeface="Saira"/>
                <a:sym typeface="Saira"/>
              </a:rPr>
              <a:t>Nhóm sử dụng Optimizer là Adam và loss function là RMSE</a:t>
            </a:r>
            <a:endParaRPr>
              <a:latin typeface="Saira"/>
              <a:ea typeface="Saira"/>
              <a:cs typeface="Saira"/>
              <a:sym typeface="Saira"/>
            </a:endParaRPr>
          </a:p>
        </p:txBody>
      </p:sp>
      <p:pic>
        <p:nvPicPr>
          <p:cNvPr id="273" name="Google Shape;273;p37"/>
          <p:cNvPicPr preferRelativeResize="0"/>
          <p:nvPr/>
        </p:nvPicPr>
        <p:blipFill>
          <a:blip r:embed="rId3">
            <a:alphaModFix/>
          </a:blip>
          <a:stretch>
            <a:fillRect/>
          </a:stretch>
        </p:blipFill>
        <p:spPr>
          <a:xfrm>
            <a:off x="1151050" y="4302775"/>
            <a:ext cx="7962900" cy="297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4.1. Model 1 </a:t>
            </a:r>
            <a:endParaRPr b="1">
              <a:solidFill>
                <a:schemeClr val="dk1"/>
              </a:solidFill>
            </a:endParaRPr>
          </a:p>
        </p:txBody>
      </p:sp>
      <p:sp>
        <p:nvSpPr>
          <p:cNvPr id="279" name="Google Shape;279;p38"/>
          <p:cNvSpPr txBox="1"/>
          <p:nvPr>
            <p:ph idx="1" type="body"/>
          </p:nvPr>
        </p:nvSpPr>
        <p:spPr>
          <a:xfrm>
            <a:off x="676475" y="1761325"/>
            <a:ext cx="16891200" cy="80547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Saira"/>
              <a:buChar char="-"/>
            </a:pPr>
            <a:r>
              <a:rPr lang="en-US">
                <a:latin typeface="Saira"/>
                <a:ea typeface="Saira"/>
                <a:cs typeface="Saira"/>
                <a:sym typeface="Saira"/>
              </a:rPr>
              <a:t>Nh</a:t>
            </a:r>
            <a:r>
              <a:rPr lang="en-US">
                <a:latin typeface="Saira"/>
                <a:ea typeface="Saira"/>
                <a:cs typeface="Saira"/>
                <a:sym typeface="Saira"/>
              </a:rPr>
              <a:t>óm sử dụng 10% tập data ban đầu để làm tập test</a:t>
            </a:r>
            <a:endParaRPr>
              <a:latin typeface="Saira"/>
              <a:ea typeface="Saira"/>
              <a:cs typeface="Saira"/>
              <a:sym typeface="Saira"/>
            </a:endParaRPr>
          </a:p>
          <a:p>
            <a:pPr indent="-342900" lvl="0" marL="457200" rtl="0" algn="l">
              <a:lnSpc>
                <a:spcPct val="115000"/>
              </a:lnSpc>
              <a:spcBef>
                <a:spcPts val="0"/>
              </a:spcBef>
              <a:spcAft>
                <a:spcPts val="0"/>
              </a:spcAft>
              <a:buSzPts val="1800"/>
              <a:buChar char="-"/>
            </a:pPr>
            <a:r>
              <a:rPr lang="en-US">
                <a:latin typeface="Saira"/>
                <a:ea typeface="Saira"/>
                <a:cs typeface="Saira"/>
                <a:sym typeface="Saira"/>
              </a:rPr>
              <a:t>K</a:t>
            </a:r>
            <a:r>
              <a:rPr lang="en-US">
                <a:latin typeface="Saira"/>
                <a:ea typeface="Saira"/>
                <a:cs typeface="Saira"/>
                <a:sym typeface="Saira"/>
              </a:rPr>
              <a:t>ết quả trên tập test: rmse = </a:t>
            </a:r>
            <a:r>
              <a:rPr lang="en-US">
                <a:solidFill>
                  <a:srgbClr val="212121"/>
                </a:solidFill>
                <a:highlight>
                  <a:srgbClr val="FFFFFF"/>
                </a:highlight>
                <a:latin typeface="Saira"/>
                <a:ea typeface="Saira"/>
                <a:cs typeface="Saira"/>
                <a:sym typeface="Saira"/>
              </a:rPr>
              <a:t>1.4722052017387213</a:t>
            </a:r>
            <a:endParaRPr>
              <a:solidFill>
                <a:srgbClr val="212121"/>
              </a:solidFill>
              <a:highlight>
                <a:srgbClr val="FFFFFF"/>
              </a:highlight>
              <a:latin typeface="Saira"/>
              <a:ea typeface="Saira"/>
              <a:cs typeface="Saira"/>
              <a:sym typeface="Saira"/>
            </a:endParaRPr>
          </a:p>
          <a:p>
            <a:pPr indent="0" lvl="0" marL="0" rtl="0" algn="l">
              <a:lnSpc>
                <a:spcPct val="115000"/>
              </a:lnSpc>
              <a:spcBef>
                <a:spcPts val="360"/>
              </a:spcBef>
              <a:spcAft>
                <a:spcPts val="0"/>
              </a:spcAft>
              <a:buNone/>
            </a:pPr>
            <a:r>
              <a:t/>
            </a:r>
            <a:endParaRPr>
              <a:latin typeface="Saira"/>
              <a:ea typeface="Saira"/>
              <a:cs typeface="Saira"/>
              <a:sym typeface="Saira"/>
            </a:endParaRPr>
          </a:p>
          <a:p>
            <a:pPr indent="0" lvl="0" marL="457200" rtl="0" algn="l">
              <a:lnSpc>
                <a:spcPct val="115000"/>
              </a:lnSpc>
              <a:spcBef>
                <a:spcPts val="360"/>
              </a:spcBef>
              <a:spcAft>
                <a:spcPts val="0"/>
              </a:spcAft>
              <a:buNone/>
            </a:pPr>
            <a:r>
              <a:t/>
            </a:r>
            <a:endParaRPr>
              <a:latin typeface="Saira"/>
              <a:ea typeface="Saira"/>
              <a:cs typeface="Saira"/>
              <a:sym typeface="Saira"/>
            </a:endParaRPr>
          </a:p>
        </p:txBody>
      </p:sp>
      <p:pic>
        <p:nvPicPr>
          <p:cNvPr id="280" name="Google Shape;280;p38"/>
          <p:cNvPicPr preferRelativeResize="0"/>
          <p:nvPr/>
        </p:nvPicPr>
        <p:blipFill>
          <a:blip r:embed="rId3">
            <a:alphaModFix/>
          </a:blip>
          <a:stretch>
            <a:fillRect/>
          </a:stretch>
        </p:blipFill>
        <p:spPr>
          <a:xfrm>
            <a:off x="0" y="3839500"/>
            <a:ext cx="11395825" cy="4857675"/>
          </a:xfrm>
          <a:prstGeom prst="rect">
            <a:avLst/>
          </a:prstGeom>
          <a:noFill/>
          <a:ln>
            <a:noFill/>
          </a:ln>
        </p:spPr>
      </p:pic>
      <p:pic>
        <p:nvPicPr>
          <p:cNvPr id="281" name="Google Shape;281;p38"/>
          <p:cNvPicPr preferRelativeResize="0"/>
          <p:nvPr/>
        </p:nvPicPr>
        <p:blipFill>
          <a:blip r:embed="rId4">
            <a:alphaModFix/>
          </a:blip>
          <a:stretch>
            <a:fillRect/>
          </a:stretch>
        </p:blipFill>
        <p:spPr>
          <a:xfrm>
            <a:off x="11395825" y="3839500"/>
            <a:ext cx="6984776" cy="5288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4.2. Model 2 </a:t>
            </a:r>
            <a:endParaRPr b="1">
              <a:solidFill>
                <a:schemeClr val="dk1"/>
              </a:solidFill>
            </a:endParaRPr>
          </a:p>
        </p:txBody>
      </p:sp>
      <p:sp>
        <p:nvSpPr>
          <p:cNvPr id="287" name="Google Shape;287;p39"/>
          <p:cNvSpPr txBox="1"/>
          <p:nvPr>
            <p:ph idx="1" type="body"/>
          </p:nvPr>
        </p:nvSpPr>
        <p:spPr>
          <a:xfrm>
            <a:off x="676475" y="1761325"/>
            <a:ext cx="16891200" cy="80547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Saira"/>
              <a:buChar char="-"/>
            </a:pPr>
            <a:r>
              <a:rPr lang="en-US">
                <a:latin typeface="Saira"/>
                <a:ea typeface="Saira"/>
                <a:cs typeface="Saira"/>
                <a:sym typeface="Saira"/>
              </a:rPr>
              <a:t>Data dùng để train là giá trị [“Giá điều chỉnh”, “Giá </a:t>
            </a:r>
            <a:r>
              <a:rPr lang="en-US">
                <a:latin typeface="Saira"/>
                <a:ea typeface="Saira"/>
                <a:cs typeface="Saira"/>
                <a:sym typeface="Saira"/>
              </a:rPr>
              <a:t>đóng cửa”, “Giá cao nhất”, “Giá thấp nhất”, “Giá mở cửa”]</a:t>
            </a:r>
            <a:r>
              <a:rPr lang="en-US">
                <a:latin typeface="Saira"/>
                <a:ea typeface="Saira"/>
                <a:cs typeface="Saira"/>
                <a:sym typeface="Saira"/>
              </a:rPr>
              <a:t> với bước thời gian là 90 ngày.</a:t>
            </a:r>
            <a:endParaRPr>
              <a:latin typeface="Saira"/>
              <a:ea typeface="Saira"/>
              <a:cs typeface="Saira"/>
              <a:sym typeface="Saira"/>
            </a:endParaRPr>
          </a:p>
          <a:p>
            <a:pPr indent="-342900" lvl="0" marL="457200" rtl="0" algn="l">
              <a:lnSpc>
                <a:spcPct val="115000"/>
              </a:lnSpc>
              <a:spcBef>
                <a:spcPts val="0"/>
              </a:spcBef>
              <a:spcAft>
                <a:spcPts val="0"/>
              </a:spcAft>
              <a:buSzPts val="1800"/>
              <a:buFont typeface="Saira"/>
              <a:buChar char="-"/>
            </a:pPr>
            <a:r>
              <a:rPr lang="en-US">
                <a:latin typeface="Saira"/>
                <a:ea typeface="Saira"/>
                <a:cs typeface="Saira"/>
                <a:sym typeface="Saira"/>
              </a:rPr>
              <a:t>Model được train với 20 epoch và dùng tập validation có kích thước là 10% tập train với batch_size=8 </a:t>
            </a:r>
            <a:endParaRPr>
              <a:latin typeface="Saira"/>
              <a:ea typeface="Saira"/>
              <a:cs typeface="Saira"/>
              <a:sym typeface="Saira"/>
            </a:endParaRPr>
          </a:p>
          <a:p>
            <a:pPr indent="-342900" lvl="0" marL="457200" rtl="0" algn="l">
              <a:lnSpc>
                <a:spcPct val="115000"/>
              </a:lnSpc>
              <a:spcBef>
                <a:spcPts val="0"/>
              </a:spcBef>
              <a:spcAft>
                <a:spcPts val="0"/>
              </a:spcAft>
              <a:buSzPts val="1800"/>
              <a:buFont typeface="Saira"/>
              <a:buChar char="-"/>
            </a:pPr>
            <a:r>
              <a:rPr lang="en-US">
                <a:latin typeface="Saira"/>
                <a:ea typeface="Saira"/>
                <a:cs typeface="Saira"/>
                <a:sym typeface="Saira"/>
              </a:rPr>
              <a:t>Nhóm sử dụng Optimizer là Adam và loss function là RMSE</a:t>
            </a:r>
            <a:endParaRPr>
              <a:latin typeface="Saira"/>
              <a:ea typeface="Saira"/>
              <a:cs typeface="Saira"/>
              <a:sym typeface="Saira"/>
            </a:endParaRPr>
          </a:p>
          <a:p>
            <a:pPr indent="0" lvl="0" marL="457200" rtl="0" algn="l">
              <a:lnSpc>
                <a:spcPct val="115000"/>
              </a:lnSpc>
              <a:spcBef>
                <a:spcPts val="360"/>
              </a:spcBef>
              <a:spcAft>
                <a:spcPts val="0"/>
              </a:spcAft>
              <a:buNone/>
            </a:pPr>
            <a:r>
              <a:t/>
            </a:r>
            <a:endParaRPr>
              <a:latin typeface="Saira"/>
              <a:ea typeface="Saira"/>
              <a:cs typeface="Saira"/>
              <a:sym typeface="Saira"/>
            </a:endParaRPr>
          </a:p>
        </p:txBody>
      </p:sp>
      <p:pic>
        <p:nvPicPr>
          <p:cNvPr id="288" name="Google Shape;288;p39"/>
          <p:cNvPicPr preferRelativeResize="0"/>
          <p:nvPr/>
        </p:nvPicPr>
        <p:blipFill>
          <a:blip r:embed="rId3">
            <a:alphaModFix/>
          </a:blip>
          <a:stretch>
            <a:fillRect/>
          </a:stretch>
        </p:blipFill>
        <p:spPr>
          <a:xfrm>
            <a:off x="1207650" y="4888200"/>
            <a:ext cx="7867650" cy="3009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4.2. Model 2 </a:t>
            </a:r>
            <a:endParaRPr b="1">
              <a:solidFill>
                <a:schemeClr val="dk1"/>
              </a:solidFill>
            </a:endParaRPr>
          </a:p>
        </p:txBody>
      </p:sp>
      <p:sp>
        <p:nvSpPr>
          <p:cNvPr id="294" name="Google Shape;294;p40"/>
          <p:cNvSpPr txBox="1"/>
          <p:nvPr>
            <p:ph idx="1" type="body"/>
          </p:nvPr>
        </p:nvSpPr>
        <p:spPr>
          <a:xfrm>
            <a:off x="676475" y="1761325"/>
            <a:ext cx="16891200" cy="80547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Saira"/>
              <a:buChar char="-"/>
            </a:pPr>
            <a:r>
              <a:rPr lang="en-US">
                <a:latin typeface="Saira"/>
                <a:ea typeface="Saira"/>
                <a:cs typeface="Saira"/>
                <a:sym typeface="Saira"/>
              </a:rPr>
              <a:t>Nhóm sử dụng 10% tập data ban đầu để làm tập test</a:t>
            </a:r>
            <a:endParaRPr>
              <a:latin typeface="Saira"/>
              <a:ea typeface="Saira"/>
              <a:cs typeface="Saira"/>
              <a:sym typeface="Saira"/>
            </a:endParaRPr>
          </a:p>
          <a:p>
            <a:pPr indent="-342900" lvl="0" marL="457200" rtl="0" algn="l">
              <a:lnSpc>
                <a:spcPct val="115000"/>
              </a:lnSpc>
              <a:spcBef>
                <a:spcPts val="0"/>
              </a:spcBef>
              <a:spcAft>
                <a:spcPts val="0"/>
              </a:spcAft>
              <a:buSzPts val="1800"/>
              <a:buFont typeface="Saira"/>
              <a:buChar char="-"/>
            </a:pPr>
            <a:r>
              <a:rPr lang="en-US">
                <a:latin typeface="Saira"/>
                <a:ea typeface="Saira"/>
                <a:cs typeface="Saira"/>
                <a:sym typeface="Saira"/>
              </a:rPr>
              <a:t>Kết quả trên tập test: rmse = 12.542117509124026</a:t>
            </a:r>
            <a:endParaRPr>
              <a:latin typeface="Saira"/>
              <a:ea typeface="Saira"/>
              <a:cs typeface="Saira"/>
              <a:sym typeface="Saira"/>
            </a:endParaRPr>
          </a:p>
          <a:p>
            <a:pPr indent="0" lvl="0" marL="0" rtl="0" algn="l">
              <a:lnSpc>
                <a:spcPct val="115000"/>
              </a:lnSpc>
              <a:spcBef>
                <a:spcPts val="360"/>
              </a:spcBef>
              <a:spcAft>
                <a:spcPts val="0"/>
              </a:spcAft>
              <a:buNone/>
            </a:pPr>
            <a:r>
              <a:t/>
            </a:r>
            <a:endParaRPr>
              <a:latin typeface="Saira"/>
              <a:ea typeface="Saira"/>
              <a:cs typeface="Saira"/>
              <a:sym typeface="Saira"/>
            </a:endParaRPr>
          </a:p>
        </p:txBody>
      </p:sp>
      <p:pic>
        <p:nvPicPr>
          <p:cNvPr id="295" name="Google Shape;295;p40"/>
          <p:cNvPicPr preferRelativeResize="0"/>
          <p:nvPr/>
        </p:nvPicPr>
        <p:blipFill>
          <a:blip r:embed="rId3">
            <a:alphaModFix/>
          </a:blip>
          <a:stretch>
            <a:fillRect/>
          </a:stretch>
        </p:blipFill>
        <p:spPr>
          <a:xfrm>
            <a:off x="0" y="3763575"/>
            <a:ext cx="11750676" cy="4980250"/>
          </a:xfrm>
          <a:prstGeom prst="rect">
            <a:avLst/>
          </a:prstGeom>
          <a:noFill/>
          <a:ln>
            <a:noFill/>
          </a:ln>
        </p:spPr>
      </p:pic>
      <p:pic>
        <p:nvPicPr>
          <p:cNvPr id="296" name="Google Shape;296;p40"/>
          <p:cNvPicPr preferRelativeResize="0"/>
          <p:nvPr/>
        </p:nvPicPr>
        <p:blipFill>
          <a:blip r:embed="rId4">
            <a:alphaModFix/>
          </a:blip>
          <a:stretch>
            <a:fillRect/>
          </a:stretch>
        </p:blipFill>
        <p:spPr>
          <a:xfrm>
            <a:off x="11670675" y="3689950"/>
            <a:ext cx="6617326" cy="5127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4.3. Nh</a:t>
            </a:r>
            <a:r>
              <a:rPr b="1" lang="en-US" sz="6000">
                <a:solidFill>
                  <a:srgbClr val="0D0D0D"/>
                </a:solidFill>
                <a:latin typeface="Saira"/>
                <a:ea typeface="Saira"/>
                <a:cs typeface="Saira"/>
                <a:sym typeface="Saira"/>
              </a:rPr>
              <a:t>ận xét </a:t>
            </a:r>
            <a:endParaRPr b="1">
              <a:solidFill>
                <a:schemeClr val="dk1"/>
              </a:solidFill>
            </a:endParaRPr>
          </a:p>
        </p:txBody>
      </p:sp>
      <p:sp>
        <p:nvSpPr>
          <p:cNvPr id="302" name="Google Shape;302;p41"/>
          <p:cNvSpPr txBox="1"/>
          <p:nvPr>
            <p:ph idx="1" type="body"/>
          </p:nvPr>
        </p:nvSpPr>
        <p:spPr>
          <a:xfrm>
            <a:off x="989975" y="8135750"/>
            <a:ext cx="16891200" cy="19287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Font typeface="Saira"/>
              <a:buChar char="-"/>
            </a:pPr>
            <a:r>
              <a:rPr lang="en-US">
                <a:latin typeface="Saira"/>
                <a:ea typeface="Saira"/>
                <a:cs typeface="Saira"/>
                <a:sym typeface="Saira"/>
              </a:rPr>
              <a:t>Nh</a:t>
            </a:r>
            <a:r>
              <a:rPr lang="en-US">
                <a:latin typeface="Saira"/>
                <a:ea typeface="Saira"/>
                <a:cs typeface="Saira"/>
                <a:sym typeface="Saira"/>
              </a:rPr>
              <a:t>ìn chung cả 2 model đều dự đoán chu kì tăng giảm của Giá cổ phiếu khá chính xác</a:t>
            </a:r>
            <a:endParaRPr>
              <a:latin typeface="Saira"/>
              <a:ea typeface="Saira"/>
              <a:cs typeface="Saira"/>
              <a:sym typeface="Saira"/>
            </a:endParaRPr>
          </a:p>
          <a:p>
            <a:pPr indent="-342900" lvl="0" marL="457200" rtl="0" algn="l">
              <a:lnSpc>
                <a:spcPct val="115000"/>
              </a:lnSpc>
              <a:spcBef>
                <a:spcPts val="0"/>
              </a:spcBef>
              <a:spcAft>
                <a:spcPts val="0"/>
              </a:spcAft>
              <a:buSzPts val="1800"/>
              <a:buFont typeface="Saira"/>
              <a:buChar char="-"/>
            </a:pPr>
            <a:r>
              <a:rPr lang="en-US">
                <a:latin typeface="Saira"/>
                <a:ea typeface="Saira"/>
                <a:cs typeface="Saira"/>
                <a:sym typeface="Saira"/>
              </a:rPr>
              <a:t>Model_1 cho k</a:t>
            </a:r>
            <a:r>
              <a:rPr lang="en-US">
                <a:latin typeface="Saira"/>
                <a:ea typeface="Saira"/>
                <a:cs typeface="Saira"/>
                <a:sym typeface="Saira"/>
              </a:rPr>
              <a:t>ết quả tốt hơn nhiều so với Model_1 dù Model_2 được train với dữ liệu có nhiều feature hơn kéo theo đó là thời gian train cũng lâu hơn Model_1</a:t>
            </a:r>
            <a:endParaRPr>
              <a:latin typeface="Saira"/>
              <a:ea typeface="Saira"/>
              <a:cs typeface="Saira"/>
              <a:sym typeface="Saira"/>
            </a:endParaRPr>
          </a:p>
        </p:txBody>
      </p:sp>
      <p:pic>
        <p:nvPicPr>
          <p:cNvPr id="303" name="Google Shape;303;p41"/>
          <p:cNvPicPr preferRelativeResize="0"/>
          <p:nvPr/>
        </p:nvPicPr>
        <p:blipFill>
          <a:blip r:embed="rId3">
            <a:alphaModFix/>
          </a:blip>
          <a:stretch>
            <a:fillRect/>
          </a:stretch>
        </p:blipFill>
        <p:spPr>
          <a:xfrm>
            <a:off x="9893875" y="1858200"/>
            <a:ext cx="6617326" cy="5127500"/>
          </a:xfrm>
          <a:prstGeom prst="rect">
            <a:avLst/>
          </a:prstGeom>
          <a:noFill/>
          <a:ln>
            <a:noFill/>
          </a:ln>
        </p:spPr>
      </p:pic>
      <p:pic>
        <p:nvPicPr>
          <p:cNvPr id="304" name="Google Shape;304;p41"/>
          <p:cNvPicPr preferRelativeResize="0"/>
          <p:nvPr/>
        </p:nvPicPr>
        <p:blipFill>
          <a:blip r:embed="rId4">
            <a:alphaModFix/>
          </a:blip>
          <a:stretch>
            <a:fillRect/>
          </a:stretch>
        </p:blipFill>
        <p:spPr>
          <a:xfrm>
            <a:off x="1724275" y="1858212"/>
            <a:ext cx="6984776" cy="5288126"/>
          </a:xfrm>
          <a:prstGeom prst="rect">
            <a:avLst/>
          </a:prstGeom>
          <a:noFill/>
          <a:ln>
            <a:noFill/>
          </a:ln>
        </p:spPr>
      </p:pic>
      <p:sp>
        <p:nvSpPr>
          <p:cNvPr id="305" name="Google Shape;305;p41"/>
          <p:cNvSpPr txBox="1"/>
          <p:nvPr/>
        </p:nvSpPr>
        <p:spPr>
          <a:xfrm>
            <a:off x="4016813" y="6912425"/>
            <a:ext cx="2399700" cy="5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Calibri"/>
                <a:ea typeface="Calibri"/>
                <a:cs typeface="Calibri"/>
                <a:sym typeface="Calibri"/>
              </a:rPr>
              <a:t>Model_1</a:t>
            </a:r>
            <a:endParaRPr sz="2400">
              <a:solidFill>
                <a:schemeClr val="dk1"/>
              </a:solidFill>
              <a:latin typeface="Calibri"/>
              <a:ea typeface="Calibri"/>
              <a:cs typeface="Calibri"/>
              <a:sym typeface="Calibri"/>
            </a:endParaRPr>
          </a:p>
        </p:txBody>
      </p:sp>
      <p:sp>
        <p:nvSpPr>
          <p:cNvPr id="306" name="Google Shape;306;p41"/>
          <p:cNvSpPr txBox="1"/>
          <p:nvPr/>
        </p:nvSpPr>
        <p:spPr>
          <a:xfrm>
            <a:off x="12002688" y="6912425"/>
            <a:ext cx="2399700" cy="5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Calibri"/>
                <a:ea typeface="Calibri"/>
                <a:cs typeface="Calibri"/>
                <a:sym typeface="Calibri"/>
              </a:rPr>
              <a:t>Model_2</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nvSpPr>
        <p:spPr>
          <a:xfrm>
            <a:off x="4000950" y="4681800"/>
            <a:ext cx="102861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1</a:t>
            </a:r>
            <a:r>
              <a:rPr b="1" lang="en-US" sz="6000">
                <a:solidFill>
                  <a:srgbClr val="0D0D0D"/>
                </a:solidFill>
                <a:latin typeface="Saira"/>
                <a:ea typeface="Saira"/>
                <a:cs typeface="Saira"/>
                <a:sym typeface="Saira"/>
              </a:rPr>
              <a:t>. Gi</a:t>
            </a:r>
            <a:r>
              <a:rPr b="1" lang="en-US" sz="6000">
                <a:solidFill>
                  <a:srgbClr val="0D0D0D"/>
                </a:solidFill>
                <a:latin typeface="Saira"/>
                <a:ea typeface="Saira"/>
                <a:cs typeface="Saira"/>
                <a:sym typeface="Saira"/>
              </a:rPr>
              <a:t>ới thiệu</a:t>
            </a:r>
            <a:r>
              <a:rPr b="1" lang="en-US" sz="6000">
                <a:solidFill>
                  <a:srgbClr val="0D0D0D"/>
                </a:solidFill>
                <a:latin typeface="Saira"/>
                <a:ea typeface="Saira"/>
                <a:cs typeface="Saira"/>
                <a:sym typeface="Saira"/>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2"/>
          <p:cNvSpPr txBox="1"/>
          <p:nvPr/>
        </p:nvSpPr>
        <p:spPr>
          <a:xfrm>
            <a:off x="4000950" y="4681800"/>
            <a:ext cx="102861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5</a:t>
            </a:r>
            <a:r>
              <a:rPr b="1" lang="en-US" sz="6000">
                <a:solidFill>
                  <a:srgbClr val="0D0D0D"/>
                </a:solidFill>
                <a:latin typeface="Saira"/>
                <a:ea typeface="Saira"/>
                <a:cs typeface="Saira"/>
                <a:sym typeface="Saira"/>
              </a:rPr>
              <a:t>. K</a:t>
            </a:r>
            <a:r>
              <a:rPr b="1" lang="en-US" sz="6000">
                <a:solidFill>
                  <a:srgbClr val="0D0D0D"/>
                </a:solidFill>
                <a:latin typeface="Saira"/>
                <a:ea typeface="Saira"/>
                <a:cs typeface="Saira"/>
                <a:sym typeface="Saira"/>
              </a:rPr>
              <a:t>ết luận</a:t>
            </a:r>
            <a:r>
              <a:rPr b="1" lang="en-US" sz="6000">
                <a:solidFill>
                  <a:srgbClr val="0D0D0D"/>
                </a:solidFill>
                <a:latin typeface="Saira"/>
                <a:ea typeface="Saira"/>
                <a:cs typeface="Saira"/>
                <a:sym typeface="Saira"/>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nvSpPr>
        <p:spPr>
          <a:xfrm>
            <a:off x="676475" y="653125"/>
            <a:ext cx="17518200" cy="11082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b="1" lang="en-US" sz="6000">
                <a:solidFill>
                  <a:srgbClr val="0D0D0D"/>
                </a:solidFill>
                <a:latin typeface="Saira"/>
                <a:ea typeface="Saira"/>
                <a:cs typeface="Saira"/>
                <a:sym typeface="Saira"/>
              </a:rPr>
              <a:t>5</a:t>
            </a:r>
            <a:r>
              <a:rPr b="1" lang="en-US" sz="6000">
                <a:solidFill>
                  <a:srgbClr val="0D0D0D"/>
                </a:solidFill>
                <a:latin typeface="Saira"/>
                <a:ea typeface="Saira"/>
                <a:cs typeface="Saira"/>
                <a:sym typeface="Saira"/>
              </a:rPr>
              <a:t>. K</a:t>
            </a:r>
            <a:r>
              <a:rPr b="1" lang="en-US" sz="6000">
                <a:solidFill>
                  <a:srgbClr val="0D0D0D"/>
                </a:solidFill>
                <a:latin typeface="Saira"/>
                <a:ea typeface="Saira"/>
                <a:cs typeface="Saira"/>
                <a:sym typeface="Saira"/>
              </a:rPr>
              <a:t>ết luận</a:t>
            </a:r>
            <a:r>
              <a:rPr b="1" lang="en-US" sz="6000">
                <a:solidFill>
                  <a:srgbClr val="0D0D0D"/>
                </a:solidFill>
                <a:latin typeface="Saira"/>
                <a:ea typeface="Saira"/>
                <a:cs typeface="Saira"/>
                <a:sym typeface="Saira"/>
              </a:rPr>
              <a:t> </a:t>
            </a:r>
            <a:endParaRPr b="1">
              <a:solidFill>
                <a:schemeClr val="dk1"/>
              </a:solidFill>
            </a:endParaRPr>
          </a:p>
        </p:txBody>
      </p:sp>
      <p:sp>
        <p:nvSpPr>
          <p:cNvPr id="317" name="Google Shape;317;p43"/>
          <p:cNvSpPr txBox="1"/>
          <p:nvPr>
            <p:ph idx="1" type="body"/>
          </p:nvPr>
        </p:nvSpPr>
        <p:spPr>
          <a:xfrm>
            <a:off x="989975" y="1988400"/>
            <a:ext cx="16891200" cy="71925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360"/>
              </a:spcBef>
              <a:spcAft>
                <a:spcPts val="0"/>
              </a:spcAft>
              <a:buSzPts val="1800"/>
              <a:buChar char="-"/>
            </a:pPr>
            <a:r>
              <a:rPr lang="en-US"/>
              <a:t>Dữ liệu đã được phân tích theo năm để quan sát biến động của giá cao nhất và giá thấp nhất. Có thể nhận thấy xu hướng dài hạn hoặc các sự kiện đặc biệt qua các năm.</a:t>
            </a:r>
            <a:endParaRPr/>
          </a:p>
          <a:p>
            <a:pPr indent="-342900" lvl="0" marL="457200" rtl="0" algn="l">
              <a:lnSpc>
                <a:spcPct val="115000"/>
              </a:lnSpc>
              <a:spcBef>
                <a:spcPts val="0"/>
              </a:spcBef>
              <a:spcAft>
                <a:spcPts val="0"/>
              </a:spcAft>
              <a:buSzPts val="1800"/>
              <a:buChar char="-"/>
            </a:pPr>
            <a:r>
              <a:rPr lang="en-US"/>
              <a:t>Sự chênh lệch giữa giá cao và giá thấp cung cấp thông tin về mức độ biến động của cổ phiếu trong khoảng thời gian xác định.</a:t>
            </a:r>
            <a:endParaRPr/>
          </a:p>
          <a:p>
            <a:pPr indent="-342900" lvl="0" marL="457200" rtl="0" algn="l">
              <a:lnSpc>
                <a:spcPct val="115000"/>
              </a:lnSpc>
              <a:spcBef>
                <a:spcPts val="0"/>
              </a:spcBef>
              <a:spcAft>
                <a:spcPts val="0"/>
              </a:spcAft>
              <a:buSzPts val="1800"/>
              <a:buChar char="-"/>
            </a:pPr>
            <a:r>
              <a:rPr lang="en-US"/>
              <a:t>Về phần model sau project nhóm đã học được cách xây dựng 1 LSTM model để dự đoán dữ liệu Time Series.</a:t>
            </a:r>
            <a:endParaRPr/>
          </a:p>
          <a:p>
            <a:pPr indent="-342900" lvl="0" marL="457200" rtl="0" algn="l">
              <a:lnSpc>
                <a:spcPct val="115000"/>
              </a:lnSpc>
              <a:spcBef>
                <a:spcPts val="0"/>
              </a:spcBef>
              <a:spcAft>
                <a:spcPts val="0"/>
              </a:spcAft>
              <a:buSzPts val="1800"/>
              <a:buChar char="-"/>
            </a:pPr>
            <a:r>
              <a:rPr lang="en-US"/>
              <a:t>Các bước tiếp theo có thể mở rộng như cài đặt và dự đoán với mô hình ARIMA hoặc mô hình Transformers</a:t>
            </a:r>
            <a:endParaRPr/>
          </a:p>
          <a:p>
            <a:pPr indent="0" lvl="0" marL="0" rtl="0" algn="l">
              <a:lnSpc>
                <a:spcPct val="115000"/>
              </a:lnSpc>
              <a:spcBef>
                <a:spcPts val="36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pSp>
        <p:nvGrpSpPr>
          <p:cNvPr id="322" name="Google Shape;322;p44"/>
          <p:cNvGrpSpPr/>
          <p:nvPr/>
        </p:nvGrpSpPr>
        <p:grpSpPr>
          <a:xfrm>
            <a:off x="2213908" y="3984516"/>
            <a:ext cx="13753187" cy="2232242"/>
            <a:chOff x="0" y="-114300"/>
            <a:chExt cx="18337582" cy="2976323"/>
          </a:xfrm>
        </p:grpSpPr>
        <p:sp>
          <p:nvSpPr>
            <p:cNvPr id="323" name="Google Shape;323;p44"/>
            <p:cNvSpPr txBox="1"/>
            <p:nvPr/>
          </p:nvSpPr>
          <p:spPr>
            <a:xfrm>
              <a:off x="0" y="-114300"/>
              <a:ext cx="18337582" cy="1333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0" i="0" lang="en-US" sz="6000" u="none" cap="none" strike="noStrike">
                  <a:solidFill>
                    <a:srgbClr val="1E1D1D"/>
                  </a:solidFill>
                  <a:latin typeface="Saira Medium"/>
                  <a:ea typeface="Saira Medium"/>
                  <a:cs typeface="Saira Medium"/>
                  <a:sym typeface="Saira Medium"/>
                </a:rPr>
                <a:t>Thank you for watching!</a:t>
              </a:r>
              <a:endParaRPr b="0" i="0" sz="1400" u="none" cap="none" strike="noStrike">
                <a:solidFill>
                  <a:srgbClr val="000000"/>
                </a:solidFill>
                <a:latin typeface="Arial"/>
                <a:ea typeface="Arial"/>
                <a:cs typeface="Arial"/>
                <a:sym typeface="Arial"/>
              </a:endParaRPr>
            </a:p>
          </p:txBody>
        </p:sp>
        <p:sp>
          <p:nvSpPr>
            <p:cNvPr id="324" name="Google Shape;324;p44"/>
            <p:cNvSpPr txBox="1"/>
            <p:nvPr/>
          </p:nvSpPr>
          <p:spPr>
            <a:xfrm>
              <a:off x="0" y="2160347"/>
              <a:ext cx="18337582" cy="701676"/>
            </a:xfrm>
            <a:prstGeom prst="rect">
              <a:avLst/>
            </a:prstGeom>
            <a:noFill/>
            <a:ln>
              <a:noFill/>
            </a:ln>
          </p:spPr>
          <p:txBody>
            <a:bodyPr anchorCtr="0" anchor="t" bIns="0" lIns="0" spcFirstLastPara="1" rIns="0" wrap="square" tIns="0">
              <a:spAutoFit/>
            </a:bodyPr>
            <a:lstStyle/>
            <a:p>
              <a:pPr indent="0" lvl="0" marL="0" marR="0" rtl="0" algn="ctr">
                <a:lnSpc>
                  <a:spcPct val="160020"/>
                </a:lnSpc>
                <a:spcBef>
                  <a:spcPts val="0"/>
                </a:spcBef>
                <a:spcAft>
                  <a:spcPts val="0"/>
                </a:spcAft>
                <a:buClr>
                  <a:srgbClr val="000000"/>
                </a:buClr>
                <a:buSzPts val="2999"/>
                <a:buFont typeface="Arial"/>
                <a:buNone/>
              </a:pPr>
              <a:r>
                <a:rPr b="0" i="0" lang="en-US" sz="2999" u="none" cap="none" strike="noStrike">
                  <a:solidFill>
                    <a:srgbClr val="1E1D1D"/>
                  </a:solidFill>
                  <a:latin typeface="Saira"/>
                  <a:ea typeface="Saira"/>
                  <a:cs typeface="Saira"/>
                  <a:sym typeface="Saira"/>
                </a:rPr>
                <a:t>Any questions? Send it to us! We hope you learned something new.</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nvSpPr>
        <p:spPr>
          <a:xfrm>
            <a:off x="489850" y="331250"/>
            <a:ext cx="56367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1. </a:t>
            </a:r>
            <a:r>
              <a:rPr b="1" i="0" lang="en-US" sz="6000" u="none" cap="none" strike="noStrike">
                <a:solidFill>
                  <a:srgbClr val="0D0D0D"/>
                </a:solidFill>
                <a:latin typeface="Saira"/>
                <a:ea typeface="Saira"/>
                <a:cs typeface="Saira"/>
                <a:sym typeface="Saira"/>
              </a:rPr>
              <a:t>Giới thiệu</a:t>
            </a:r>
            <a:endParaRPr b="0" i="0" sz="1400" u="none" cap="none" strike="noStrike">
              <a:solidFill>
                <a:srgbClr val="000000"/>
              </a:solidFill>
              <a:latin typeface="Arial"/>
              <a:ea typeface="Arial"/>
              <a:cs typeface="Arial"/>
              <a:sym typeface="Arial"/>
            </a:endParaRPr>
          </a:p>
        </p:txBody>
      </p:sp>
      <p:sp>
        <p:nvSpPr>
          <p:cNvPr id="117" name="Google Shape;117;p16"/>
          <p:cNvSpPr txBox="1"/>
          <p:nvPr/>
        </p:nvSpPr>
        <p:spPr>
          <a:xfrm>
            <a:off x="489850" y="1352950"/>
            <a:ext cx="17121900" cy="8817300"/>
          </a:xfrm>
          <a:prstGeom prst="rect">
            <a:avLst/>
          </a:prstGeom>
          <a:noFill/>
          <a:ln>
            <a:noFill/>
          </a:ln>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chemeClr val="dk1"/>
              </a:buClr>
              <a:buSzPts val="3200"/>
              <a:buFont typeface="Saira"/>
              <a:buChar char="-"/>
            </a:pPr>
            <a:r>
              <a:rPr lang="en-US" sz="3200">
                <a:solidFill>
                  <a:schemeClr val="dk1"/>
                </a:solidFill>
                <a:latin typeface="Saira"/>
                <a:ea typeface="Saira"/>
                <a:cs typeface="Saira"/>
                <a:sym typeface="Saira"/>
              </a:rPr>
              <a:t>Chứng khoán là một bằng chứng tài sản hoặc phần vốn của công ty hay tổ chức đã phát hành. Chứng khoán có thể là hình thức chứng chỉ, bút toán ghi sổ hay dữ liệu điện tử. Chứng khoán bao gồm các loại như cổ phiếu, trái phiếu, chứng chỉ quỹ và các hình thức khác.</a:t>
            </a:r>
            <a:endParaRPr sz="3200">
              <a:solidFill>
                <a:schemeClr val="dk1"/>
              </a:solidFill>
              <a:latin typeface="Saira"/>
              <a:ea typeface="Saira"/>
              <a:cs typeface="Saira"/>
              <a:sym typeface="Saira"/>
            </a:endParaRPr>
          </a:p>
          <a:p>
            <a:pPr indent="-431800" lvl="0" marL="457200" rtl="0" algn="l">
              <a:lnSpc>
                <a:spcPct val="115000"/>
              </a:lnSpc>
              <a:spcBef>
                <a:spcPts val="0"/>
              </a:spcBef>
              <a:spcAft>
                <a:spcPts val="0"/>
              </a:spcAft>
              <a:buClr>
                <a:schemeClr val="dk1"/>
              </a:buClr>
              <a:buSzPts val="3200"/>
              <a:buFont typeface="Saira"/>
              <a:buChar char="-"/>
            </a:pPr>
            <a:r>
              <a:rPr lang="en-US" sz="3200">
                <a:solidFill>
                  <a:schemeClr val="dk1"/>
                </a:solidFill>
                <a:latin typeface="Saira"/>
                <a:ea typeface="Saira"/>
                <a:cs typeface="Saira"/>
                <a:sym typeface="Saira"/>
              </a:rPr>
              <a:t>Đầu tư chứng khoán đã và đang là một kênh đầu tư hấp dẫn đối với tổ chức và cá nhân ở cả trong và ngoài nước.</a:t>
            </a:r>
            <a:endParaRPr sz="3200">
              <a:solidFill>
                <a:schemeClr val="dk1"/>
              </a:solidFill>
              <a:latin typeface="Saira"/>
              <a:ea typeface="Saira"/>
              <a:cs typeface="Saira"/>
              <a:sym typeface="Saira"/>
            </a:endParaRPr>
          </a:p>
          <a:p>
            <a:pPr indent="-431800" lvl="0" marL="457200" rtl="0" algn="l">
              <a:lnSpc>
                <a:spcPct val="115000"/>
              </a:lnSpc>
              <a:spcBef>
                <a:spcPts val="0"/>
              </a:spcBef>
              <a:spcAft>
                <a:spcPts val="0"/>
              </a:spcAft>
              <a:buClr>
                <a:schemeClr val="dk1"/>
              </a:buClr>
              <a:buSzPts val="3200"/>
              <a:buFont typeface="Saira"/>
              <a:buChar char="-"/>
            </a:pPr>
            <a:r>
              <a:rPr lang="en-US" sz="3200">
                <a:solidFill>
                  <a:schemeClr val="dk1"/>
                </a:solidFill>
                <a:latin typeface="Saira"/>
                <a:ea typeface="Saira"/>
                <a:cs typeface="Saira"/>
                <a:sym typeface="Saira"/>
              </a:rPr>
              <a:t>Quy mô thị trường chứng khoán ngày càng tăng trưởng mạnh về số lượng nhà đầu tư và dòng tiền đầu tư vào chứng khoán.</a:t>
            </a:r>
            <a:endParaRPr sz="3200">
              <a:solidFill>
                <a:schemeClr val="dk1"/>
              </a:solidFill>
              <a:latin typeface="Saira"/>
              <a:ea typeface="Saira"/>
              <a:cs typeface="Saira"/>
              <a:sym typeface="Saira"/>
            </a:endParaRPr>
          </a:p>
          <a:p>
            <a:pPr indent="-431800" lvl="0" marL="457200" rtl="0" algn="l">
              <a:lnSpc>
                <a:spcPct val="115000"/>
              </a:lnSpc>
              <a:spcBef>
                <a:spcPts val="0"/>
              </a:spcBef>
              <a:spcAft>
                <a:spcPts val="0"/>
              </a:spcAft>
              <a:buClr>
                <a:schemeClr val="dk1"/>
              </a:buClr>
              <a:buSzPts val="3200"/>
              <a:buFont typeface="Saira"/>
              <a:buChar char="-"/>
            </a:pPr>
            <a:r>
              <a:rPr lang="en-US" sz="3200">
                <a:solidFill>
                  <a:schemeClr val="dk1"/>
                </a:solidFill>
                <a:latin typeface="Saira"/>
                <a:ea typeface="Saira"/>
                <a:cs typeface="Saira"/>
                <a:sym typeface="Saira"/>
              </a:rPr>
              <a:t>Song song đó các kỹ thuật máy học và phân tích dữ liệu ngày càng được áp dụng nhiều để phân tích dữ liệu về cổ phiếu cũng như dự đoán giá và chu kỳ tăng giảm của cổ phiếu.</a:t>
            </a:r>
            <a:endParaRPr sz="3200">
              <a:solidFill>
                <a:schemeClr val="dk1"/>
              </a:solidFill>
              <a:latin typeface="Saira"/>
              <a:ea typeface="Saira"/>
              <a:cs typeface="Saira"/>
              <a:sym typeface="Saira"/>
            </a:endParaRPr>
          </a:p>
          <a:p>
            <a:pPr indent="0" lvl="0" marL="0" rtl="0" algn="l">
              <a:spcBef>
                <a:spcPts val="0"/>
              </a:spcBef>
              <a:spcAft>
                <a:spcPts val="0"/>
              </a:spcAft>
              <a:buNone/>
            </a:pPr>
            <a:r>
              <a:t/>
            </a:r>
            <a:endParaRPr sz="3200">
              <a:solidFill>
                <a:schemeClr val="dk1"/>
              </a:solidFill>
              <a:latin typeface="Saira"/>
              <a:ea typeface="Saira"/>
              <a:cs typeface="Saira"/>
              <a:sym typeface="Saira"/>
            </a:endParaRPr>
          </a:p>
          <a:p>
            <a:pPr indent="0" lvl="0" marL="457200" rtl="0" algn="l">
              <a:spcBef>
                <a:spcPts val="0"/>
              </a:spcBef>
              <a:spcAft>
                <a:spcPts val="0"/>
              </a:spcAft>
              <a:buNone/>
            </a:pPr>
            <a:r>
              <a:t/>
            </a:r>
            <a:endParaRPr sz="3200">
              <a:solidFill>
                <a:schemeClr val="dk1"/>
              </a:solidFill>
              <a:latin typeface="Saira"/>
              <a:ea typeface="Saira"/>
              <a:cs typeface="Saira"/>
              <a:sym typeface="Saira"/>
            </a:endParaRPr>
          </a:p>
          <a:p>
            <a:pPr indent="-431800" lvl="0" marL="457200" rtl="0" algn="l">
              <a:spcBef>
                <a:spcPts val="0"/>
              </a:spcBef>
              <a:spcAft>
                <a:spcPts val="0"/>
              </a:spcAft>
              <a:buClr>
                <a:schemeClr val="dk1"/>
              </a:buClr>
              <a:buSzPts val="3200"/>
              <a:buFont typeface="Saira"/>
              <a:buChar char="➔"/>
            </a:pPr>
            <a:r>
              <a:rPr lang="en-US" sz="3200">
                <a:solidFill>
                  <a:schemeClr val="dk1"/>
                </a:solidFill>
                <a:latin typeface="Saira"/>
                <a:ea typeface="Saira"/>
                <a:cs typeface="Saira"/>
                <a:sym typeface="Saira"/>
              </a:rPr>
              <a:t>Do đó nhóm chọn đề tài này để có thể áp dụng những kiến thức của mình về phân tích dữ liệu và học máy đã học nhằm tìm hiểu và dự đoán về giá cổ phiếu</a:t>
            </a:r>
            <a:endParaRPr sz="3200">
              <a:solidFill>
                <a:schemeClr val="dk1"/>
              </a:solidFill>
              <a:latin typeface="Saira"/>
              <a:ea typeface="Saira"/>
              <a:cs typeface="Saira"/>
              <a:sym typeface="Saira"/>
            </a:endParaRPr>
          </a:p>
          <a:p>
            <a:pPr indent="0" lvl="0" marL="0" rtl="0" algn="l">
              <a:spcBef>
                <a:spcPts val="0"/>
              </a:spcBef>
              <a:spcAft>
                <a:spcPts val="0"/>
              </a:spcAft>
              <a:buNone/>
            </a:pPr>
            <a:r>
              <a:t/>
            </a:r>
            <a:endParaRPr sz="3200">
              <a:solidFill>
                <a:schemeClr val="dk1"/>
              </a:solidFill>
              <a:latin typeface="Saira"/>
              <a:ea typeface="Saira"/>
              <a:cs typeface="Saira"/>
              <a:sym typeface="Sai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nvSpPr>
        <p:spPr>
          <a:xfrm>
            <a:off x="4000950" y="4681800"/>
            <a:ext cx="102861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2</a:t>
            </a:r>
            <a:r>
              <a:rPr b="1" lang="en-US" sz="6000">
                <a:solidFill>
                  <a:srgbClr val="0D0D0D"/>
                </a:solidFill>
                <a:latin typeface="Saira"/>
                <a:ea typeface="Saira"/>
                <a:cs typeface="Saira"/>
                <a:sym typeface="Saira"/>
              </a:rPr>
              <a:t>. C</a:t>
            </a:r>
            <a:r>
              <a:rPr b="1" lang="en-US" sz="6000">
                <a:solidFill>
                  <a:srgbClr val="0D0D0D"/>
                </a:solidFill>
                <a:latin typeface="Saira"/>
                <a:ea typeface="Saira"/>
                <a:cs typeface="Saira"/>
                <a:sym typeface="Saira"/>
              </a:rPr>
              <a:t>ác thông</a:t>
            </a:r>
            <a:r>
              <a:rPr b="1" lang="en-US" sz="6000">
                <a:solidFill>
                  <a:srgbClr val="0D0D0D"/>
                </a:solidFill>
                <a:latin typeface="Saira"/>
                <a:ea typeface="Saira"/>
                <a:cs typeface="Saira"/>
                <a:sym typeface="Saira"/>
              </a:rPr>
              <a:t> tin về dữ li</a:t>
            </a:r>
            <a:r>
              <a:rPr b="1" lang="en-US" sz="6000">
                <a:solidFill>
                  <a:srgbClr val="0D0D0D"/>
                </a:solidFill>
                <a:latin typeface="Saira"/>
                <a:ea typeface="Saira"/>
                <a:cs typeface="Saira"/>
                <a:sym typeface="Saira"/>
              </a:rPr>
              <a:t>ệu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nvSpPr>
        <p:spPr>
          <a:xfrm>
            <a:off x="46650" y="0"/>
            <a:ext cx="109869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28" name="Google Shape;128;p18"/>
          <p:cNvSpPr txBox="1"/>
          <p:nvPr/>
        </p:nvSpPr>
        <p:spPr>
          <a:xfrm>
            <a:off x="676475" y="1184400"/>
            <a:ext cx="9085200" cy="37302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dk1"/>
              </a:buClr>
              <a:buSzPts val="3000"/>
              <a:buFont typeface="Saira"/>
              <a:buChar char="●"/>
            </a:pPr>
            <a:r>
              <a:rPr b="1" lang="en-US" sz="3000">
                <a:solidFill>
                  <a:schemeClr val="dk1"/>
                </a:solidFill>
                <a:latin typeface="Saira"/>
                <a:ea typeface="Saira"/>
                <a:cs typeface="Saira"/>
                <a:sym typeface="Saira"/>
              </a:rPr>
              <a:t>Thông tin cơ bản và độ lớn của dữ liệu</a:t>
            </a:r>
            <a:endParaRPr b="1"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Dữ liệu thông tin cổ phiếu của công ty SSI</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Thời gian dữ liệu từ 01/01/2017 - 14/12/2023 được nhóm crawl từ website cafef.vn </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Dữ liệu gồm 1737 dòng và 11 cột</a:t>
            </a:r>
            <a:endParaRPr sz="3000">
              <a:solidFill>
                <a:schemeClr val="dk1"/>
              </a:solidFill>
              <a:latin typeface="Saira"/>
              <a:ea typeface="Saira"/>
              <a:cs typeface="Saira"/>
              <a:sym typeface="Saira"/>
            </a:endParaRPr>
          </a:p>
          <a:p>
            <a:pPr indent="0" lvl="0" marL="914400" rtl="0" algn="l">
              <a:lnSpc>
                <a:spcPct val="115000"/>
              </a:lnSpc>
              <a:spcBef>
                <a:spcPts val="0"/>
              </a:spcBef>
              <a:spcAft>
                <a:spcPts val="0"/>
              </a:spcAft>
              <a:buNone/>
            </a:pPr>
            <a:r>
              <a:t/>
            </a:r>
            <a:endParaRPr sz="3000">
              <a:solidFill>
                <a:schemeClr val="dk1"/>
              </a:solidFill>
              <a:latin typeface="Saira"/>
              <a:ea typeface="Saira"/>
              <a:cs typeface="Saira"/>
              <a:sym typeface="Saira"/>
            </a:endParaRPr>
          </a:p>
        </p:txBody>
      </p:sp>
      <p:sp>
        <p:nvSpPr>
          <p:cNvPr id="129" name="Google Shape;129;p18"/>
          <p:cNvSpPr txBox="1"/>
          <p:nvPr/>
        </p:nvSpPr>
        <p:spPr>
          <a:xfrm>
            <a:off x="489850" y="331250"/>
            <a:ext cx="98766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2</a:t>
            </a:r>
            <a:r>
              <a:rPr b="1" lang="en-US" sz="6000">
                <a:solidFill>
                  <a:srgbClr val="0D0D0D"/>
                </a:solidFill>
                <a:latin typeface="Saira"/>
                <a:ea typeface="Saira"/>
                <a:cs typeface="Saira"/>
                <a:sym typeface="Saira"/>
              </a:rPr>
              <a:t>.1. Th</a:t>
            </a:r>
            <a:r>
              <a:rPr b="1" lang="en-US" sz="6000">
                <a:solidFill>
                  <a:srgbClr val="0D0D0D"/>
                </a:solidFill>
                <a:latin typeface="Saira"/>
                <a:ea typeface="Saira"/>
                <a:cs typeface="Saira"/>
                <a:sym typeface="Saira"/>
              </a:rPr>
              <a:t>ông tin về dữ liệu</a:t>
            </a:r>
            <a:endParaRPr b="0" i="0" sz="1400" u="none" cap="none" strike="noStrike">
              <a:solidFill>
                <a:srgbClr val="000000"/>
              </a:solidFill>
              <a:latin typeface="Arial"/>
              <a:ea typeface="Arial"/>
              <a:cs typeface="Arial"/>
              <a:sym typeface="Arial"/>
            </a:endParaRPr>
          </a:p>
        </p:txBody>
      </p:sp>
      <p:pic>
        <p:nvPicPr>
          <p:cNvPr id="130" name="Google Shape;130;p18"/>
          <p:cNvPicPr preferRelativeResize="0"/>
          <p:nvPr/>
        </p:nvPicPr>
        <p:blipFill>
          <a:blip r:embed="rId3">
            <a:alphaModFix/>
          </a:blip>
          <a:stretch>
            <a:fillRect/>
          </a:stretch>
        </p:blipFill>
        <p:spPr>
          <a:xfrm>
            <a:off x="10366450" y="1184400"/>
            <a:ext cx="7128675" cy="5030950"/>
          </a:xfrm>
          <a:prstGeom prst="rect">
            <a:avLst/>
          </a:prstGeom>
          <a:noFill/>
          <a:ln>
            <a:noFill/>
          </a:ln>
        </p:spPr>
      </p:pic>
      <p:pic>
        <p:nvPicPr>
          <p:cNvPr id="131" name="Google Shape;131;p18"/>
          <p:cNvPicPr preferRelativeResize="0"/>
          <p:nvPr/>
        </p:nvPicPr>
        <p:blipFill>
          <a:blip r:embed="rId4">
            <a:alphaModFix/>
          </a:blip>
          <a:stretch>
            <a:fillRect/>
          </a:stretch>
        </p:blipFill>
        <p:spPr>
          <a:xfrm>
            <a:off x="141800" y="6386767"/>
            <a:ext cx="17974574" cy="37300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nvSpPr>
        <p:spPr>
          <a:xfrm>
            <a:off x="46650" y="0"/>
            <a:ext cx="109869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37" name="Google Shape;137;p19"/>
          <p:cNvSpPr txBox="1"/>
          <p:nvPr/>
        </p:nvSpPr>
        <p:spPr>
          <a:xfrm>
            <a:off x="676475" y="1184400"/>
            <a:ext cx="17439900" cy="9960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dk1"/>
              </a:buClr>
              <a:buSzPts val="3000"/>
              <a:buFont typeface="Saira"/>
              <a:buChar char="●"/>
            </a:pPr>
            <a:r>
              <a:rPr b="1" lang="en-US" sz="3000">
                <a:solidFill>
                  <a:schemeClr val="dk1"/>
                </a:solidFill>
                <a:latin typeface="Saira"/>
                <a:ea typeface="Saira"/>
                <a:cs typeface="Saira"/>
                <a:sym typeface="Saira"/>
              </a:rPr>
              <a:t>Các kiểu dữ liệu</a:t>
            </a:r>
            <a:endParaRPr b="1"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Ngày (Date): Đây là ngày giao dịch tương ứng với các thông tin khác trong hàng tương ứng.</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Giá điều chỉnh (Adjustment Price): Đây có thể là giá đóng cửa đã được điều chỉnh để tính đến các yếu tố như cổ tức, phát hành mới, chia cổ tức, vv.</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Giá đóng cửa (Closing Price): Là giá cuối cùng mà chứng khoán được giao dịch trong ngày.</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Thay đổi (Change): Là sự chênh lệch giữa giá đóng cửa ngày hiện tại và ngày trước đó.</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Khối lượng khớp lệnh (Volume): Là tổng số cổ phiếu hoặc hợp đồng tài chính đã được mua và bán trong ngày.</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Giá trị khớp lệnh (Value): Là tổng giá trị của các giao dịch trong ngày.</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KL thoả thuận (Negotiated Volume): Là khối lượng cổ phiếu hoặc hợp đồng tài chính đã được thoả thuận giữa các bên mua và bán ngoài thị trường chính.</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GT thoả thuận (Negotiated Value): Là giá trị của các thoả thuận ngoại trên thị trường chính.</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Giá mở cửa (Open Price): Là giá mà chứng khoán mở ra trong ngày giao dịch.</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Giá cao nhất (High Price): Là giá cao nhất mà chứng khoán đã đạt được trong ngày.</a:t>
            </a:r>
            <a:endParaRPr sz="3000">
              <a:solidFill>
                <a:schemeClr val="dk1"/>
              </a:solidFill>
              <a:latin typeface="Saira"/>
              <a:ea typeface="Saira"/>
              <a:cs typeface="Saira"/>
              <a:sym typeface="Saira"/>
            </a:endParaRPr>
          </a:p>
          <a:p>
            <a:pPr indent="-419100" lvl="0" marL="9144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Giá thấp nhất (Low Price): Là giá thấp nhất mà chứng khoán đã đạt được trong ngày.</a:t>
            </a:r>
            <a:endParaRPr sz="3000">
              <a:solidFill>
                <a:schemeClr val="dk1"/>
              </a:solidFill>
              <a:latin typeface="Saira"/>
              <a:ea typeface="Saira"/>
              <a:cs typeface="Saira"/>
              <a:sym typeface="Saira"/>
            </a:endParaRPr>
          </a:p>
        </p:txBody>
      </p:sp>
      <p:sp>
        <p:nvSpPr>
          <p:cNvPr id="138" name="Google Shape;138;p19"/>
          <p:cNvSpPr txBox="1"/>
          <p:nvPr/>
        </p:nvSpPr>
        <p:spPr>
          <a:xfrm>
            <a:off x="489850" y="331250"/>
            <a:ext cx="98766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2.1. Th</a:t>
            </a:r>
            <a:r>
              <a:rPr b="1" lang="en-US" sz="6000">
                <a:solidFill>
                  <a:srgbClr val="0D0D0D"/>
                </a:solidFill>
                <a:latin typeface="Saira"/>
                <a:ea typeface="Saira"/>
                <a:cs typeface="Saira"/>
                <a:sym typeface="Saira"/>
              </a:rPr>
              <a:t>ông tin về dữ liệu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46650" y="0"/>
            <a:ext cx="109869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44" name="Google Shape;144;p20"/>
          <p:cNvSpPr txBox="1"/>
          <p:nvPr/>
        </p:nvSpPr>
        <p:spPr>
          <a:xfrm>
            <a:off x="676475" y="1184400"/>
            <a:ext cx="17439900" cy="6027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Dữ liệu được nhóm crawl từ website cafef.vn trong mục Lịch sử giá của Dữ liệu lịch sử của mã cổ phiếu mục tiêu</a:t>
            </a:r>
            <a:endParaRPr sz="3000">
              <a:solidFill>
                <a:schemeClr val="dk1"/>
              </a:solidFill>
              <a:latin typeface="Saira"/>
              <a:ea typeface="Saira"/>
              <a:cs typeface="Saira"/>
              <a:sym typeface="Saira"/>
            </a:endParaRPr>
          </a:p>
        </p:txBody>
      </p:sp>
      <p:sp>
        <p:nvSpPr>
          <p:cNvPr id="145" name="Google Shape;145;p20"/>
          <p:cNvSpPr txBox="1"/>
          <p:nvPr/>
        </p:nvSpPr>
        <p:spPr>
          <a:xfrm>
            <a:off x="489850" y="331250"/>
            <a:ext cx="98766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2.2. Kỹ thu</a:t>
            </a:r>
            <a:r>
              <a:rPr b="1" lang="en-US" sz="6000">
                <a:solidFill>
                  <a:srgbClr val="0D0D0D"/>
                </a:solidFill>
                <a:latin typeface="Saira"/>
                <a:ea typeface="Saira"/>
                <a:cs typeface="Saira"/>
                <a:sym typeface="Saira"/>
              </a:rPr>
              <a:t>ật crawl dữ liệu</a:t>
            </a:r>
            <a:endParaRPr b="0" i="0" sz="1400" u="none" cap="none" strike="noStrike">
              <a:solidFill>
                <a:srgbClr val="000000"/>
              </a:solidFill>
              <a:latin typeface="Arial"/>
              <a:ea typeface="Arial"/>
              <a:cs typeface="Arial"/>
              <a:sym typeface="Arial"/>
            </a:endParaRPr>
          </a:p>
        </p:txBody>
      </p:sp>
      <p:pic>
        <p:nvPicPr>
          <p:cNvPr id="146" name="Google Shape;146;p20"/>
          <p:cNvPicPr preferRelativeResize="0"/>
          <p:nvPr/>
        </p:nvPicPr>
        <p:blipFill>
          <a:blip r:embed="rId3">
            <a:alphaModFix/>
          </a:blip>
          <a:stretch>
            <a:fillRect/>
          </a:stretch>
        </p:blipFill>
        <p:spPr>
          <a:xfrm>
            <a:off x="3995738" y="2287775"/>
            <a:ext cx="10801377" cy="7700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nvSpPr>
        <p:spPr>
          <a:xfrm>
            <a:off x="46650" y="0"/>
            <a:ext cx="10986900" cy="18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52" name="Google Shape;152;p21"/>
          <p:cNvSpPr txBox="1"/>
          <p:nvPr/>
        </p:nvSpPr>
        <p:spPr>
          <a:xfrm>
            <a:off x="676475" y="1184400"/>
            <a:ext cx="17439900" cy="6027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Bảng dữ liệu gồm nhiều trang nhưng khi click vào các trang này thì URL của trang web không đổi mà vẫn giữ nguyên như ban đầu, thay vào đó trang web sẽ gọi tới 1 URL khác khi người dùng click vào trang trong list trang để trả về 1 file json dữ liệu để hiển thị trên web</a:t>
            </a:r>
            <a:endParaRPr sz="3000">
              <a:solidFill>
                <a:schemeClr val="dk1"/>
              </a:solidFill>
              <a:latin typeface="Saira"/>
              <a:ea typeface="Saira"/>
              <a:cs typeface="Saira"/>
              <a:sym typeface="Saira"/>
            </a:endParaRPr>
          </a:p>
          <a:p>
            <a:pPr indent="-419100" lvl="0" marL="457200" rtl="0" algn="l">
              <a:lnSpc>
                <a:spcPct val="115000"/>
              </a:lnSpc>
              <a:spcBef>
                <a:spcPts val="0"/>
              </a:spcBef>
              <a:spcAft>
                <a:spcPts val="0"/>
              </a:spcAft>
              <a:buClr>
                <a:schemeClr val="dk1"/>
              </a:buClr>
              <a:buSzPts val="3000"/>
              <a:buFont typeface="Saira"/>
              <a:buChar char="-"/>
            </a:pPr>
            <a:r>
              <a:rPr lang="en-US" sz="3000">
                <a:solidFill>
                  <a:schemeClr val="dk1"/>
                </a:solidFill>
                <a:latin typeface="Saira"/>
                <a:ea typeface="Saira"/>
                <a:cs typeface="Saira"/>
                <a:sym typeface="Saira"/>
              </a:rPr>
              <a:t>Nhóm đã kiểm tra phần Network của website khi click vào trang bất kỳ trong list và tìm được URL đó</a:t>
            </a:r>
            <a:endParaRPr sz="3000">
              <a:solidFill>
                <a:schemeClr val="dk1"/>
              </a:solidFill>
              <a:latin typeface="Saira"/>
              <a:ea typeface="Saira"/>
              <a:cs typeface="Saira"/>
              <a:sym typeface="Saira"/>
            </a:endParaRPr>
          </a:p>
        </p:txBody>
      </p:sp>
      <p:sp>
        <p:nvSpPr>
          <p:cNvPr id="153" name="Google Shape;153;p21"/>
          <p:cNvSpPr txBox="1"/>
          <p:nvPr/>
        </p:nvSpPr>
        <p:spPr>
          <a:xfrm>
            <a:off x="489850" y="331250"/>
            <a:ext cx="98766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lang="en-US" sz="6000">
                <a:solidFill>
                  <a:srgbClr val="0D0D0D"/>
                </a:solidFill>
                <a:latin typeface="Saira"/>
                <a:ea typeface="Saira"/>
                <a:cs typeface="Saira"/>
                <a:sym typeface="Saira"/>
              </a:rPr>
              <a:t>2.2. Kỹ thuật crawl dữ liệu</a:t>
            </a:r>
            <a:endParaRPr b="0" i="0" sz="1400" u="none" cap="none" strike="noStrike">
              <a:solidFill>
                <a:srgbClr val="000000"/>
              </a:solidFill>
              <a:latin typeface="Arial"/>
              <a:ea typeface="Arial"/>
              <a:cs typeface="Arial"/>
              <a:sym typeface="Arial"/>
            </a:endParaRPr>
          </a:p>
        </p:txBody>
      </p:sp>
      <p:pic>
        <p:nvPicPr>
          <p:cNvPr id="154" name="Google Shape;154;p21"/>
          <p:cNvPicPr preferRelativeResize="0"/>
          <p:nvPr/>
        </p:nvPicPr>
        <p:blipFill>
          <a:blip r:embed="rId3">
            <a:alphaModFix/>
          </a:blip>
          <a:stretch>
            <a:fillRect/>
          </a:stretch>
        </p:blipFill>
        <p:spPr>
          <a:xfrm>
            <a:off x="2071175" y="3901600"/>
            <a:ext cx="14145649" cy="6147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