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3" r:id="rId6"/>
    <p:sldId id="261" r:id="rId7"/>
    <p:sldId id="264" r:id="rId8"/>
    <p:sldId id="265" r:id="rId9"/>
    <p:sldId id="277" r:id="rId10"/>
    <p:sldId id="269" r:id="rId11"/>
    <p:sldId id="274" r:id="rId12"/>
    <p:sldId id="275" r:id="rId13"/>
    <p:sldId id="279" r:id="rId14"/>
    <p:sldId id="280" r:id="rId15"/>
    <p:sldId id="281" r:id="rId16"/>
    <p:sldId id="282" r:id="rId17"/>
    <p:sldId id="278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48" d="100"/>
          <a:sy n="48" d="100"/>
        </p:scale>
        <p:origin x="1238" y="29"/>
      </p:cViewPr>
      <p:guideLst>
        <p:guide orient="horz" pos="216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48DB7-BCEC-4D5F-81E0-CB0EA1DD056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226E8-006E-47B6-93AA-87DC9AC9C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2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26E8-006E-47B6-93AA-87DC9AC9C0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9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7D9F-7007-45EE-81B5-B841C7232C0F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4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88C6-3B8E-488F-8CA3-17001581BF2E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7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51E9-5656-43F6-BF42-9F4797F66C5C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1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CBF3-F461-413C-B7A9-63A65CDD5030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8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0EA8-DCC1-4F92-A863-253833FE5A72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3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2699-2AF3-4410-9863-3E220476109A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4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5D87-A490-4A16-B910-5D03F6D27372}" type="datetime1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6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7EEF-E295-422F-BD1E-7D6092D33BD7}" type="datetime1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4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8EAF-1794-4744-B1B8-F0B671D395B0}" type="datetime1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2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FD10-BAB0-4F6F-B782-66AFD88AE657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8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FEB1-1A75-4448-8C65-84191DD34AF9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57B8C-51F6-4731-A1E9-EF1D5ED60A50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609EC-2340-4AEB-88E1-23E899CA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6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1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5120" y="2062480"/>
            <a:ext cx="5825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Modeling trend in temperature volatility using generalized LASSO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95119" y="4368800"/>
            <a:ext cx="582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Arash</a:t>
            </a:r>
            <a:r>
              <a:rPr lang="en-US" dirty="0" smtClean="0"/>
              <a:t> </a:t>
            </a:r>
            <a:r>
              <a:rPr lang="en-US" dirty="0" err="1" smtClean="0"/>
              <a:t>Khodadadi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6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2626" y="521454"/>
                <a:ext cx="3964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/>
                  <a:t>-trend filtering for variance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26" y="521454"/>
                <a:ext cx="3964099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615" t="-10667" r="-138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40" y="2097405"/>
            <a:ext cx="5924550" cy="4552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3986" y="1078596"/>
            <a:ext cx="2740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Motivating 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04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2627" y="521454"/>
                <a:ext cx="8162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/>
                  <a:t>-trend filtering for variance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27" y="521454"/>
                <a:ext cx="8162723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9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289" y="1423286"/>
            <a:ext cx="2799398" cy="692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72160" y="2515214"/>
                <a:ext cx="774319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b="0" i="0" u="none" strike="noStrike" baseline="0" dirty="0" smtClean="0">
                    <a:latin typeface="CMR12"/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0" i="0" u="none" strike="noStrike" baseline="0" dirty="0" smtClean="0">
                    <a:latin typeface="CMMI8"/>
                  </a:rPr>
                  <a:t> </a:t>
                </a:r>
                <a:r>
                  <a:rPr lang="en-US" b="0" i="0" u="none" strike="noStrike" baseline="0" dirty="0" smtClean="0">
                    <a:latin typeface="CMR12"/>
                  </a:rPr>
                  <a:t>is a hidden (unobserved) state. </a:t>
                </a:r>
              </a:p>
              <a:p>
                <a:pPr algn="just"/>
                <a:endParaRPr lang="en-US" dirty="0">
                  <a:latin typeface="CMR12"/>
                </a:endParaRPr>
              </a:p>
              <a:p>
                <a:pPr algn="just"/>
                <a:r>
                  <a:rPr lang="en-US" dirty="0" smtClean="0">
                    <a:latin typeface="CMR12"/>
                  </a:rPr>
                  <a:t>Penalized MLE estimation of variance leads to the following optimization problem: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60" y="2515214"/>
                <a:ext cx="7743190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709" t="-3046" r="-630" b="-6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635" y="3991700"/>
            <a:ext cx="3257550" cy="72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8925" y="4860994"/>
            <a:ext cx="36290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2627" y="521454"/>
                <a:ext cx="8162723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/>
                  <a:t>-trend filtering for variance</a:t>
                </a:r>
              </a:p>
              <a:p>
                <a:endParaRPr lang="en-US" sz="2400" b="1" dirty="0"/>
              </a:p>
              <a:p>
                <a:pPr marL="4572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We solve this optimization problem using the primal-dual interior point method.</a:t>
                </a:r>
              </a:p>
              <a:p>
                <a:pPr marL="457200" indent="-342900">
                  <a:buFont typeface="Arial" panose="020B0604020202020204" pitchFamily="34" charset="0"/>
                  <a:buChar char="•"/>
                </a:pPr>
                <a:endParaRPr lang="en-US" sz="2400" b="1" dirty="0" smtClean="0"/>
              </a:p>
              <a:p>
                <a:pPr marL="4572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The dual is: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b="1" dirty="0" smtClean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27" y="521454"/>
                <a:ext cx="8162723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299"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3040063"/>
            <a:ext cx="6249988" cy="22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8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685794"/>
            <a:ext cx="7315215" cy="54864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2627" y="521454"/>
                <a:ext cx="8162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/>
                  <a:t>-trend filtering for variance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27" y="521454"/>
                <a:ext cx="816272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9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73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9763" y="1158240"/>
                <a:ext cx="745826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Detecting trend:</a:t>
                </a:r>
              </a:p>
              <a:p>
                <a:endParaRPr lang="en-US" sz="2400" b="1" dirty="0"/>
              </a:p>
              <a:p>
                <a:r>
                  <a:rPr lang="en-US" dirty="0" smtClean="0"/>
                  <a:t>  We penalize deviation from a linear trend in the average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over each year.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3" y="1158240"/>
                <a:ext cx="7458260" cy="1107996"/>
              </a:xfrm>
              <a:prstGeom prst="rect">
                <a:avLst/>
              </a:prstGeom>
              <a:blipFill rotWithShape="0">
                <a:blip r:embed="rId2"/>
                <a:stretch>
                  <a:fillRect l="-1308" t="-4396" r="-40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823" y="2722880"/>
            <a:ext cx="4458977" cy="3344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2627" y="521454"/>
                <a:ext cx="8162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/>
                  <a:t>-trend filtering for variance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27" y="521454"/>
                <a:ext cx="816272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9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67" y="3566160"/>
            <a:ext cx="3124377" cy="150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72" y="1722115"/>
            <a:ext cx="4185928" cy="31394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115"/>
            <a:ext cx="4185928" cy="31394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9763" y="1158240"/>
            <a:ext cx="2265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Detecting trend: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2627" y="521454"/>
                <a:ext cx="8162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/>
                  <a:t>-trend filtering for variance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27" y="521454"/>
                <a:ext cx="816272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9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0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1360" y="1117600"/>
                <a:ext cx="7264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Choosing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400" b="1" dirty="0" smtClean="0"/>
                  <a:t>: </a:t>
                </a:r>
                <a:r>
                  <a:rPr lang="en-US" sz="2400" dirty="0" smtClean="0"/>
                  <a:t>since we perform MLE, we can use BIC to choose the optimal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b="1" dirty="0" smtClean="0"/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60" y="1117600"/>
                <a:ext cx="7264400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258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2627" y="521454"/>
                <a:ext cx="8162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/>
                  <a:t>-trend filtering for variance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27" y="521454"/>
                <a:ext cx="816272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9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43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7840" y="772160"/>
            <a:ext cx="726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Outline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33138" y="1608574"/>
                <a:ext cx="7740837" cy="1938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</a:rPr>
                  <a:t>-trend filtering for removing trend and cyclic terms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</a:rPr>
                  <a:t>Extension to filtering the variance of a time-series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Extension to filtering the variance of </a:t>
                </a:r>
                <a:r>
                  <a:rPr lang="en-US" sz="2400" dirty="0" err="1" smtClean="0"/>
                  <a:t>spatio</a:t>
                </a:r>
                <a:r>
                  <a:rPr lang="en-US" sz="2400" dirty="0" smtClean="0"/>
                  <a:t>-temporal data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38" y="1608574"/>
                <a:ext cx="7740837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1024" t="-2516" r="-23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4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848" y="4297680"/>
            <a:ext cx="3413760" cy="2560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51180" y="1042014"/>
                <a:ext cx="7792720" cy="4136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b="0" i="0" u="none" strike="noStrike" baseline="0" dirty="0" smtClean="0">
                    <a:latin typeface="CMR12"/>
                  </a:rPr>
                  <a:t>So far we have only considered temporal data.</a:t>
                </a:r>
              </a:p>
              <a:p>
                <a:pPr algn="just"/>
                <a:endParaRPr lang="en-US" sz="2000" dirty="0">
                  <a:latin typeface="CMR12"/>
                </a:endParaRPr>
              </a:p>
              <a:p>
                <a:pPr algn="just"/>
                <a:r>
                  <a:rPr lang="en-US" sz="2000" b="1" dirty="0" err="1" smtClean="0"/>
                  <a:t>Spatio</a:t>
                </a:r>
                <a:r>
                  <a:rPr lang="en-US" sz="2000" b="1" dirty="0" smtClean="0"/>
                  <a:t>-temporal data:</a:t>
                </a:r>
              </a:p>
              <a:p>
                <a:pPr algn="just"/>
                <a:endParaRPr lang="en-US" sz="2000" dirty="0" smtClean="0"/>
              </a:p>
              <a:p>
                <a:pPr marL="517525" indent="-171450" algn="just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penalize differences in the variance of neighboring points</a:t>
                </a:r>
              </a:p>
              <a:p>
                <a:pPr marL="517525" indent="-171450" algn="just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517525" indent="-171450" algn="just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In particular, 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/>
                  <a:t> add a row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 smtClean="0"/>
                  <a:t> and another row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marL="517525" indent="-171450" algn="just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517525" indent="-171450" algn="just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This results in spatially piecewise constant variance.</a:t>
                </a:r>
                <a:endParaRPr lang="en-US" sz="2000" dirty="0"/>
              </a:p>
              <a:p>
                <a:pPr marL="517525" indent="-171450" algn="just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517525" indent="-171450" algn="just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Graph LASSO at each time step</a:t>
                </a:r>
                <a:endParaRPr lang="en-US" sz="2000" dirty="0"/>
              </a:p>
              <a:p>
                <a:pPr algn="just"/>
                <a:r>
                  <a:rPr lang="en-US" sz="2000" dirty="0" smtClean="0"/>
                  <a:t>	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" y="1042014"/>
                <a:ext cx="7792720" cy="4136902"/>
              </a:xfrm>
              <a:prstGeom prst="rect">
                <a:avLst/>
              </a:prstGeom>
              <a:blipFill rotWithShape="0">
                <a:blip r:embed="rId3"/>
                <a:stretch>
                  <a:fillRect l="-782" t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5600" y="399534"/>
                <a:ext cx="35786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/>
                  <a:t>-trend filtering on graph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399534"/>
                <a:ext cx="357860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11" t="-10667" r="-170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9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572" y="2336181"/>
            <a:ext cx="4925378" cy="17828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4720" y="1567934"/>
            <a:ext cx="4870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 need to solve the same optimization problem: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34718" y="4646414"/>
                <a:ext cx="7640321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If the spatial grid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and the time-series are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then the size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/>
                  <a:t> is: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𝑜𝑓𝑐𝑜𝑙𝑢𝑚𝑛𝑠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18" y="4646414"/>
                <a:ext cx="7640321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638" t="-1736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5600" y="399534"/>
                <a:ext cx="35786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/>
                  <a:t>-trend filtering on graph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399534"/>
                <a:ext cx="357860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11" t="-10667" r="-170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08000" y="938186"/>
            <a:ext cx="1930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Optimization: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4304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685794"/>
            <a:ext cx="7315215" cy="54864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6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5600" y="399534"/>
                <a:ext cx="35786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/>
                  <a:t>-trend filtering on graph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399534"/>
                <a:ext cx="3578608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511" t="-10667" r="-170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5029" y="1476838"/>
                <a:ext cx="7640321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If the spatial grid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and the time-series are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then the size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/>
                  <a:t> is: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𝑜𝑓𝑐𝑜𝑙𝑢𝑚𝑛𝑠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Example: For the grid shown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=32,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=68,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=521</m:t>
                    </m:r>
                  </m:oMath>
                </a14:m>
                <a:r>
                  <a:rPr lang="en-US" dirty="0" smtClean="0"/>
                  <a:t> and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/>
                  <a:t> is of size:   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3,680,160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1,239,980  !!!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29" y="1476838"/>
                <a:ext cx="7640321" cy="2862322"/>
              </a:xfrm>
              <a:prstGeom prst="rect">
                <a:avLst/>
              </a:prstGeom>
              <a:blipFill rotWithShape="0">
                <a:blip r:embed="rId3"/>
                <a:stretch>
                  <a:fillRect l="-718" t="-1064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189" y="4355603"/>
            <a:ext cx="3277298" cy="24579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8000" y="938186"/>
            <a:ext cx="1930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Optimization: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683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5600" y="399534"/>
                <a:ext cx="35786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/>
                  <a:t>-trend filtering on graph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399534"/>
                <a:ext cx="3578608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511" t="-10667" r="-170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75029" y="1618734"/>
                <a:ext cx="7640321" cy="4237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In each step of PDIP method  we need to compute the inverse of the following matrix: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So, the PDIP method is computationally infeasible!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29" y="1618734"/>
                <a:ext cx="7640321" cy="4237507"/>
              </a:xfrm>
              <a:prstGeom prst="rect">
                <a:avLst/>
              </a:prstGeom>
              <a:blipFill rotWithShape="0">
                <a:blip r:embed="rId3"/>
                <a:stretch>
                  <a:fillRect l="-718" t="-863" b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08000" y="938186"/>
            <a:ext cx="1930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Optimization: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892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5600" y="399534"/>
            <a:ext cx="8421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Consensus Alternative Direction Method of Multipliers (ADMM):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53440" y="1076960"/>
                <a:ext cx="7274560" cy="2787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Consider the following optimization problem: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Now,  define the </a:t>
                </a:r>
                <a:r>
                  <a:rPr lang="en-US" i="1" dirty="0" smtClean="0"/>
                  <a:t>local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then the above optimization is equivalent to: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" y="1076960"/>
                <a:ext cx="7274560" cy="2787301"/>
              </a:xfrm>
              <a:prstGeom prst="rect">
                <a:avLst/>
              </a:prstGeom>
              <a:blipFill rotWithShape="0">
                <a:blip r:embed="rId2"/>
                <a:stretch>
                  <a:fillRect l="-671" t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585" y="3956060"/>
            <a:ext cx="3357245" cy="284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5600" y="399534"/>
                <a:ext cx="64208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/>
                  <a:t>Consensus ADMM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/>
                  <a:t>-trend filtering on graph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399534"/>
                <a:ext cx="642086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423" t="-10667" r="-47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0" y="1361440"/>
                <a:ext cx="46196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𝐷h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361440"/>
                <a:ext cx="4619663" cy="7958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819568" y="3606800"/>
            <a:ext cx="2953512" cy="1645920"/>
          </a:xfrm>
          <a:prstGeom prst="rect">
            <a:avLst/>
          </a:prstGeom>
          <a:scene3d>
            <a:camera prst="isometricRightUp">
              <a:rot lat="900000" lon="19800000" rev="0"/>
            </a:camera>
            <a:lightRig rig="threePt" dir="t"/>
          </a:scene3d>
          <a:sp3d>
            <a:bevelT w="0" h="1905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35434" y="5252720"/>
            <a:ext cx="99568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190" y="3607299"/>
            <a:ext cx="2949270" cy="1646309"/>
          </a:xfrm>
          <a:prstGeom prst="rect">
            <a:avLst/>
          </a:prstGeom>
          <a:scene3d>
            <a:camera prst="isometricRightUp">
              <a:rot lat="900000" lon="19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 rot="1494551">
            <a:off x="3037435" y="552525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3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5600" y="399534"/>
                <a:ext cx="64208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/>
                  <a:t>Consensus ADMM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/>
                  <a:t>-trend filtering on graph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399534"/>
                <a:ext cx="642086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423" t="-10667" r="-47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0" y="1361440"/>
                <a:ext cx="46196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𝐷h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361440"/>
                <a:ext cx="4619663" cy="7958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346368" y="3667760"/>
            <a:ext cx="2953512" cy="1645920"/>
          </a:xfrm>
          <a:prstGeom prst="rect">
            <a:avLst/>
          </a:prstGeom>
          <a:scene3d>
            <a:camera prst="isometricRightUp">
              <a:rot lat="900000" lon="19800000" rev="0"/>
            </a:camera>
            <a:lightRig rig="threePt" dir="t"/>
          </a:scene3d>
          <a:sp3d>
            <a:bevelT w="0" h="1905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62234" y="5313680"/>
            <a:ext cx="99568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990" y="3668259"/>
            <a:ext cx="2949270" cy="1646309"/>
          </a:xfrm>
          <a:prstGeom prst="rect">
            <a:avLst/>
          </a:prstGeom>
          <a:scene3d>
            <a:camera prst="isometricRightUp">
              <a:rot lat="900000" lon="19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 rot="1494551">
            <a:off x="1564235" y="558621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173855" y="3812871"/>
            <a:ext cx="0" cy="15819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45984" y="3694859"/>
            <a:ext cx="0" cy="15819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69255" y="3594275"/>
            <a:ext cx="0" cy="15819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557914" y="3987800"/>
            <a:ext cx="2542406" cy="4380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551921" y="4542829"/>
            <a:ext cx="2542406" cy="4380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02551" y="3981117"/>
            <a:ext cx="980557" cy="4514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569854" y="4529464"/>
            <a:ext cx="980557" cy="4514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97108" y="3360647"/>
            <a:ext cx="980557" cy="4514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72344" y="3249170"/>
            <a:ext cx="980557" cy="4514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93778" y="3142373"/>
            <a:ext cx="980557" cy="4514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918206" y="3554229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206" y="3554229"/>
                <a:ext cx="48115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891709" y="4255932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709" y="4255932"/>
                <a:ext cx="48115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8199" y="3197236"/>
            <a:ext cx="2741055" cy="23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8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5600" y="399534"/>
                <a:ext cx="64208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/>
                  <a:t>Consensus ADMM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/>
                  <a:t>-trend filtering on graph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399534"/>
                <a:ext cx="642086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423" t="-10667" r="-47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13280" y="1247594"/>
                <a:ext cx="4572000" cy="76617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 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=1,…,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280" y="1247594"/>
                <a:ext cx="4572000" cy="766172"/>
              </a:xfrm>
              <a:prstGeom prst="rect">
                <a:avLst/>
              </a:prstGeom>
              <a:blipFill rotWithShape="0">
                <a:blip r:embed="rId3"/>
                <a:stretch>
                  <a:fillRect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690880" y="2570826"/>
            <a:ext cx="1923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ADMM steps: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050" y="3340508"/>
            <a:ext cx="4838700" cy="571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5175" y="5019675"/>
            <a:ext cx="2838450" cy="438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975" y="4132466"/>
            <a:ext cx="27622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5600" y="399534"/>
                <a:ext cx="64208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/>
                  <a:t>Consensus ADMM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/>
                  <a:t>-trend filtering on graph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399534"/>
                <a:ext cx="642086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423" t="-10667" r="-47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70560" y="1198880"/>
            <a:ext cx="418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x-update step has the following form: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66240" y="1550293"/>
                <a:ext cx="5859617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𝐷h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240" y="1550293"/>
                <a:ext cx="5859617" cy="7958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935" y="2634626"/>
            <a:ext cx="1775758" cy="8594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0559" y="2499167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dual is: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0559" y="3597901"/>
            <a:ext cx="512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the conjugate function is obtained as follows: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33849" y="4080162"/>
                <a:ext cx="5524397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𝑑𝑖𝑎𝑔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849" y="4080162"/>
                <a:ext cx="5524397" cy="5648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70559" y="4888082"/>
                <a:ext cx="8086124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This leads to solving equations in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dirty="0" smtClean="0"/>
                  <a:t>Lambert function 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59" y="4888082"/>
                <a:ext cx="8086124" cy="374270"/>
              </a:xfrm>
              <a:prstGeom prst="rect">
                <a:avLst/>
              </a:prstGeom>
              <a:blipFill rotWithShape="0">
                <a:blip r:embed="rId6"/>
                <a:stretch>
                  <a:fillRect l="-603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4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5600" y="399534"/>
                <a:ext cx="39697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/>
                  <a:t>Choosing optimal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400" b="1" dirty="0" smtClean="0"/>
                  <a:t> using BIC: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399534"/>
                <a:ext cx="3969741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301" t="-10667" r="-122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2648884"/>
                  </p:ext>
                </p:extLst>
              </p:nvPr>
            </p:nvGraphicFramePr>
            <p:xfrm>
              <a:off x="1686560" y="1742440"/>
              <a:ext cx="60960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𝒅𝒇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𝑩𝑰𝑪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0.05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2382103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36651499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50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0.05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2434820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37811533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b="1" i="0" u="none" strike="noStrike" kern="120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50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b="1" i="0" u="none" strike="noStrike" kern="120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0.1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2158828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34016361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100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0.05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2273152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35878536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100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0.1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2518941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39268804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300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0.05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2216586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35190870</a:t>
                          </a: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2648884"/>
                  </p:ext>
                </p:extLst>
              </p:nvPr>
            </p:nvGraphicFramePr>
            <p:xfrm>
              <a:off x="1686560" y="1742440"/>
              <a:ext cx="60960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1639" r="-302000" b="-6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1639" r="-200797" b="-6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800" t="-1639" r="-101600" b="-6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0800" t="-1639" r="-1600" b="-63770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0.05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2382103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36651499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50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0.05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2434820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37811533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b="1" i="0" u="none" strike="noStrike" kern="120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50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b="1" i="0" u="none" strike="noStrike" kern="120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0.1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2158828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34016361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100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0.05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2273152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35878536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100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0.1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2518941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39268804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300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0.05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2216586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35190870</a:t>
                          </a: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3157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28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5600" y="399534"/>
            <a:ext cx="3772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Mixed-effect model analysis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52" y="94995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5600" y="399534"/>
                <a:ext cx="7813040" cy="2369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Mixed-effect model analysis</a:t>
                </a:r>
              </a:p>
              <a:p>
                <a:endParaRPr lang="en-US" sz="2400" b="1" dirty="0"/>
              </a:p>
              <a:p>
                <a:r>
                  <a:rPr lang="en-US" sz="2000" dirty="0" smtClean="0"/>
                  <a:t>  Considering year as the random effect the fitted MEM is: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=1.04−.01×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𝑦𝑒𝑎𝑟</m:t>
                      </m:r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  With both the coefficients significant.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399534"/>
                <a:ext cx="7813040" cy="2369880"/>
              </a:xfrm>
              <a:prstGeom prst="rect">
                <a:avLst/>
              </a:prstGeom>
              <a:blipFill rotWithShape="0">
                <a:blip r:embed="rId2"/>
                <a:stretch>
                  <a:fillRect l="-1170" t="-2062" b="-3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89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72811"/>
            <a:ext cx="7148420" cy="53419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2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30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5600" y="399534"/>
            <a:ext cx="7813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Change in estimated variance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5" y="834253"/>
            <a:ext cx="4633315" cy="3474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52" y="809296"/>
            <a:ext cx="4633315" cy="34749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8484" y="1033950"/>
            <a:ext cx="41090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Average variance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812989" y="1033950"/>
            <a:ext cx="41090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Change in variance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802" y="3948714"/>
            <a:ext cx="3657608" cy="27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4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4560" y="772160"/>
            <a:ext cx="726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 have 52000 of these time-series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They have different trends and periodic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periodic component is not necessarily sinusoidal.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 don’t really care about the shape of the trend and the periodic terms. We just want to get rid of them!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These observations suggest a non-parametric approach.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2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7840" y="772160"/>
            <a:ext cx="726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Modeling trend:</a:t>
            </a:r>
          </a:p>
          <a:p>
            <a:endParaRPr lang="en-US" sz="2400" b="1" dirty="0"/>
          </a:p>
          <a:p>
            <a:pPr marL="854075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 need to model the trend in the variance of the time-series</a:t>
            </a:r>
          </a:p>
          <a:p>
            <a:pPr marL="854075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54075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Data is </a:t>
            </a:r>
            <a:r>
              <a:rPr lang="en-US" sz="2400" dirty="0" err="1" smtClean="0"/>
              <a:t>spatio</a:t>
            </a:r>
            <a:r>
              <a:rPr lang="en-US" sz="2400" dirty="0" smtClean="0"/>
              <a:t>-temporal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289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3212" y="457200"/>
                <a:ext cx="724018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/>
                  <a:t>-trend filtering:</a:t>
                </a:r>
              </a:p>
              <a:p>
                <a:endParaRPr lang="en-US" sz="2400" b="1" dirty="0"/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 Approximates the signal by a piecewise linear function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" y="457200"/>
                <a:ext cx="7240187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337" t="-4061" r="-1179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2" y="2169477"/>
            <a:ext cx="8731244" cy="34185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8695" y="5699760"/>
            <a:ext cx="218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From Kim et al., 2009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4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72160" y="467360"/>
                <a:ext cx="23109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/>
                  <a:t>-trend filtering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60" y="467360"/>
                <a:ext cx="2310954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055" t="-10667" r="-2639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87" y="1469707"/>
            <a:ext cx="5101607" cy="24418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665" y="2926080"/>
            <a:ext cx="2590801" cy="1246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120" y="4172964"/>
            <a:ext cx="6475960" cy="253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9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7840" y="772160"/>
            <a:ext cx="726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Outline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33138" y="1608574"/>
                <a:ext cx="7740837" cy="1938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-trend filtering for removing trend and cyclic terms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Extension to filtering the variance of a time-series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Extension to filtering the variance of </a:t>
                </a:r>
                <a:r>
                  <a:rPr lang="en-US" sz="2400" dirty="0" err="1" smtClean="0"/>
                  <a:t>spatio</a:t>
                </a:r>
                <a:r>
                  <a:rPr lang="en-US" sz="2400" dirty="0" smtClean="0"/>
                  <a:t>-temporal data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38" y="1608574"/>
                <a:ext cx="7740837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1024" t="-2516" r="-23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8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09EC-2340-4AEB-88E1-23E899CA4620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7840" y="772160"/>
            <a:ext cx="726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Outline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33138" y="1608574"/>
                <a:ext cx="7740837" cy="1938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</a:rPr>
                  <a:t>-trend filtering for removing trend and cyclic terms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Extension to filtering the variance of a time-series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</a:rPr>
                  <a:t>Extension to filtering the variance of </a:t>
                </a:r>
                <a:r>
                  <a:rPr lang="en-US" sz="2400" dirty="0" err="1" smtClean="0">
                    <a:solidFill>
                      <a:schemeClr val="bg1">
                        <a:lumMod val="65000"/>
                      </a:schemeClr>
                    </a:solidFill>
                  </a:rPr>
                  <a:t>spatio</a:t>
                </a:r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</a:rPr>
                  <a:t>-temporal data</a:t>
                </a:r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38" y="1608574"/>
                <a:ext cx="7740837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1024" t="-2516" r="-23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2455</TotalTime>
  <Words>372</Words>
  <Application>Microsoft Office PowerPoint</Application>
  <PresentationFormat>On-screen Show (4:3)</PresentationFormat>
  <Paragraphs>198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CMMI8</vt:lpstr>
      <vt:lpstr>CMR12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Khodadadi Shahivand, Arash</dc:creator>
  <cp:lastModifiedBy>Arash</cp:lastModifiedBy>
  <cp:revision>72</cp:revision>
  <dcterms:created xsi:type="dcterms:W3CDTF">2017-11-22T14:33:10Z</dcterms:created>
  <dcterms:modified xsi:type="dcterms:W3CDTF">2017-12-04T19:48:34Z</dcterms:modified>
</cp:coreProperties>
</file>