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6" r:id="rId2"/>
    <p:sldId id="290" r:id="rId3"/>
    <p:sldId id="287" r:id="rId4"/>
    <p:sldId id="291" r:id="rId5"/>
    <p:sldId id="292" r:id="rId6"/>
    <p:sldId id="293" r:id="rId7"/>
    <p:sldId id="298" r:id="rId8"/>
    <p:sldId id="297" r:id="rId9"/>
    <p:sldId id="303" r:id="rId10"/>
    <p:sldId id="310" r:id="rId11"/>
    <p:sldId id="299" r:id="rId12"/>
    <p:sldId id="315" r:id="rId13"/>
    <p:sldId id="305" r:id="rId14"/>
    <p:sldId id="304" r:id="rId15"/>
    <p:sldId id="311" r:id="rId16"/>
    <p:sldId id="306" r:id="rId17"/>
    <p:sldId id="312" r:id="rId18"/>
    <p:sldId id="307" r:id="rId19"/>
    <p:sldId id="308" r:id="rId20"/>
    <p:sldId id="300" r:id="rId21"/>
    <p:sldId id="309" r:id="rId22"/>
    <p:sldId id="314" r:id="rId23"/>
    <p:sldId id="294" r:id="rId24"/>
    <p:sldId id="295" r:id="rId25"/>
    <p:sldId id="296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25A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5794" autoAdjust="0"/>
  </p:normalViewPr>
  <p:slideViewPr>
    <p:cSldViewPr snapToGrid="0">
      <p:cViewPr varScale="1">
        <p:scale>
          <a:sx n="78" d="100"/>
          <a:sy n="78" d="100"/>
        </p:scale>
        <p:origin x="727" y="41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5A0-4D08-B4CB-473E33CE814B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ตัวอย่างชื่อนามสกุลที่ไม่เป็นไปตามแพทเทิร์นที่คิดไว้คือจะมี</a:t>
            </a:r>
            <a:r>
              <a:rPr lang="th-TH" baseline="0" dirty="0" smtClean="0"/>
              <a:t> นางสาว น.ส. และนาย เพราะงั้นเราจะทำให้มันหายไป</a:t>
            </a:r>
          </a:p>
          <a:p>
            <a:r>
              <a:rPr lang="th-TH" baseline="0" dirty="0" smtClean="0"/>
              <a:t>และตัวอย่างที่อยู่ที่ไม่เป็นแพทเทิร์นคือจะเป็น</a:t>
            </a:r>
            <a:r>
              <a:rPr lang="en-US" baseline="0" dirty="0" smtClean="0"/>
              <a:t> ”-” _ </a:t>
            </a:r>
            <a:r>
              <a:rPr lang="th-TH" baseline="0" dirty="0" smtClean="0"/>
              <a:t>และ 0 แก้ให้เป็น 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00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th-TH" dirty="0" smtClean="0"/>
              <a:t>เราจะแก้ชื่อนามสกุลก่อน โดยใช้คำสั่ง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.replace( )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ที่ 1 คือ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คำที่ต้องการคำอื่น (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ที่ 2) มาแทนที่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และ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ที่ 2 คือ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คำที่จะแทนที่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และเราจะแปลง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Type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“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รหัสนักศึกษา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”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จาก </a:t>
            </a:r>
            <a:r>
              <a:rPr lang="en-US" sz="12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เป็น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String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เนื่องจากว่ารหัสนักศึกษามี1คนต่อ1รหัส จะทำให้ไม่สามารถแก้ไขตัวเลขได้ โดยใช้คำสั่ง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12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astype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endParaRPr lang="en-US" sz="12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0" indent="0">
              <a:buFontTx/>
              <a:buNone/>
            </a:pPr>
            <a:endParaRPr lang="th-TH" sz="1200" dirty="0" smtClean="0">
              <a:solidFill>
                <a:schemeClr val="bg1"/>
              </a:solidFill>
              <a:latin typeface="DilleniaUPC" panose="02020603050405020304" pitchFamily="18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2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08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เนื่องจาก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คำสั่งที่เป็น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Key Word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และ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missing</a:t>
            </a:r>
            <a:r>
              <a:rPr lang="en-US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value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ไม่เหมือนกัน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ดังนั้นเราจะแก้ที่อยู่ที่มี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Key Word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_ “-”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ให้เป็น – ก่อน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.replace( )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pPr marL="0" indent="0">
              <a:buFontTx/>
              <a:buNone/>
            </a:pP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และแก้ที่อยู่ที่มี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Missing Value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ให้เป็น – โดยใช้คำสั่ง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12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fillna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ที่ 1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คือ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คำที่จะแทนที่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ที่ 2 คือ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จะ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Update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ข้อมูลหรือไม่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2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48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และเรา </a:t>
            </a:r>
            <a:r>
              <a:rPr lang="en-US" dirty="0" smtClean="0"/>
              <a:t>cleansing data </a:t>
            </a:r>
            <a:r>
              <a:rPr lang="th-TH" dirty="0" smtClean="0"/>
              <a:t>ของ</a:t>
            </a:r>
            <a:r>
              <a:rPr lang="th-TH" baseline="0" dirty="0" smtClean="0"/>
              <a:t> ชื่อนามสกุลและที่อยู่ แล้วข้อมูลจะเป็นเหมือนในตาราง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813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ต่อไปเราจะแปลง </a:t>
            </a:r>
            <a:r>
              <a:rPr lang="en-US" dirty="0" smtClean="0"/>
              <a:t>type</a:t>
            </a:r>
            <a:r>
              <a:rPr lang="en-US" baseline="0" dirty="0" smtClean="0"/>
              <a:t> </a:t>
            </a:r>
            <a:r>
              <a:rPr lang="th-TH" baseline="0" dirty="0" smtClean="0"/>
              <a:t>ของจำนวนผู้อยู่อาศัย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จาก </a:t>
            </a:r>
            <a:r>
              <a:rPr lang="en-US" sz="1200" dirty="0" err="1" smtClean="0">
                <a:solidFill>
                  <a:schemeClr val="bg1"/>
                </a:solidFill>
                <a:latin typeface="DilleniaUPC" panose="02020603050405020304" pitchFamily="18" charset="-34"/>
              </a:rPr>
              <a:t>Oject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เป็น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Int64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เนื่องจากจำนวนคนเป็นตัวเลข โดยใช้คำสั่ง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.</a:t>
            </a:r>
            <a:r>
              <a:rPr lang="en-US" sz="1200" b="1" dirty="0" err="1" smtClean="0">
                <a:solidFill>
                  <a:schemeClr val="bg1"/>
                </a:solidFill>
                <a:latin typeface="DilleniaUPC" panose="02020603050405020304" pitchFamily="18" charset="-34"/>
              </a:rPr>
              <a:t>astype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( ) </a:t>
            </a:r>
            <a:endParaRPr lang="th-TH" sz="1200" b="1" dirty="0" smtClean="0">
              <a:solidFill>
                <a:schemeClr val="bg1"/>
              </a:solidFill>
              <a:latin typeface="DilleniaUPC" panose="02020603050405020304" pitchFamily="18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และ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หาจำนวน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Missing Value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th-TH" baseline="0" dirty="0" smtClean="0"/>
              <a:t>จำนวนผู้อยู่อาศัย 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12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isnull.sum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และเราจะแก้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Missing Value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ให้เป็น 0 โดยใช้คำสั่ง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12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fillna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endParaRPr lang="th-TH" sz="1200" b="1" dirty="0" smtClean="0">
              <a:solidFill>
                <a:schemeClr val="bg1"/>
              </a:solidFill>
              <a:latin typeface="DilleniaUPC" panose="02020603050405020304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4380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จากการแปลง </a:t>
            </a:r>
            <a:r>
              <a:rPr lang="en-US" dirty="0" smtClean="0"/>
              <a:t>type </a:t>
            </a:r>
            <a:r>
              <a:rPr lang="th-TH" dirty="0" smtClean="0"/>
              <a:t>แล้วจะเห็นว่า</a:t>
            </a:r>
            <a:r>
              <a:rPr lang="th-TH" baseline="0" dirty="0" smtClean="0"/>
              <a:t> รหัสนักศึกษา เปลี่ยน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จาก </a:t>
            </a:r>
            <a:r>
              <a:rPr lang="en-US" sz="12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เป็น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String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ที่เป็น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object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ในบรรทัดที่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3</a:t>
            </a:r>
            <a:endParaRPr lang="en-US" sz="120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และจำนวนผู้อยู่อาศัยเปลี่ยน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จาก </a:t>
            </a:r>
            <a:r>
              <a:rPr lang="en-US" sz="1200" dirty="0" err="1" smtClean="0">
                <a:solidFill>
                  <a:schemeClr val="bg1"/>
                </a:solidFill>
                <a:latin typeface="DilleniaUPC" panose="02020603050405020304" pitchFamily="18" charset="-34"/>
              </a:rPr>
              <a:t>Oject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เป็น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Int64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ในบรรทัดที่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13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th-TH" dirty="0" smtClean="0"/>
              <a:t>เมื่อเรา </a:t>
            </a:r>
            <a:r>
              <a:rPr lang="en-US" dirty="0" smtClean="0"/>
              <a:t>cleansing data</a:t>
            </a:r>
            <a:r>
              <a:rPr lang="en-US" baseline="0" dirty="0" smtClean="0"/>
              <a:t> </a:t>
            </a:r>
            <a:r>
              <a:rPr lang="th-TH" baseline="0" dirty="0" smtClean="0"/>
              <a:t>เสร็จแล้วเราจะจัดกลุ่มโดยใช้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pandassql.sqldf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select :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เลือกคอลัมน์ที่สนใจ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from :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ชื่อตารางหรือ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Data Frame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group by :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ต้องการจัดกลุ่มโดยใช้ชื่อว่าอะไร</a:t>
            </a:r>
          </a:p>
          <a:p>
            <a:pPr marL="0" indent="0">
              <a:buFontTx/>
              <a:buNone/>
            </a:pP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เราจะจัดกลุ่มของความต้องการถุงยังชีพก่อน และนับจำนวนนักศึกษาที่ต้องการและไม่ต้องการถุงยังชีพ</a:t>
            </a:r>
          </a:p>
          <a:p>
            <a:pPr marL="0" indent="0">
              <a:buFontTx/>
              <a:buNone/>
            </a:pP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ผลลัพธ์จะเป็นเหมือนในตารางคือ ต้องการ 33 คน และไม่ต้องการ 30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คน จากการสำรวจ 63 คน</a:t>
            </a:r>
            <a:endParaRPr lang="en-US" sz="120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62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ต่อไปก็จัดกลุ่มประเภทที่ต้องการเป็นพิเศษ</a:t>
            </a:r>
            <a:r>
              <a:rPr lang="th-TH" baseline="0" dirty="0" smtClean="0"/>
              <a:t> โดยใช้คำสั่งเดียวกัน โดยเราจะจัดกลุ่ม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ของประเภทที่ต้องการเป็นพิเศษ และนับจำนวนนักศึกษาที่ต้องการในแต่ละประเภท</a:t>
            </a:r>
          </a:p>
          <a:p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ซึ่งประเภทที่ไม่ต้องการเป็นพิเศษจะรวมคนที่ไม่ต้องการถุงยังชีพและคนที่ไม่มีความต้องการเป็นพิเศ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592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th-TH" dirty="0" smtClean="0"/>
              <a:t>ต่อไปเราจะ </a:t>
            </a:r>
            <a:r>
              <a:rPr lang="en-US" dirty="0" smtClean="0"/>
              <a:t>transform data</a:t>
            </a:r>
            <a:r>
              <a:rPr lang="th-TH" dirty="0" smtClean="0"/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qdf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และ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qdf2</a:t>
            </a:r>
            <a:r>
              <a:rPr lang="en-US" dirty="0" smtClean="0"/>
              <a:t> </a:t>
            </a:r>
            <a:r>
              <a:rPr lang="th-TH" dirty="0" smtClean="0"/>
              <a:t>ก็คือข้อมูลที่ได้จัดกลุ่มไป</a:t>
            </a:r>
            <a:r>
              <a:rPr lang="th-TH" baseline="0" dirty="0" smtClean="0"/>
              <a:t> </a:t>
            </a:r>
            <a:r>
              <a:rPr lang="th-TH" dirty="0" smtClean="0"/>
              <a:t>ให้เป็นไฟล์ </a:t>
            </a:r>
            <a:r>
              <a:rPr lang="en-US" dirty="0" err="1" smtClean="0"/>
              <a:t>csv</a:t>
            </a:r>
            <a:r>
              <a:rPr lang="en-US" baseline="0" dirty="0" smtClean="0"/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.</a:t>
            </a:r>
            <a:r>
              <a:rPr lang="en-US" sz="12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to_csv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ที่ 1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ชื่อไฟล์ที่ต้องการ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ที่ 2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: String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ระบุรูปแบบที่จะใช้ในการเข้ารหัส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(Unicode)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ที่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3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: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ต้องการที่จะแสดงลำดับรายการหรือไม่</a:t>
            </a:r>
          </a:p>
          <a:p>
            <a:pPr marL="0" indent="0">
              <a:buFontTx/>
              <a:buNone/>
            </a:pP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เมื่อเราได้ไฟล์มาแล้วก็จะทำ 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data visualization </a:t>
            </a:r>
            <a:r>
              <a:rPr lang="th-TH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ต่อ</a:t>
            </a:r>
            <a:endParaRPr lang="en-US" sz="12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412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จากนั้นก็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Back Up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ข้อมูลทั้งหมดลงใน </a:t>
            </a:r>
            <a:r>
              <a:rPr lang="en-US" sz="12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Github</a:t>
            </a:r>
            <a:endParaRPr lang="en-US" sz="120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65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343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56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อธิบายความเป็นมาและความสำคัญของปัญหาได้ชัดเจน ตรงประเด็น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วัตถุประสงชัดเจน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สำรวจข้อมูลครบถ้วนทุกมิติของปัญหา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เนื่องจากสถานการณ์ </a:t>
            </a:r>
            <a:r>
              <a:rPr lang="en-US" sz="1200" b="1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COVID-19</a:t>
            </a:r>
            <a:r>
              <a:rPr lang="th-TH" sz="1200" b="1" baseline="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ในช่วงเฟส 1 </a:t>
            </a:r>
            <a:r>
              <a:rPr lang="en-US" sz="12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,</a:t>
            </a:r>
            <a:r>
              <a:rPr lang="th-TH" sz="12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 2</a:t>
            </a:r>
            <a:r>
              <a:rPr lang="en-US" sz="12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และ 3 ทำให้มีคนที่ตกงานเป็นจำนวนมาก ทำให้แต่ละครอบครัวไม่มีรายรับและไม่สามารถซื้อของใช้ในชีวิตประจำวันได้ รวมถึงครอบครัวของนักศึกษามหาวิทยาลัยศิลปากรด้วยเช่นกัน</a:t>
            </a:r>
            <a:endParaRPr lang="en-US" sz="1200" dirty="0" smtClean="0">
              <a:effectLst/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 smtClean="0"/>
              <a:t>ทำให้คิดว่าทางมหาวิทยาลัยศิลปากรควรช่วยนักศึกษาเหล่านั้นทางไหนได้บ้าง เช่น ถุงยังชีพ</a:t>
            </a:r>
            <a:r>
              <a:rPr lang="th-TH" sz="12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12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, </a:t>
            </a:r>
            <a:r>
              <a:rPr lang="th-TH" sz="1200" dirty="0" smtClean="0"/>
              <a:t>ลดค่าเทอม หรืออินเทอร์เน็ตสำหรับการเรียน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 smtClean="0"/>
              <a:t>ในเมื่อนักศึกษาไม่สามารถซื้อของใช้ในชีวิตประจำวันได้</a:t>
            </a:r>
            <a:r>
              <a:rPr lang="th-TH" sz="1200" baseline="0" dirty="0" smtClean="0"/>
              <a:t> </a:t>
            </a:r>
            <a:r>
              <a:rPr lang="th-TH" sz="1200" dirty="0" smtClean="0"/>
              <a:t>เราจึงสำรวจคนที่ต้องการถุงยังชีพ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21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ตัวอย่างบางส่วนจากการสำรวจโดยใช้ทั้งหมด</a:t>
            </a:r>
            <a:r>
              <a:rPr lang="th-TH" baseline="0" dirty="0" smtClean="0"/>
              <a:t> 8 คำถาม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16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86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เราจะ </a:t>
            </a:r>
            <a:r>
              <a:rPr lang="en-US" dirty="0" smtClean="0"/>
              <a:t>import library</a:t>
            </a:r>
            <a:r>
              <a:rPr lang="th-TH" baseline="0" dirty="0" smtClean="0"/>
              <a:t> ทั้ง4ตัว</a:t>
            </a:r>
            <a:r>
              <a:rPr lang="en-US" baseline="0" dirty="0" smtClean="0"/>
              <a:t> 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เพื่อ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ใช้งาน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pandas , SQL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และ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API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โดยเราต้องมี</a:t>
            </a:r>
            <a:r>
              <a:rPr lang="en-US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url</a:t>
            </a:r>
            <a:r>
              <a:rPr lang="en-US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spread sheet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และทำการสร้าง </a:t>
            </a:r>
            <a:r>
              <a:rPr lang="en-US" sz="1200" baseline="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api</a:t>
            </a:r>
            <a:r>
              <a:rPr lang="en-US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และโหลดไฟล์ </a:t>
            </a:r>
            <a:r>
              <a:rPr lang="en-US" sz="1200" baseline="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json</a:t>
            </a:r>
            <a:r>
              <a:rPr lang="en-US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มา</a:t>
            </a:r>
            <a:endParaRPr lang="en-US" sz="120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24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เมื่อเรานำข้อมูลเข้าแล้ว</a:t>
            </a:r>
            <a:r>
              <a:rPr lang="th-TH" baseline="0" dirty="0" smtClean="0"/>
              <a:t> จะสร้าง </a:t>
            </a:r>
            <a:r>
              <a:rPr lang="en-US" baseline="0" dirty="0" smtClean="0"/>
              <a:t>data frame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ของข้อมูลใน </a:t>
            </a:r>
            <a:r>
              <a:rPr lang="en-US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Spread Sheet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ก็คือข้อมูลเกี่ยวกับความต้องการถุงยังชีพที่สำรวจมา</a:t>
            </a:r>
            <a:r>
              <a:rPr lang="th-TH" sz="1200" baseline="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12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</a:t>
            </a:r>
            <a:r>
              <a:rPr lang="en-US" sz="12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pd.DataFrame</a:t>
            </a:r>
            <a:r>
              <a:rPr lang="en-US" sz="12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</a:p>
          <a:p>
            <a:r>
              <a:rPr lang="th-TH" dirty="0" smtClean="0"/>
              <a:t>และเราสามารถดูว่าในคอลัมน์มีอะไรบ้างและมีจำนวนเท่าไหร่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2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แล้วเมื่อเราสร้าง </a:t>
            </a:r>
            <a:r>
              <a:rPr lang="en-US" dirty="0" smtClean="0"/>
              <a:t>data frame</a:t>
            </a:r>
            <a:r>
              <a:rPr lang="th-TH" dirty="0" smtClean="0"/>
              <a:t> แล้ว </a:t>
            </a:r>
            <a:r>
              <a:rPr lang="en-US" dirty="0" smtClean="0"/>
              <a:t>data frame</a:t>
            </a:r>
            <a:r>
              <a:rPr lang="th-TH" dirty="0" smtClean="0"/>
              <a:t> จะมีลักษณะแบบนี้ จะเห็นว่าบาง </a:t>
            </a:r>
            <a:r>
              <a:rPr lang="en-US" dirty="0" smtClean="0"/>
              <a:t>record </a:t>
            </a:r>
            <a:r>
              <a:rPr lang="th-TH" dirty="0" smtClean="0"/>
              <a:t>จะมี </a:t>
            </a:r>
            <a:r>
              <a:rPr lang="en-US" dirty="0" smtClean="0"/>
              <a:t>missing</a:t>
            </a:r>
            <a:r>
              <a:rPr lang="en-US" baseline="0" dirty="0" smtClean="0"/>
              <a:t> value </a:t>
            </a:r>
            <a:r>
              <a:rPr lang="th-TH" baseline="0" dirty="0" smtClean="0"/>
              <a:t>และข้อความที่ที่ไม่เหมือนแพทเทิร์น ดังนั้นเราจะทำการ </a:t>
            </a:r>
            <a:r>
              <a:rPr lang="en-US" baseline="0" dirty="0" smtClean="0"/>
              <a:t>cleansing data </a:t>
            </a:r>
            <a:r>
              <a:rPr lang="th-TH" baseline="0" dirty="0" smtClean="0"/>
              <a:t>ต่อ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5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=""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=""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=""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=""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=""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=""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=""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=""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=""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=""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=""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=""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=""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=""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=""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=""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=""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=""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=""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=""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=""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=""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=""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=""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=""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=""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=""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=""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=""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=""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=""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=""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=""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=""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=""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=""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=""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=""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=""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=""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=""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=""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=""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=""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="" xmlns:a16="http://schemas.microsoft.com/office/drawing/2014/main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=""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=""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=""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=""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=""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=""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=""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=""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=""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=""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=""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=""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5.svg"/><Relationship Id="rId5" Type="http://schemas.openxmlformats.org/officeDocument/2006/relationships/image" Target="../media/image7.png"/><Relationship Id="rId4" Type="http://schemas.openxmlformats.org/officeDocument/2006/relationships/image" Target="../media/image2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=""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14669"/>
            <a:ext cx="12192000" cy="6857999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3ED47D5-16A1-40D1-96F9-393B25587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1011768" y="239804"/>
            <a:ext cx="5877225" cy="3657364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11750675" cy="244973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3849177"/>
            <a:ext cx="10901780" cy="1532849"/>
          </a:xfrm>
        </p:spPr>
        <p:txBody>
          <a:bodyPr/>
          <a:lstStyle/>
          <a:p>
            <a:r>
              <a:rPr lang="th-TH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ปัญหาความต้องการถุงยังชีพ กรณีได้รับ</a:t>
            </a:r>
            <a:r>
              <a:rPr lang="th-TH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ผลกระทบ จาก 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COVID-19 </a:t>
            </a:r>
            <a:b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th-TH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เพื่อให้</a:t>
            </a:r>
            <a:r>
              <a:rPr lang="th-TH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มหาวิทยาลัย</a:t>
            </a:r>
            <a:r>
              <a:rPr lang="th-TH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ศิลปากร สมทบ</a:t>
            </a:r>
            <a:r>
              <a:rPr lang="th-TH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ทุนช่วยเหลือนักศึกษาที่ได้รับผลกระทบ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611" y="5363260"/>
            <a:ext cx="10868989" cy="953720"/>
          </a:xfrm>
        </p:spPr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PRESENT BY </a:t>
            </a:r>
            <a:r>
              <a:rPr lang="th-TH" sz="24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นาย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อาคม เสถียรดำเนิน </a:t>
            </a:r>
            <a:r>
              <a:rPr lang="th-TH" sz="24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630710444 </a:t>
            </a:r>
            <a:endParaRPr lang="th-TH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th-TH" sz="24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นางสาว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นุรฮัสนีดา เจ๊ะโว๊ะ 630710806</a:t>
            </a:r>
            <a:endParaRPr lang="en-US" sz="2400" noProof="1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185A67E-A75A-47A0-A846-3772FAE1B9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713582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178E4B4-24A5-4096-A3D1-F762B1F4BD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3207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DCFF208F-FFDF-40EC-81E0-20313AC114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22588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BD2E0D-D8D7-4940-9A82-1ACDAD32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83672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6658F5F-1D95-45C0-BA5E-84A608B4A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1" descr="User" title="Icon - Presenter Name">
            <a:extLst>
              <a:ext uri="{FF2B5EF4-FFF2-40B4-BE49-F238E27FC236}">
                <a16:creationId xmlns=""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298892" y="5827046"/>
            <a:ext cx="380510" cy="380510"/>
          </a:xfrm>
          <a:prstGeom prst="rect">
            <a:avLst/>
          </a:prstGeom>
        </p:spPr>
      </p:pic>
      <p:pic>
        <p:nvPicPr>
          <p:cNvPr id="18" name="Graphic 11" descr="User" title="Icon - Presenter Name">
            <a:extLst>
              <a:ext uri="{FF2B5EF4-FFF2-40B4-BE49-F238E27FC236}">
                <a16:creationId xmlns=""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261893" y="5363260"/>
            <a:ext cx="380510" cy="3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1928" r="321"/>
          <a:stretch/>
        </p:blipFill>
        <p:spPr>
          <a:xfrm>
            <a:off x="609599" y="1635760"/>
            <a:ext cx="11060861" cy="3627120"/>
          </a:xfrm>
          <a:prstGeom prst="rect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1453312">
            <a:off x="8707134" y="-527231"/>
            <a:ext cx="4025781" cy="2720745"/>
            <a:chOff x="7699827" y="846814"/>
            <a:chExt cx="4025781" cy="2720745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09866" y="4659449"/>
            <a:ext cx="4025781" cy="2720745"/>
            <a:chOff x="7699827" y="846814"/>
            <a:chExt cx="4025781" cy="2720745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6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11</a:t>
            </a:fld>
            <a:endParaRPr lang="en-US" b="1" i="1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279" y="1288050"/>
            <a:ext cx="5151861" cy="5472319"/>
          </a:xfrm>
        </p:spPr>
        <p:txBody>
          <a:bodyPr/>
          <a:lstStyle/>
          <a:p>
            <a:r>
              <a:rPr lang="en-US" sz="8000" dirty="0">
                <a:latin typeface="DilleniaUPC" panose="02020603050405020304" pitchFamily="18" charset="-34"/>
                <a:cs typeface="DilleniaUPC" panose="02020603050405020304" pitchFamily="18" charset="-34"/>
              </a:rPr>
              <a:t>DATA</a:t>
            </a:r>
            <a:br>
              <a:rPr lang="en-US" sz="8000" dirty="0"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en-US" sz="80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PREPROCESSING</a:t>
            </a:r>
            <a:endParaRPr lang="en-US" sz="7200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920960" y="4120207"/>
            <a:ext cx="4025781" cy="2720745"/>
            <a:chOff x="7699827" y="846814"/>
            <a:chExt cx="4025781" cy="2720745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t="-113" r="23956" b="113"/>
          <a:stretch/>
        </p:blipFill>
        <p:spPr/>
      </p:pic>
    </p:spTree>
    <p:extLst>
      <p:ext uri="{BB962C8B-B14F-4D97-AF65-F5344CB8AC3E}">
        <p14:creationId xmlns:p14="http://schemas.microsoft.com/office/powerpoint/2010/main" val="11671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12</a:t>
            </a:fld>
            <a:endParaRPr lang="en-US" b="1" i="1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1134480"/>
            <a:ext cx="1266861" cy="5049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721" y="492760"/>
            <a:ext cx="299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BEFORE       AFTER</a:t>
            </a:r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428284">
            <a:off x="8583748" y="-225893"/>
            <a:ext cx="4025781" cy="2720745"/>
            <a:chOff x="7699827" y="846814"/>
            <a:chExt cx="4025781" cy="2720745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BD2E0D-D8D7-4940-9A82-1ACDAD32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41512" y="581306"/>
            <a:ext cx="0" cy="6492753"/>
          </a:xfrm>
          <a:prstGeom prst="line">
            <a:avLst/>
          </a:prstGeom>
          <a:ln w="952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32" y="1268948"/>
            <a:ext cx="2587878" cy="48274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38241" y="499177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 BEFORE                    AFTER</a:t>
            </a:r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51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13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5" y="625897"/>
            <a:ext cx="8689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แก้รายชื่อที่มี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Key Word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คำว่า นางสาว น.ส. นาย ให้หายไป โดยใช้คำสั่ง 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.replace( )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ที่ 1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คำที่ต้องการคำอื่น (</a:t>
            </a: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 ที่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2) มาแทนที่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 ที่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2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คำที่จะแทนที่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"/>
          <a:stretch/>
        </p:blipFill>
        <p:spPr>
          <a:xfrm>
            <a:off x="1124529" y="2208491"/>
            <a:ext cx="10058400" cy="744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"/>
          <a:stretch/>
        </p:blipFill>
        <p:spPr>
          <a:xfrm>
            <a:off x="1085545" y="4684422"/>
            <a:ext cx="10023795" cy="762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5545" y="3892261"/>
            <a:ext cx="868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แปลง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Type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“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รหัสนักศึกษา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”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จาก </a:t>
            </a:r>
            <a:r>
              <a:rPr lang="en-US" sz="28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Int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เป็น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String 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ดยใช้คำสั่ง 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astype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r>
              <a:rPr lang="th-TH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endParaRPr lang="en-US" sz="28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20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14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5" y="748150"/>
            <a:ext cx="868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แก้ที่อยู่ที่มี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Key Word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_ “-”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ให้เป็น - โดยใช้คำสั่ง 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.replace( )</a:t>
            </a:r>
            <a:endParaRPr lang="th-TH" sz="28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5545" y="3481502"/>
            <a:ext cx="8689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แก้ที่อยู่ที่มี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Missing Value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ให้เป็น – โดยใช้คำสั่ง 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fillna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endParaRPr lang="th-TH" sz="28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 ที่ 1 </a:t>
            </a: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คำ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ที่จะแทนที่</a:t>
            </a:r>
            <a:endParaRPr lang="th-TH" sz="2800" dirty="0">
              <a:solidFill>
                <a:schemeClr val="bg1"/>
              </a:solidFill>
              <a:latin typeface="DilleniaUPC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 ที่ 2 </a:t>
            </a: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จะ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Update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ข้อมูลหรือไม่</a:t>
            </a:r>
            <a:endParaRPr lang="th-TH" sz="2800" dirty="0">
              <a:solidFill>
                <a:schemeClr val="bg1"/>
              </a:solidFill>
              <a:latin typeface="DilleniaUPC" panose="02020603050405020304" pitchFamily="18" charset="-34"/>
            </a:endParaRPr>
          </a:p>
          <a:p>
            <a:pPr marL="457200" indent="-457200">
              <a:buFontTx/>
              <a:buChar char="-"/>
            </a:pPr>
            <a:endParaRPr lang="en-US" sz="28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5" y="1462442"/>
            <a:ext cx="10058400" cy="918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5" y="4880008"/>
            <a:ext cx="10058400" cy="7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15</a:t>
            </a:fld>
            <a:endParaRPr lang="en-US" b="1" i="1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1134480"/>
            <a:ext cx="1266861" cy="5049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69" y="1134480"/>
            <a:ext cx="1271188" cy="5049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721" y="492760"/>
            <a:ext cx="299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BEFORE       AFTER</a:t>
            </a:r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428284">
            <a:off x="8583748" y="-225893"/>
            <a:ext cx="4025781" cy="2720745"/>
            <a:chOff x="7699827" y="846814"/>
            <a:chExt cx="4025781" cy="2720745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BD2E0D-D8D7-4940-9A82-1ACDAD3273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41512" y="581306"/>
            <a:ext cx="0" cy="6492753"/>
          </a:xfrm>
          <a:prstGeom prst="line">
            <a:avLst/>
          </a:prstGeom>
          <a:ln w="952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27" y="1268948"/>
            <a:ext cx="2545896" cy="48274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32" y="1268948"/>
            <a:ext cx="2587878" cy="48274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38241" y="499177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 BEFORE                    AFTER</a:t>
            </a:r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71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16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4" y="508543"/>
            <a:ext cx="1051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แปลง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Type 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ของ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“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ผู้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อยู่อาศัยจำนวนทั้งหมด(คน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)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”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จาก </a:t>
            </a:r>
            <a:r>
              <a:rPr lang="en-US" sz="2800" dirty="0" err="1" smtClean="0">
                <a:solidFill>
                  <a:schemeClr val="bg1"/>
                </a:solidFill>
                <a:latin typeface="DilleniaUPC" panose="02020603050405020304" pitchFamily="18" charset="-34"/>
              </a:rPr>
              <a:t>Oject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เป็น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Int64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โดยใช้คำสั่ง 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</a:rPr>
              <a:t>astype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( ) </a:t>
            </a:r>
            <a:endParaRPr lang="th-TH" sz="2800" b="1" dirty="0">
              <a:solidFill>
                <a:schemeClr val="bg1"/>
              </a:solidFill>
              <a:latin typeface="DilleniaUPC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5545" y="2635561"/>
            <a:ext cx="868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หาจำนวน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Missing Value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“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ผู้อยู่อาศัยจำนวนทั้งหมด(คน)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”</a:t>
            </a:r>
            <a:r>
              <a:rPr lang="th-TH" sz="28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isnull.sum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endParaRPr lang="th-TH" sz="2800" b="1" dirty="0">
              <a:solidFill>
                <a:schemeClr val="bg1"/>
              </a:solidFill>
              <a:latin typeface="DilleniaUPC" panose="02020603050405020304" pitchFamily="18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5" y="1081575"/>
            <a:ext cx="10058400" cy="796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5" y="3222359"/>
            <a:ext cx="10058400" cy="763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5" y="5278819"/>
            <a:ext cx="10058400" cy="749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5544" y="4670551"/>
            <a:ext cx="868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แก้จำนวนผู้อยู่อาศัยที่เป็น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Missing Value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ให้เป็น 0 โดยใช้คำสั่ง</a:t>
            </a:r>
            <a:r>
              <a:rPr lang="th-TH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fillna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  <a:endParaRPr lang="th-TH" sz="2800" b="1" dirty="0">
              <a:solidFill>
                <a:schemeClr val="bg1"/>
              </a:solidFill>
              <a:latin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27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17</a:t>
            </a:fld>
            <a:endParaRPr lang="en-US" b="1" i="1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919481" y="1336040"/>
            <a:ext cx="1396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BEFORE       </a:t>
            </a:r>
          </a:p>
          <a:p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sz="36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sz="36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AFTER</a:t>
            </a:r>
            <a:endParaRPr lang="en-US" sz="3600" b="1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66" y="3660023"/>
            <a:ext cx="8154107" cy="269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"/>
          <a:stretch/>
        </p:blipFill>
        <p:spPr>
          <a:xfrm>
            <a:off x="3266087" y="375920"/>
            <a:ext cx="8146486" cy="2702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124869">
            <a:off x="-937493" y="-458746"/>
            <a:ext cx="4025781" cy="2720745"/>
            <a:chOff x="7699827" y="846814"/>
            <a:chExt cx="4025781" cy="2720745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8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18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4" y="958409"/>
            <a:ext cx="10136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จัดกลุ่มของ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“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นักศึกษามีความต้องการรับถุงยังชีพหรือไม่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”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SQL 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pandassql.sqldf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elect 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เลือกคอลัมน์ที่สนใจ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rom 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ชื่อตารางหรือ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Data Frame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g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roup by 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ต้องการจัดกลุ่มโดยใช้ชื่อว่าอะไร</a:t>
            </a:r>
            <a:endParaRPr lang="en-US" sz="280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29" y="3002372"/>
            <a:ext cx="10058400" cy="978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r="490" b="3460"/>
          <a:stretch/>
        </p:blipFill>
        <p:spPr>
          <a:xfrm>
            <a:off x="3859453" y="4570451"/>
            <a:ext cx="4588552" cy="1568071"/>
          </a:xfrm>
          <a:prstGeom prst="rect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58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19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4" y="880174"/>
            <a:ext cx="10136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จัดกลุ่มของ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“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ประเภทที่ต้องการเป็นพิเศษ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”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SQL 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pandassql.sqldf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184" r="658" b="1455"/>
          <a:stretch/>
        </p:blipFill>
        <p:spPr>
          <a:xfrm>
            <a:off x="4347789" y="3318193"/>
            <a:ext cx="3611880" cy="2706737"/>
          </a:xfrm>
          <a:prstGeom prst="rect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29" y="1779786"/>
            <a:ext cx="10058400" cy="8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2</a:t>
            </a:fld>
            <a:endParaRPr lang="en-US" b="1" i="1" noProof="0" dirty="0"/>
          </a:p>
        </p:txBody>
      </p:sp>
      <p:grpSp>
        <p:nvGrpSpPr>
          <p:cNvPr id="6" name="Group 5" title="Fund Category (Grouped)">
            <a:extLst>
              <a:ext uri="{FF2B5EF4-FFF2-40B4-BE49-F238E27FC236}">
                <a16:creationId xmlns=""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356954" y="879649"/>
            <a:ext cx="3381118" cy="1634164"/>
            <a:chOff x="-289109" y="993330"/>
            <a:chExt cx="3381118" cy="1634164"/>
          </a:xfrm>
        </p:grpSpPr>
        <p:sp>
          <p:nvSpPr>
            <p:cNvPr id="7" name="Text Placeholder 80">
              <a:extLst>
                <a:ext uri="{FF2B5EF4-FFF2-40B4-BE49-F238E27FC236}">
                  <a16:creationId xmlns=""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-289109" y="1910839"/>
              <a:ext cx="3315806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SURVIVAL BAG</a:t>
              </a:r>
              <a:endParaRPr lang="en-US" sz="2400" noProof="1">
                <a:solidFill>
                  <a:schemeClr val="bg1"/>
                </a:solidFill>
              </a:endParaRP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=""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450238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3200" b="1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PROBLEM</a:t>
              </a:r>
              <a:endParaRPr lang="en-US" sz="32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endParaRPr>
            </a:p>
          </p:txBody>
        </p:sp>
        <p:pic>
          <p:nvPicPr>
            <p:cNvPr id="9" name="Graphic 12" descr="Placeholder Icon&#10;Network">
              <a:extLst>
                <a:ext uri="{FF2B5EF4-FFF2-40B4-BE49-F238E27FC236}">
                  <a16:creationId xmlns=""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0" name="Group 9" title="Fund Category (Grouped)">
            <a:extLst>
              <a:ext uri="{FF2B5EF4-FFF2-40B4-BE49-F238E27FC236}">
                <a16:creationId xmlns=""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547662" y="2173996"/>
            <a:ext cx="8964043" cy="3920175"/>
            <a:chOff x="-115794" y="601971"/>
            <a:chExt cx="8964043" cy="3920175"/>
          </a:xfrm>
        </p:grpSpPr>
        <p:sp>
          <p:nvSpPr>
            <p:cNvPr id="11" name="Text Placeholder 80">
              <a:extLst>
                <a:ext uri="{FF2B5EF4-FFF2-40B4-BE49-F238E27FC236}">
                  <a16:creationId xmlns=""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80549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BAR CHART</a:t>
              </a:r>
            </a:p>
            <a:p>
              <a:pPr marL="0" indent="0" algn="r">
                <a:buNone/>
              </a:pPr>
              <a:r>
                <a:rPr lang="en-US" sz="2400" noProof="1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PIE CHART</a:t>
              </a:r>
              <a:endParaRPr lang="en-US" sz="2400" noProof="1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endParaRP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=""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-115794" y="3305851"/>
              <a:ext cx="3142491" cy="44714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3200" b="1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DATA VISUALIZATION</a:t>
              </a:r>
              <a:endParaRPr lang="en-US" sz="32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endParaRPr>
            </a:p>
          </p:txBody>
        </p:sp>
        <p:pic>
          <p:nvPicPr>
            <p:cNvPr id="13" name="Graphic 20" descr="Placeholder Icon&#10;Newspaper">
              <a:extLst>
                <a:ext uri="{FF2B5EF4-FFF2-40B4-BE49-F238E27FC236}">
                  <a16:creationId xmlns=""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32094" y="601971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=""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9046408" y="2752090"/>
            <a:ext cx="2691817" cy="2519156"/>
            <a:chOff x="8967861" y="2909602"/>
            <a:chExt cx="2691817" cy="2519156"/>
          </a:xfrm>
        </p:grpSpPr>
        <p:sp>
          <p:nvSpPr>
            <p:cNvPr id="19" name="Text Placeholder 80">
              <a:extLst>
                <a:ext uri="{FF2B5EF4-FFF2-40B4-BE49-F238E27FC236}">
                  <a16:creationId xmlns=""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414131"/>
              <a:ext cx="2671873" cy="2014627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th-TH" sz="2400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- </a:t>
              </a:r>
              <a:r>
                <a:rPr lang="en-US" sz="2400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DATA PREPARATION</a:t>
              </a:r>
              <a:endParaRPr lang="th-TH" sz="24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endParaRPr>
            </a:p>
            <a:p>
              <a:pPr marL="0" indent="0"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- DATA PREPROCESSING</a:t>
              </a:r>
            </a:p>
            <a:p>
              <a:pPr marL="0" indent="0"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- DATA TRANSFORMATION</a:t>
              </a:r>
            </a:p>
            <a:p>
              <a:pPr marL="0" indent="0">
                <a:buNone/>
              </a:pPr>
              <a:endParaRPr lang="en-US" sz="24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endParaRP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=""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2"/>
              <a:ext cx="2391393" cy="464113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b="1" dirty="0" smtClean="0">
                  <a:solidFill>
                    <a:schemeClr val="bg1"/>
                  </a:solidFill>
                  <a:latin typeface="DilleniaUPC" panose="02020603050405020304" pitchFamily="18" charset="-34"/>
                  <a:cs typeface="DilleniaUPC" panose="02020603050405020304" pitchFamily="18" charset="-34"/>
                </a:rPr>
                <a:t>SOURCE CODE</a:t>
              </a:r>
              <a:endParaRPr lang="en-US" sz="32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55CD0478-9252-47FB-9703-B19F432918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619753" y="1974249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3" name="Chart 22" title="Funding Chart">
            <a:extLst>
              <a:ext uri="{FF2B5EF4-FFF2-40B4-BE49-F238E27FC236}">
                <a16:creationId xmlns=""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35491"/>
              </p:ext>
            </p:extLst>
          </p:nvPr>
        </p:nvGraphicFramePr>
        <p:xfrm>
          <a:off x="4571937" y="1965810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1EA6190-6EC5-43F9-B1F3-CFD84A0B1B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7327" y="2984146"/>
            <a:ext cx="959302" cy="369173"/>
            <a:chOff x="7082870" y="1827903"/>
            <a:chExt cx="959302" cy="369173"/>
          </a:xfrm>
        </p:grpSpPr>
        <p:grpSp>
          <p:nvGrpSpPr>
            <p:cNvPr id="30" name="Group 29" descr="Callout arrows&#10;">
              <a:extLst>
                <a:ext uri="{FF2B5EF4-FFF2-40B4-BE49-F238E27FC236}">
                  <a16:creationId xmlns=""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86C9F581-3561-4AF1-B390-F75427445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041560" y="1549179"/>
            <a:ext cx="959302" cy="369173"/>
            <a:chOff x="7082870" y="1827903"/>
            <a:chExt cx="959302" cy="369173"/>
          </a:xfrm>
        </p:grpSpPr>
        <p:grpSp>
          <p:nvGrpSpPr>
            <p:cNvPr id="35" name="Group 34" descr="Callout arrows&#10;">
              <a:extLst>
                <a:ext uri="{FF2B5EF4-FFF2-40B4-BE49-F238E27FC236}">
                  <a16:creationId xmlns=""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955A3937-3310-466D-B857-84EEB74A8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041560" y="4788025"/>
            <a:ext cx="959302" cy="369173"/>
            <a:chOff x="7082870" y="1827903"/>
            <a:chExt cx="959302" cy="369173"/>
          </a:xfrm>
        </p:grpSpPr>
        <p:grpSp>
          <p:nvGrpSpPr>
            <p:cNvPr id="40" name="Group 39" descr="Callout arrows&#10;">
              <a:extLst>
                <a:ext uri="{FF2B5EF4-FFF2-40B4-BE49-F238E27FC236}">
                  <a16:creationId xmlns=""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Picture Placeholder 48" descr="Bar chart">
            <a:extLst>
              <a:ext uri="{FF2B5EF4-FFF2-40B4-BE49-F238E27FC236}">
                <a16:creationId xmlns=""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3116280" y="4166233"/>
            <a:ext cx="621792" cy="62179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E585D5FD-EAAF-4780-9190-AEA0FE98B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451" y="302091"/>
            <a:ext cx="1269930" cy="1269930"/>
            <a:chOff x="2874362" y="1520713"/>
            <a:chExt cx="1269930" cy="1269930"/>
          </a:xfrm>
        </p:grpSpPr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C9345208-146D-4405-83A8-B4741DF079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8141" y="1797158"/>
            <a:ext cx="399819" cy="406102"/>
            <a:chOff x="3316024" y="4705296"/>
            <a:chExt cx="399819" cy="406102"/>
          </a:xfrm>
        </p:grpSpPr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266450">
            <a:off x="8455285" y="4375470"/>
            <a:ext cx="4025781" cy="2720745"/>
            <a:chOff x="7699827" y="846814"/>
            <a:chExt cx="4025781" cy="2720745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881547" y="2869532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1476008" y="512954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1055854" y="766808"/>
            <a:ext cx="763893" cy="81250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A52A5BC6-0335-4C37-95CC-316A81DB1506}"/>
              </a:ext>
            </a:extLst>
          </p:cNvPr>
          <p:cNvSpPr/>
          <p:nvPr/>
        </p:nvSpPr>
        <p:spPr>
          <a:xfrm>
            <a:off x="9950427" y="-14288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20</a:t>
            </a:fld>
            <a:endParaRPr lang="en-US" b="1" i="1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15410" y="1288050"/>
            <a:ext cx="6030089" cy="5472319"/>
          </a:xfrm>
        </p:spPr>
        <p:txBody>
          <a:bodyPr/>
          <a:lstStyle/>
          <a:p>
            <a:r>
              <a:rPr lang="en-US" sz="8000" dirty="0">
                <a:latin typeface="DilleniaUPC" panose="02020603050405020304" pitchFamily="18" charset="-34"/>
                <a:cs typeface="DilleniaUPC" panose="02020603050405020304" pitchFamily="18" charset="-34"/>
              </a:rPr>
              <a:t>DATA</a:t>
            </a:r>
            <a:br>
              <a:rPr lang="en-US" sz="8000" dirty="0"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en-US" sz="80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TRANSFORMATION</a:t>
            </a:r>
            <a:endParaRPr lang="en-US" sz="7200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920960" y="4120207"/>
            <a:ext cx="4025781" cy="2720745"/>
            <a:chOff x="7699827" y="846814"/>
            <a:chExt cx="4025781" cy="2720745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r="23175"/>
          <a:stretch/>
        </p:blipFill>
        <p:spPr>
          <a:xfrm>
            <a:off x="6498597" y="1297830"/>
            <a:ext cx="5745562" cy="4288814"/>
          </a:xfrm>
        </p:spPr>
      </p:pic>
    </p:spTree>
    <p:extLst>
      <p:ext uri="{BB962C8B-B14F-4D97-AF65-F5344CB8AC3E}">
        <p14:creationId xmlns:p14="http://schemas.microsoft.com/office/powerpoint/2010/main" val="13902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21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5" y="958409"/>
            <a:ext cx="8689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นำข้อมูลที่สร้างไว้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qdf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, qdf2)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มาทำเป็นไฟล์ </a:t>
            </a:r>
            <a:r>
              <a:rPr lang="en-US" sz="28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csv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</a:t>
            </a:r>
            <a:r>
              <a:rPr lang="th-TH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.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to_csv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 ที่ 1 </a:t>
            </a: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ชื่อไฟล์ที่ต้องการ</a:t>
            </a:r>
            <a:endParaRPr lang="th-TH" sz="2800" dirty="0">
              <a:solidFill>
                <a:schemeClr val="bg1"/>
              </a:solidFill>
              <a:latin typeface="DilleniaUPC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 ที่ 2 </a:t>
            </a: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: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String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ระบุ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รูปแบบที่จะใช้ในการ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เข้ารหัส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(Unicode)</a:t>
            </a:r>
            <a:endParaRPr lang="th-TH" sz="2800" dirty="0">
              <a:solidFill>
                <a:schemeClr val="bg1"/>
              </a:solidFill>
              <a:latin typeface="DilleniaUPC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Parameter</a:t>
            </a:r>
            <a:r>
              <a:rPr lang="th-TH" sz="2800" dirty="0">
                <a:solidFill>
                  <a:schemeClr val="bg1"/>
                </a:solidFill>
                <a:latin typeface="DilleniaUPC" panose="02020603050405020304" pitchFamily="18" charset="-34"/>
              </a:rPr>
              <a:t> ที่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3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: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</a:rPr>
              <a:t>ต้องการที่จะแสดงลำดับรายการหรือไม่</a:t>
            </a:r>
            <a:endParaRPr lang="en-US" sz="28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5" y="3012153"/>
            <a:ext cx="10058400" cy="838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5" y="4659572"/>
            <a:ext cx="10058400" cy="849921"/>
          </a:xfrm>
          <a:prstGeom prst="rect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915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22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5" y="851729"/>
            <a:ext cx="8689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Back Up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ข้อมูลลงใน </a:t>
            </a:r>
            <a:r>
              <a:rPr lang="en-US" sz="2800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Github</a:t>
            </a:r>
            <a:endParaRPr lang="en-US" sz="2800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https://github.com/</a:t>
            </a:r>
            <a:endParaRPr lang="en-US" sz="2800" b="1" dirty="0" smtClean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7"/>
          <a:stretch/>
        </p:blipFill>
        <p:spPr>
          <a:xfrm>
            <a:off x="1579880" y="2560439"/>
            <a:ext cx="8906109" cy="3585844"/>
          </a:xfrm>
          <a:prstGeom prst="rect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35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6"/>
          <a:stretch/>
        </p:blipFill>
        <p:spPr>
          <a:xfrm>
            <a:off x="0" y="3068"/>
            <a:ext cx="8781054" cy="67056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3ED47D5-16A1-40D1-96F9-393B25587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241190" y="61190"/>
            <a:ext cx="5877225" cy="6647535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2078182" y="3912937"/>
            <a:ext cx="10083339" cy="244973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4203740"/>
            <a:ext cx="7228840" cy="1532849"/>
          </a:xfrm>
        </p:spPr>
        <p:txBody>
          <a:bodyPr/>
          <a:lstStyle/>
          <a:p>
            <a:pPr algn="l"/>
            <a:r>
              <a:rPr lang="en-US" sz="66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Data visualization</a:t>
            </a:r>
            <a:endParaRPr lang="en-US" sz="6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120" y="5733847"/>
            <a:ext cx="5167824" cy="691666"/>
          </a:xfrm>
        </p:spPr>
        <p:txBody>
          <a:bodyPr/>
          <a:lstStyle/>
          <a:p>
            <a:r>
              <a:rPr lang="en-US" sz="48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- Google data studio -</a:t>
            </a:r>
            <a:endParaRPr lang="en-US" sz="4800" noProof="1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CF620E7-F992-48DE-A308-0A6B4F1E45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39057" y="2064080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013B526-9255-484A-8176-C9CA7C769E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83232" y="1041548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90A46A1-19F4-478F-A9B1-84AD72D6D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90A209D6-847A-4FB1-95CC-EEC3EBCBDA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692E72-0865-44D7-A065-B2F07C21C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9301411">
            <a:off x="8032392" y="657284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24</a:t>
            </a:fld>
            <a:endParaRPr lang="en-US" b="1" i="1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19640" r="11299" b="5546"/>
          <a:stretch/>
        </p:blipFill>
        <p:spPr>
          <a:xfrm>
            <a:off x="2294392" y="1195698"/>
            <a:ext cx="7101839" cy="514561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1453312">
            <a:off x="8707134" y="-527231"/>
            <a:ext cx="4025781" cy="2720745"/>
            <a:chOff x="7699827" y="846814"/>
            <a:chExt cx="4025781" cy="2720745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585D5FD-EAAF-4780-9190-AEA0FE98B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862" y="4151447"/>
            <a:ext cx="1269930" cy="1269930"/>
            <a:chOff x="2874362" y="1520713"/>
            <a:chExt cx="1269930" cy="1269930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-29448" y="3396122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929152" y="5883066"/>
            <a:ext cx="584226" cy="6177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514523" y="5201561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0523514" y="3380763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itle 22">
            <a:extLst>
              <a:ext uri="{FF2B5EF4-FFF2-40B4-BE49-F238E27FC236}">
                <a16:creationId xmlns=""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21103"/>
            <a:ext cx="8697993" cy="1040688"/>
          </a:xfrm>
        </p:spPr>
        <p:txBody>
          <a:bodyPr/>
          <a:lstStyle/>
          <a:p>
            <a:r>
              <a:rPr lang="th-TH" sz="6600" dirty="0">
                <a:latin typeface="DilleniaUPC" panose="02020603050405020304" pitchFamily="18" charset="-34"/>
              </a:rPr>
              <a:t>นักศึกษามีความต้องการรับถุงยังชีพหรือไม่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139700" y="725123"/>
            <a:ext cx="9021572" cy="1273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1566469" y="602854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1354030" y="2174536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19494" r="1709" b="7791"/>
          <a:stretch/>
        </p:blipFill>
        <p:spPr>
          <a:xfrm>
            <a:off x="1136970" y="1143396"/>
            <a:ext cx="9526859" cy="53728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25</a:t>
            </a:fld>
            <a:endParaRPr lang="en-US" b="1" i="1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1453312">
            <a:off x="8707134" y="-527231"/>
            <a:ext cx="4025781" cy="2720745"/>
            <a:chOff x="7699827" y="846814"/>
            <a:chExt cx="4025781" cy="2720745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585D5FD-EAAF-4780-9190-AEA0FE98B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862" y="4151447"/>
            <a:ext cx="1269930" cy="1269930"/>
            <a:chOff x="2874362" y="1520713"/>
            <a:chExt cx="1269930" cy="1269930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-29448" y="3396122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543005" y="1747090"/>
            <a:ext cx="584226" cy="6177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514523" y="5201561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0523514" y="3380763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itle 22">
            <a:extLst>
              <a:ext uri="{FF2B5EF4-FFF2-40B4-BE49-F238E27FC236}">
                <a16:creationId xmlns=""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21103"/>
            <a:ext cx="8697993" cy="1040688"/>
          </a:xfrm>
        </p:spPr>
        <p:txBody>
          <a:bodyPr/>
          <a:lstStyle/>
          <a:p>
            <a:r>
              <a:rPr lang="th-TH" sz="6600" dirty="0">
                <a:latin typeface="DilleniaUPC" panose="02020603050405020304" pitchFamily="18" charset="-34"/>
              </a:rPr>
              <a:t>ประเภทที่ต้องการเป็นพิเศษ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139700" y="725123"/>
            <a:ext cx="6077204" cy="1273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1566469" y="602854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52F453A-57F5-4901-A8A9-F1625EA46C5E}"/>
              </a:ext>
            </a:extLst>
          </p:cNvPr>
          <p:cNvSpPr/>
          <p:nvPr/>
        </p:nvSpPr>
        <p:spPr>
          <a:xfrm>
            <a:off x="11354030" y="2174536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370" y="1490315"/>
            <a:ext cx="8512982" cy="2744226"/>
          </a:xfrm>
        </p:spPr>
        <p:txBody>
          <a:bodyPr/>
          <a:lstStyle/>
          <a:p>
            <a:r>
              <a:rPr lang="en-US" sz="138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- THE END -</a:t>
            </a:r>
            <a:endParaRPr lang="en-US" sz="138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26</a:t>
            </a:fld>
            <a:endParaRPr lang="en-US" b="1" i="1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5066" y="-353996"/>
            <a:ext cx="4025781" cy="2720745"/>
            <a:chOff x="7699827" y="846814"/>
            <a:chExt cx="4025781" cy="2720745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3CF620E7-F992-48DE-A308-0A6B4F1E45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3730216">
            <a:off x="2857119" y="5501637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013B526-9255-484A-8176-C9CA7C769E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3730216">
            <a:off x="-380066" y="137329"/>
            <a:ext cx="1022532" cy="1022532"/>
            <a:chOff x="3775686" y="2602347"/>
            <a:chExt cx="1022532" cy="1022532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90A46A1-19F4-478F-A9B1-84AD72D6D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0A209D6-847A-4FB1-95CC-EEC3EBCBDA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A692E72-0865-44D7-A065-B2F07C21C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4390094">
            <a:off x="560847" y="5326739"/>
            <a:ext cx="2678654" cy="2720745"/>
            <a:chOff x="1952144" y="833521"/>
            <a:chExt cx="2678654" cy="2720745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013B526-9255-484A-8176-C9CA7C769E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3730216">
            <a:off x="36386" y="5345822"/>
            <a:ext cx="1022532" cy="1022532"/>
            <a:chOff x="3775686" y="2602347"/>
            <a:chExt cx="1022532" cy="1022532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790A46A1-19F4-478F-A9B1-84AD72D6D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90A209D6-847A-4FB1-95CC-EEC3EBCBDA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CF620E7-F992-48DE-A308-0A6B4F1E45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3730216">
            <a:off x="10393177" y="4419142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3CF620E7-F992-48DE-A308-0A6B4F1E45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3730216">
            <a:off x="10786103" y="5020216"/>
            <a:ext cx="714264" cy="71043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58" y="0"/>
            <a:ext cx="7656202" cy="50998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3ED47D5-16A1-40D1-96F9-393B25587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284296" y="-68458"/>
            <a:ext cx="5877225" cy="6647535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10846" y="3912937"/>
            <a:ext cx="11750675" cy="244973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46" y="4203740"/>
            <a:ext cx="9535794" cy="1532849"/>
          </a:xfrm>
        </p:spPr>
        <p:txBody>
          <a:bodyPr/>
          <a:lstStyle/>
          <a:p>
            <a:pPr algn="l"/>
            <a:r>
              <a:rPr lang="en-US" sz="66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WHY WE CHOOSE THIS PROBLEM ?</a:t>
            </a:r>
            <a:endParaRPr lang="en-US" sz="6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120" y="5733847"/>
            <a:ext cx="5167824" cy="691666"/>
          </a:xfrm>
        </p:spPr>
        <p:txBody>
          <a:bodyPr/>
          <a:lstStyle/>
          <a:p>
            <a:r>
              <a:rPr lang="en-US" sz="48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- SURVIVAL BAGS -</a:t>
            </a:r>
            <a:endParaRPr lang="en-US" sz="4800" noProof="1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CF620E7-F992-48DE-A308-0A6B4F1E45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39057" y="2064080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013B526-9255-484A-8176-C9CA7C769E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04987" y="2598175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90A46A1-19F4-478F-A9B1-84AD72D6D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90A209D6-847A-4FB1-95CC-EEC3EBCBDA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692E72-0865-44D7-A065-B2F07C21C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5695525">
            <a:off x="8032392" y="657284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sp>
        <p:nvSpPr>
          <p:cNvPr id="30" name="Title 22">
            <a:extLst>
              <a:ext uri="{FF2B5EF4-FFF2-40B4-BE49-F238E27FC236}">
                <a16:creationId xmlns=""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21103"/>
            <a:ext cx="4809483" cy="1040688"/>
          </a:xfrm>
        </p:spPr>
        <p:txBody>
          <a:bodyPr/>
          <a:lstStyle/>
          <a:p>
            <a:r>
              <a:rPr lang="en-US" sz="66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THE REASON</a:t>
            </a:r>
            <a:endParaRPr lang="en-US" sz="6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=""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4879" y="2412744"/>
            <a:ext cx="3120238" cy="3120238"/>
          </a:xfrm>
          <a:prstGeom prst="ellips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th-TH" sz="2800" dirty="0"/>
              <a:t>ในเมื่อนักศึกษาไม่สามารถซื้อของใช้ในชีวิตประจำวันได้</a:t>
            </a:r>
            <a:endParaRPr lang="en-US" sz="2800" dirty="0"/>
          </a:p>
          <a:p>
            <a:pPr marL="0" indent="0" algn="ctr">
              <a:buNone/>
            </a:pPr>
            <a:r>
              <a:rPr lang="th-TH" sz="2800" dirty="0" smtClean="0"/>
              <a:t>เราจึงสำรวจนักศึกษาที่ต้องการ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ถุงยังชีพ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=""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93441" y="2070602"/>
            <a:ext cx="3804522" cy="3804522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marL="0" indent="0" algn="ctr">
              <a:buNone/>
            </a:pPr>
            <a:r>
              <a:rPr lang="th-TH" sz="2800" dirty="0" smtClean="0"/>
              <a:t>ทำให้คิดว่าทางมหาวิทยาลัยศิลปากรควรช่วยนักศึกษาเหล่านั้นทางไหนได้บ้าง เช่น ถุงยังชีพ</a:t>
            </a:r>
            <a:r>
              <a:rPr lang="th-TH" sz="28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8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, </a:t>
            </a:r>
            <a:r>
              <a:rPr lang="th-TH" sz="2800" dirty="0" smtClean="0"/>
              <a:t>ลดค่าเทอม หรืออินเทอร์เน็ตสำหรับการเรียน</a:t>
            </a:r>
            <a:endParaRPr lang="en-US" sz="2800" dirty="0"/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1682" y="1798831"/>
            <a:ext cx="4348065" cy="4348065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anchor="ctr"/>
          <a:lstStyle/>
          <a:p>
            <a:pPr marL="0" indent="0" algn="ctr">
              <a:buNone/>
            </a:pPr>
            <a:r>
              <a:rPr lang="th-TH" sz="2800" dirty="0" smtClean="0">
                <a:effectLst/>
                <a:cs typeface="+mj-cs"/>
              </a:rPr>
              <a:t>เนื่องจากสถานการณ์ </a:t>
            </a:r>
            <a:r>
              <a:rPr lang="en-US" sz="2800" b="1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COVID-19</a:t>
            </a:r>
            <a:endParaRPr lang="th-TH" sz="2800" b="1" dirty="0" smtClean="0">
              <a:effectLst/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28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ในช่วงเฟส 1 </a:t>
            </a:r>
            <a:r>
              <a:rPr lang="en-US" sz="28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,</a:t>
            </a:r>
            <a:r>
              <a:rPr lang="th-TH" sz="28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 2</a:t>
            </a:r>
            <a:r>
              <a:rPr lang="en-US" sz="28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800" dirty="0" smtClean="0"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และ 3 ทำให้มีคนที่ตกงานเป็นจำนวนมาก ทำให้แต่ละครอบครัวไม่มีรายรับและไม่สามารถซื้อของใช้ในชีวิตประจำวันได้ รวมถึงครอบครัวของนักศึกษามหาวิทยาลัยศิลปากรด้วยเช่นกัน</a:t>
            </a:r>
            <a:endParaRPr lang="en-US" sz="2800" dirty="0">
              <a:effectLst/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558364" y="3839704"/>
            <a:ext cx="133030" cy="1368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-49828" y="3961812"/>
            <a:ext cx="63150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806132" y="4016469"/>
            <a:ext cx="63150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A52A5BC6-0335-4C37-95CC-316A81DB1506}"/>
              </a:ext>
            </a:extLst>
          </p:cNvPr>
          <p:cNvSpPr/>
          <p:nvPr/>
        </p:nvSpPr>
        <p:spPr>
          <a:xfrm>
            <a:off x="11437640" y="3461597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266450">
            <a:off x="9506601" y="-629357"/>
            <a:ext cx="4025781" cy="2720745"/>
            <a:chOff x="7699827" y="846814"/>
            <a:chExt cx="4025781" cy="2720745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-115747" y="758143"/>
            <a:ext cx="3755985" cy="1273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4760C03-A974-4492-8BDC-3A3B1DA41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8366386">
            <a:off x="76964" y="4641105"/>
            <a:ext cx="2381250" cy="2335471"/>
            <a:chOff x="1952144" y="833521"/>
            <a:chExt cx="2846074" cy="2791358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2663A09-922C-4254-9D30-7A8E6E269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35424"/>
              </p:ext>
            </p:extLst>
          </p:nvPr>
        </p:nvGraphicFramePr>
        <p:xfrm>
          <a:off x="567159" y="1570410"/>
          <a:ext cx="10978587" cy="4297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9843"/>
                <a:gridCol w="1219843"/>
                <a:gridCol w="1219843"/>
                <a:gridCol w="1219843"/>
                <a:gridCol w="1219843"/>
                <a:gridCol w="1219843"/>
                <a:gridCol w="1219843"/>
                <a:gridCol w="1219843"/>
                <a:gridCol w="1219843"/>
              </a:tblGrid>
              <a:tr h="496147"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ประทับเวลา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ชื่อนามสกุล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เพศกำเนิด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รหัสนักศึกษา</a:t>
                      </a:r>
                      <a:endParaRPr lang="en-US" b="1" dirty="0" smtClean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นักศึกษาได้รับผลกระทบด้านใดบ้าง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solidFill>
                            <a:schemeClr val="bg1"/>
                          </a:solidFill>
                          <a:cs typeface="+mj-cs"/>
                        </a:rPr>
                        <a:t>นักศึกษามีความต้องการรับถุงยังชีพหรือไม่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ประเภทที่ต้องการเป็นพิเศษ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ที่อยู่ ที่ต้องให้จัดส่งถุงยังชีพ (หากเลือก “ไม่ต้องการรับถุงยังชีพ” ให้ใส่ “-“)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ผู้อยู่อาศัยจำนวนทั้งหมด(คน)</a:t>
                      </a:r>
                      <a:endParaRPr lang="en-US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9614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DilleniaUPC" panose="02020603050405020304" pitchFamily="18" charset="-34"/>
                          <a:ea typeface="+mn-ea"/>
                          <a:cs typeface="DilleniaUPC" panose="02020603050405020304" pitchFamily="18" charset="-34"/>
                        </a:rPr>
                        <a:t>10/8/2021, 19:27:05</a:t>
                      </a:r>
                      <a:endParaRPr lang="en-US" b="0" dirty="0">
                        <a:solidFill>
                          <a:schemeClr val="bg1"/>
                        </a:solidFill>
                        <a:latin typeface="DilleniaUPC" panose="02020603050405020304" pitchFamily="18" charset="-34"/>
                        <a:cs typeface="DilleniaUPC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หญิง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63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….</a:t>
                      </a: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ด้านการเรียน การใช้ชีวิตประจำวัน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ไม่ต้องการรับถุงยังชีพ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ไม่มีเป็นพิเศษ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-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</a:tr>
              <a:tr h="49614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DilleniaUPC" panose="02020603050405020304" pitchFamily="18" charset="-34"/>
                          <a:ea typeface="+mn-ea"/>
                          <a:cs typeface="DilleniaUPC" panose="02020603050405020304" pitchFamily="18" charset="-34"/>
                        </a:rPr>
                        <a:t>10/8/2021, 19:30:01</a:t>
                      </a:r>
                      <a:endParaRPr lang="en-US" b="0" dirty="0">
                        <a:solidFill>
                          <a:schemeClr val="bg1"/>
                        </a:solidFill>
                        <a:latin typeface="DilleniaUPC" panose="02020603050405020304" pitchFamily="18" charset="-34"/>
                        <a:cs typeface="DilleniaUPC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ชาย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63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….</a:t>
                      </a: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 smtClean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ส่วนตัวไม่มี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ไม่ต้องการรับถุงยังชีพ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ของใช้ในชีวิตประจำวัน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</a:tr>
              <a:tr h="49614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DilleniaUPC" panose="02020603050405020304" pitchFamily="18" charset="-34"/>
                          <a:ea typeface="+mn-ea"/>
                          <a:cs typeface="DilleniaUPC" panose="02020603050405020304" pitchFamily="18" charset="-34"/>
                        </a:rPr>
                        <a:t>10/8/2021, 19:30:17</a:t>
                      </a:r>
                      <a:endParaRPr lang="en-US" b="0" dirty="0">
                        <a:solidFill>
                          <a:schemeClr val="bg1"/>
                        </a:solidFill>
                        <a:latin typeface="DilleniaUPC" panose="02020603050405020304" pitchFamily="18" charset="-34"/>
                        <a:cs typeface="DilleniaUPC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หญิง</a:t>
                      </a:r>
                      <a:endParaRPr lang="en-US" b="0" dirty="0" smtClean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63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….</a:t>
                      </a: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 smtClean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การซื้อของ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ไม่ต้องการรับถุงยังชีพ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ไม่มีเป็นพิเศษ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-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</a:tr>
              <a:tr h="49614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DilleniaUPC" panose="02020603050405020304" pitchFamily="18" charset="-34"/>
                          <a:ea typeface="+mn-ea"/>
                          <a:cs typeface="DilleniaUPC" panose="02020603050405020304" pitchFamily="18" charset="-34"/>
                        </a:rPr>
                        <a:t>10/8/2021, 19:30:47</a:t>
                      </a:r>
                      <a:endParaRPr lang="en-US" b="0" dirty="0">
                        <a:solidFill>
                          <a:schemeClr val="bg1"/>
                        </a:solidFill>
                        <a:latin typeface="DilleniaUPC" panose="02020603050405020304" pitchFamily="18" charset="-34"/>
                        <a:cs typeface="DilleniaUPC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หญิง</a:t>
                      </a:r>
                      <a:endParaRPr lang="en-US" b="0" dirty="0" smtClean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63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….</a:t>
                      </a:r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 smtClean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อินเตอร์เน็ตสำหรับการเรียนออนไลน์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ไม่ต้องการรับถุงยังชีพ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ยาสามัญประจำบ้าน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...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 smtClean="0">
                          <a:solidFill>
                            <a:schemeClr val="bg1"/>
                          </a:solidFill>
                          <a:cs typeface="+mj-cs"/>
                        </a:rPr>
                        <a:t>3</a:t>
                      </a:r>
                      <a:endParaRPr lang="en-US" b="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4760C03-A974-4492-8BDC-3A3B1DA41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401643">
            <a:off x="10154920" y="-24617"/>
            <a:ext cx="2381250" cy="2335471"/>
            <a:chOff x="1952144" y="833521"/>
            <a:chExt cx="2846074" cy="2791358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82663A09-922C-4254-9D30-7A8E6E269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22">
            <a:extLst>
              <a:ext uri="{FF2B5EF4-FFF2-40B4-BE49-F238E27FC236}">
                <a16:creationId xmlns=""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21103"/>
            <a:ext cx="4809483" cy="1040688"/>
          </a:xfrm>
        </p:spPr>
        <p:txBody>
          <a:bodyPr/>
          <a:lstStyle/>
          <a:p>
            <a:r>
              <a:rPr lang="en-US" sz="66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spreadsheet</a:t>
            </a:r>
            <a:endParaRPr lang="en-US" sz="6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15824" y="758143"/>
            <a:ext cx="4078223" cy="1273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6760" y="6212840"/>
            <a:ext cx="8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https://docs.google.com/spreadsheets/d/1AwnAKuBa0Wsw0K7m7HfTREhMTLVV9lN-iJ3Yb8qPNaA/edit?resourcekey#gid=886433671</a:t>
            </a:r>
          </a:p>
        </p:txBody>
      </p:sp>
    </p:spTree>
    <p:extLst>
      <p:ext uri="{BB962C8B-B14F-4D97-AF65-F5344CB8AC3E}">
        <p14:creationId xmlns:p14="http://schemas.microsoft.com/office/powerpoint/2010/main" val="8967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58"/>
            <a:ext cx="10145436" cy="6763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3ED47D5-16A1-40D1-96F9-393B25587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275419" y="51410"/>
            <a:ext cx="5877225" cy="6647535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3911600" y="3912937"/>
            <a:ext cx="8249921" cy="244973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680" y="4203740"/>
            <a:ext cx="5547360" cy="1532849"/>
          </a:xfrm>
        </p:spPr>
        <p:txBody>
          <a:bodyPr/>
          <a:lstStyle/>
          <a:p>
            <a:pPr algn="l"/>
            <a:r>
              <a:rPr lang="en-US" sz="66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Source code</a:t>
            </a:r>
            <a:endParaRPr lang="en-US" sz="6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120" y="5733847"/>
            <a:ext cx="5167824" cy="691666"/>
          </a:xfrm>
        </p:spPr>
        <p:txBody>
          <a:bodyPr/>
          <a:lstStyle/>
          <a:p>
            <a:r>
              <a:rPr lang="en-US" sz="48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- </a:t>
            </a:r>
            <a:r>
              <a:rPr lang="en-US" sz="4800" dirty="0" err="1" smtClean="0">
                <a:latin typeface="DilleniaUPC" panose="02020603050405020304" pitchFamily="18" charset="-34"/>
                <a:cs typeface="DilleniaUPC" panose="02020603050405020304" pitchFamily="18" charset="-34"/>
              </a:rPr>
              <a:t>Jupyter</a:t>
            </a:r>
            <a:r>
              <a:rPr lang="en-US" sz="4800" dirty="0" smtClean="0">
                <a:latin typeface="DilleniaUPC" panose="02020603050405020304" pitchFamily="18" charset="-34"/>
                <a:cs typeface="DilleniaUPC" panose="02020603050405020304" pitchFamily="18" charset="-34"/>
              </a:rPr>
              <a:t> notebook -</a:t>
            </a:r>
            <a:endParaRPr lang="en-US" sz="4800" noProof="1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CF620E7-F992-48DE-A308-0A6B4F1E45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539057" y="2064080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013B526-9255-484A-8176-C9CA7C769E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65924" y="1755865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90A46A1-19F4-478F-A9B1-84AD72D6D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90A209D6-847A-4FB1-95CC-EEC3EBCBDA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A692E72-0865-44D7-A065-B2F07C21C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659878">
            <a:off x="8032392" y="657284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1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DilleniaUPC" panose="02020603050405020304" pitchFamily="18" charset="-34"/>
                <a:cs typeface="DilleniaUPC" panose="02020603050405020304" pitchFamily="18" charset="-34"/>
              </a:rPr>
              <a:t>DATA</a:t>
            </a:r>
            <a:br>
              <a:rPr lang="en-US" sz="8000" dirty="0"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en-US" sz="8000" dirty="0">
                <a:latin typeface="DilleniaUPC" panose="02020603050405020304" pitchFamily="18" charset="-34"/>
                <a:cs typeface="DilleniaUPC" panose="02020603050405020304" pitchFamily="18" charset="-34"/>
              </a:rPr>
              <a:t>PREPARATION</a:t>
            </a:r>
            <a:endParaRPr lang="en-US" sz="72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113" r="25525" b="-113"/>
          <a:stretch/>
        </p:blipFill>
        <p:spPr/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899F6F6-5846-4520-8EA6-DE53C5F0C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920960" y="4120207"/>
            <a:ext cx="4025781" cy="2720745"/>
            <a:chOff x="7699827" y="846814"/>
            <a:chExt cx="4025781" cy="2720745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5" y="2398682"/>
            <a:ext cx="10058400" cy="27574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5545" y="958409"/>
            <a:ext cx="868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- Import Library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สำหรับใช้งาน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pandas , SQL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และ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API</a:t>
            </a:r>
            <a:endParaRPr lang="en-US" sz="2800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44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085545" y="1272389"/>
            <a:ext cx="868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สร้าง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Data Frame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ของข้อมูลใน </a:t>
            </a:r>
            <a:r>
              <a:rPr lang="en-US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Spread Sheet </a:t>
            </a:r>
            <a:r>
              <a:rPr lang="th-TH" sz="2800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โดยใช้คำสั่ง </a:t>
            </a:r>
            <a:r>
              <a:rPr lang="en-US" sz="2800" b="1" dirty="0" err="1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pd.DataFrame</a:t>
            </a:r>
            <a:r>
              <a:rPr lang="en-US" sz="2800" b="1" dirty="0" smtClean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( 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"/>
          <a:stretch/>
        </p:blipFill>
        <p:spPr>
          <a:xfrm>
            <a:off x="1085545" y="2791548"/>
            <a:ext cx="10058400" cy="22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1520</Words>
  <Application>Microsoft Office PowerPoint</Application>
  <PresentationFormat>Widescreen</PresentationFormat>
  <Paragraphs>186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Cordia New</vt:lpstr>
      <vt:lpstr>DilleniaUPC</vt:lpstr>
      <vt:lpstr>Times New Roman</vt:lpstr>
      <vt:lpstr>Office Theme</vt:lpstr>
      <vt:lpstr>ปัญหาความต้องการถุงยังชีพ กรณีได้รับผลกระทบ จาก COVID-19  เพื่อให้มหาวิทยาลัยศิลปากร สมทบทุนช่วยเหลือนักศึกษาที่ได้รับผลกระทบ</vt:lpstr>
      <vt:lpstr>PowerPoint Presentation</vt:lpstr>
      <vt:lpstr>WHY WE CHOOSE THIS PROBLEM ?</vt:lpstr>
      <vt:lpstr>THE REASON</vt:lpstr>
      <vt:lpstr>spreadsheet</vt:lpstr>
      <vt:lpstr>Source code</vt:lpstr>
      <vt:lpstr>DATA PREPARATION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TRANSFORMATION</vt:lpstr>
      <vt:lpstr>PowerPoint Presentation</vt:lpstr>
      <vt:lpstr>PowerPoint Presentation</vt:lpstr>
      <vt:lpstr>Data visualization</vt:lpstr>
      <vt:lpstr>นักศึกษามีความต้องการรับถุงยังชีพหรือไม่ </vt:lpstr>
      <vt:lpstr>ประเภทที่ต้องการเป็นพิเศษ</vt:lpstr>
      <vt:lpstr>- THE END 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2021-08-21T13:24:41Z</dcterms:created>
  <dcterms:modified xsi:type="dcterms:W3CDTF">2021-08-23T14:30:53Z</dcterms:modified>
</cp:coreProperties>
</file>