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5" r:id="rId3"/>
    <p:sldId id="259" r:id="rId4"/>
    <p:sldId id="264" r:id="rId5"/>
  </p:sldIdLst>
  <p:sldSz cx="12192000" cy="6858000"/>
  <p:notesSz cx="6858000" cy="137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46"/>
  </p:normalViewPr>
  <p:slideViewPr>
    <p:cSldViewPr snapToGrid="0">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8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8263"/>
          </a:xfrm>
          <a:prstGeom prst="rect">
            <a:avLst/>
          </a:prstGeom>
        </p:spPr>
        <p:txBody>
          <a:bodyPr vert="horz" lIns="91440" tIns="45720" rIns="91440" bIns="45720" rtlCol="0"/>
          <a:lstStyle>
            <a:lvl1pPr algn="r">
              <a:defRPr sz="1200"/>
            </a:lvl1pPr>
          </a:lstStyle>
          <a:p>
            <a:fld id="{E69D5A85-4400-4C37-A259-8B2C3F7A61AA}" type="datetimeFigureOut">
              <a:rPr lang="en-US"/>
              <a:t>4/10/20</a:t>
            </a:fld>
            <a:endParaRPr lang="en-US"/>
          </a:p>
        </p:txBody>
      </p:sp>
      <p:sp>
        <p:nvSpPr>
          <p:cNvPr id="4" name="Slide Image Placeholder 3"/>
          <p:cNvSpPr>
            <a:spLocks noGrp="1" noRot="1" noChangeAspect="1"/>
          </p:cNvSpPr>
          <p:nvPr>
            <p:ph type="sldImg" idx="2"/>
          </p:nvPr>
        </p:nvSpPr>
        <p:spPr>
          <a:xfrm>
            <a:off x="3016250" y="171450"/>
            <a:ext cx="825500" cy="463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660400"/>
            <a:ext cx="5486400" cy="5397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03338"/>
            <a:ext cx="2971800" cy="682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303338"/>
            <a:ext cx="2971800" cy="68262"/>
          </a:xfrm>
          <a:prstGeom prst="rect">
            <a:avLst/>
          </a:prstGeom>
        </p:spPr>
        <p:txBody>
          <a:bodyPr vert="horz" lIns="91440" tIns="45720" rIns="91440" bIns="45720" rtlCol="0" anchor="b"/>
          <a:lstStyle>
            <a:lvl1pPr algn="r">
              <a:defRPr sz="1200"/>
            </a:lvl1pPr>
          </a:lstStyle>
          <a:p>
            <a:fld id="{8D5787ED-2E26-40A5-AEC9-A43190320E95}" type="slidenum">
              <a:rPr lang="en-US"/>
              <a:t>‹#›</a:t>
            </a:fld>
            <a:endParaRPr lang="en-US"/>
          </a:p>
        </p:txBody>
      </p:sp>
    </p:spTree>
    <p:extLst>
      <p:ext uri="{BB962C8B-B14F-4D97-AF65-F5344CB8AC3E}">
        <p14:creationId xmlns:p14="http://schemas.microsoft.com/office/powerpoint/2010/main" val="128029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SG">
              <a:cs typeface="Calibri"/>
            </a:endParaRPr>
          </a:p>
        </p:txBody>
      </p:sp>
      <p:sp>
        <p:nvSpPr>
          <p:cNvPr id="4" name="Slide Number Placeholder 3"/>
          <p:cNvSpPr>
            <a:spLocks noGrp="1"/>
          </p:cNvSpPr>
          <p:nvPr>
            <p:ph type="sldNum" sz="quarter" idx="5"/>
          </p:nvPr>
        </p:nvSpPr>
        <p:spPr/>
        <p:txBody>
          <a:bodyPr/>
          <a:lstStyle/>
          <a:p>
            <a:fld id="{8D5787ED-2E26-40A5-AEC9-A43190320E95}" type="slidenum">
              <a:rPr lang="en-US"/>
              <a:t>2</a:t>
            </a:fld>
            <a:endParaRPr lang="en-US"/>
          </a:p>
        </p:txBody>
      </p:sp>
    </p:spTree>
    <p:extLst>
      <p:ext uri="{BB962C8B-B14F-4D97-AF65-F5344CB8AC3E}">
        <p14:creationId xmlns:p14="http://schemas.microsoft.com/office/powerpoint/2010/main" val="14478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SG">
              <a:cs typeface="Calibri"/>
            </a:endParaRPr>
          </a:p>
        </p:txBody>
      </p:sp>
      <p:sp>
        <p:nvSpPr>
          <p:cNvPr id="4" name="Slide Number Placeholder 3"/>
          <p:cNvSpPr>
            <a:spLocks noGrp="1"/>
          </p:cNvSpPr>
          <p:nvPr>
            <p:ph type="sldNum" sz="quarter" idx="5"/>
          </p:nvPr>
        </p:nvSpPr>
        <p:spPr/>
        <p:txBody>
          <a:bodyPr/>
          <a:lstStyle/>
          <a:p>
            <a:fld id="{8D5787ED-2E26-40A5-AEC9-A43190320E95}" type="slidenum">
              <a:rPr lang="en-US"/>
              <a:t>3</a:t>
            </a:fld>
            <a:endParaRPr lang="en-US"/>
          </a:p>
        </p:txBody>
      </p:sp>
    </p:spTree>
    <p:extLst>
      <p:ext uri="{BB962C8B-B14F-4D97-AF65-F5344CB8AC3E}">
        <p14:creationId xmlns:p14="http://schemas.microsoft.com/office/powerpoint/2010/main" val="156727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SG">
              <a:cs typeface="Calibri"/>
            </a:endParaRPr>
          </a:p>
        </p:txBody>
      </p:sp>
      <p:sp>
        <p:nvSpPr>
          <p:cNvPr id="4" name="Slide Number Placeholder 3"/>
          <p:cNvSpPr>
            <a:spLocks noGrp="1"/>
          </p:cNvSpPr>
          <p:nvPr>
            <p:ph type="sldNum" sz="quarter" idx="5"/>
          </p:nvPr>
        </p:nvSpPr>
        <p:spPr/>
        <p:txBody>
          <a:bodyPr/>
          <a:lstStyle/>
          <a:p>
            <a:fld id="{8D5787ED-2E26-40A5-AEC9-A43190320E95}" type="slidenum">
              <a:rPr lang="en-US"/>
              <a:t>4</a:t>
            </a:fld>
            <a:endParaRPr lang="en-US"/>
          </a:p>
        </p:txBody>
      </p:sp>
    </p:spTree>
    <p:extLst>
      <p:ext uri="{BB962C8B-B14F-4D97-AF65-F5344CB8AC3E}">
        <p14:creationId xmlns:p14="http://schemas.microsoft.com/office/powerpoint/2010/main" val="418254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0A56-3CF9-49AB-A44A-5FED8E920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B69088-223F-471F-B851-182E3D77E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482AEB-F387-450A-8ABF-241850F5B82A}"/>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6F79C2AB-438E-43B7-B1E0-E2454843B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041AC-605C-4F90-94BA-DC03AB9C0FB9}"/>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32267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0A77-AC2E-4B1E-9BE8-CDBBA76889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A34ED9-CCD3-487C-A091-5C22C814B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EE408-48C0-4141-B430-B71F9D048285}"/>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BCB4C03B-8206-4F0F-AC01-FC6491F09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34E2-0076-4E0D-92F6-D4F47CFB48B4}"/>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427185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8A6E1-C33D-49FC-9FC9-F8A8280D1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443012-75AB-4101-A000-262ADFE06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16D8F-14E6-4A48-B21C-B1A998EE48AB}"/>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D27EBA75-E522-497F-AB74-7811FE0C7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8380-E67D-4852-B0EC-E7F0CCC79CA7}"/>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153558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253C-C462-40FE-AE1B-8D60A8499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826E2-D8C7-470C-8A2B-E21FAAD08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8A807-00F3-43F8-9BA3-19E2B2ACFA65}"/>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7640B960-BD8C-4DA0-8E5C-DE6CC14A9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24949-7CAD-4314-81B5-280803D8052E}"/>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41010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631C-5A81-48B0-A957-96E2BB709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82DA5B-8B78-40BD-8018-7E7A7BE133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9A3E0-445C-4257-BCDF-32F715ABC86B}"/>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B22B34D7-DE60-48F9-987D-3E097577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1BB3E-A32A-4940-A1B0-B6CA3AF2F43D}"/>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252537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5218-5561-45C0-AF7E-262C49C82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55CF6-F580-4730-BEC2-98097A4290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48DA84-AED5-4B2F-9D6F-5113BE122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008C80-64F7-473D-9D5A-6DAE39E2D4D8}"/>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6" name="Footer Placeholder 5">
            <a:extLst>
              <a:ext uri="{FF2B5EF4-FFF2-40B4-BE49-F238E27FC236}">
                <a16:creationId xmlns:a16="http://schemas.microsoft.com/office/drawing/2014/main" id="{DBFD9565-9C96-431D-AF06-278F3D598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35761-0486-48F3-A00C-4C7DF5702D21}"/>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29500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1786-239E-4E27-A4FD-DDDF19E1DE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B0DB2-C780-49B0-BDE2-436355481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B5D7A1-8052-4E7D-A6F9-96418577D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A88F34-6149-4632-B7B7-C1DCA357A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A023D-3B85-4323-BDC0-F2B85CD8A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FCB67-DB0E-4B4D-9DA0-141CBCA65E46}"/>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8" name="Footer Placeholder 7">
            <a:extLst>
              <a:ext uri="{FF2B5EF4-FFF2-40B4-BE49-F238E27FC236}">
                <a16:creationId xmlns:a16="http://schemas.microsoft.com/office/drawing/2014/main" id="{4CBCEEF4-6FF6-4EE7-85A4-FC7586E15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781DD8-944E-4044-B8DA-B702E20B9DAD}"/>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315465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1F88-F13F-4A62-8951-81CA2668D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9E2269-6A01-4A23-AA0A-E24AF49754F5}"/>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4" name="Footer Placeholder 3">
            <a:extLst>
              <a:ext uri="{FF2B5EF4-FFF2-40B4-BE49-F238E27FC236}">
                <a16:creationId xmlns:a16="http://schemas.microsoft.com/office/drawing/2014/main" id="{CFB53755-ED9C-478C-86BC-5B091AAD17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24D86-0335-49B0-886B-29E29A163E3A}"/>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1244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08860-3AAE-4B34-A4F0-565CA9B84BD5}"/>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3" name="Footer Placeholder 2">
            <a:extLst>
              <a:ext uri="{FF2B5EF4-FFF2-40B4-BE49-F238E27FC236}">
                <a16:creationId xmlns:a16="http://schemas.microsoft.com/office/drawing/2014/main" id="{88002B9E-2629-44F3-8BA8-61847489A8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7C9B9-E8A5-4383-9ED6-334D7652FCD2}"/>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133363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CB67-FFEE-407E-9126-6A3FC6380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73765-F0DB-42CE-B083-E1CF02B6B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77667-D773-479F-9C19-45E644F1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E77A2-7FBE-4EF9-BC88-51761BA11044}"/>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6" name="Footer Placeholder 5">
            <a:extLst>
              <a:ext uri="{FF2B5EF4-FFF2-40B4-BE49-F238E27FC236}">
                <a16:creationId xmlns:a16="http://schemas.microsoft.com/office/drawing/2014/main" id="{5DDFDE70-4F78-4A23-82BB-D54E4582E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D500F-3BD9-437D-A6F2-AD16F465DE51}"/>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401330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55D9-EEB3-48A8-9533-EE1BD3AA1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2AADFC-222C-4B3B-B12F-306814B7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3B524-2CD1-4995-97FB-384B968A3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464CE-81FE-42A0-8D37-C511A4254198}"/>
              </a:ext>
            </a:extLst>
          </p:cNvPr>
          <p:cNvSpPr>
            <a:spLocks noGrp="1"/>
          </p:cNvSpPr>
          <p:nvPr>
            <p:ph type="dt" sz="half" idx="10"/>
          </p:nvPr>
        </p:nvSpPr>
        <p:spPr/>
        <p:txBody>
          <a:bodyPr/>
          <a:lstStyle/>
          <a:p>
            <a:fld id="{DA24AF83-F5F2-4FE9-AE92-C8A5967B7CA1}" type="datetimeFigureOut">
              <a:rPr lang="en-US" smtClean="0"/>
              <a:t>4/10/20</a:t>
            </a:fld>
            <a:endParaRPr lang="en-US"/>
          </a:p>
        </p:txBody>
      </p:sp>
      <p:sp>
        <p:nvSpPr>
          <p:cNvPr id="6" name="Footer Placeholder 5">
            <a:extLst>
              <a:ext uri="{FF2B5EF4-FFF2-40B4-BE49-F238E27FC236}">
                <a16:creationId xmlns:a16="http://schemas.microsoft.com/office/drawing/2014/main" id="{D9EFA380-F52B-4948-AE66-2E1771B6D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B63E-CDA8-4427-981C-9E74D0394815}"/>
              </a:ext>
            </a:extLst>
          </p:cNvPr>
          <p:cNvSpPr>
            <a:spLocks noGrp="1"/>
          </p:cNvSpPr>
          <p:nvPr>
            <p:ph type="sldNum" sz="quarter" idx="12"/>
          </p:nvPr>
        </p:nvSpPr>
        <p:spPr/>
        <p:txBody>
          <a:bodyPr/>
          <a:lstStyle/>
          <a:p>
            <a:fld id="{8EEF3209-C3F7-4842-8B19-B9DC9512F7D9}" type="slidenum">
              <a:rPr lang="en-US" smtClean="0"/>
              <a:t>‹#›</a:t>
            </a:fld>
            <a:endParaRPr lang="en-US"/>
          </a:p>
        </p:txBody>
      </p:sp>
    </p:spTree>
    <p:extLst>
      <p:ext uri="{BB962C8B-B14F-4D97-AF65-F5344CB8AC3E}">
        <p14:creationId xmlns:p14="http://schemas.microsoft.com/office/powerpoint/2010/main" val="35719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DCD7B-6660-4D29-8EF9-B524B1124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E8287-A41C-4E85-A47C-3B1C07774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E880D-4B93-4B47-8615-E08C627B8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4AF83-F5F2-4FE9-AE92-C8A5967B7CA1}" type="datetimeFigureOut">
              <a:rPr lang="en-US" smtClean="0"/>
              <a:t>4/10/20</a:t>
            </a:fld>
            <a:endParaRPr lang="en-US"/>
          </a:p>
        </p:txBody>
      </p:sp>
      <p:sp>
        <p:nvSpPr>
          <p:cNvPr id="5" name="Footer Placeholder 4">
            <a:extLst>
              <a:ext uri="{FF2B5EF4-FFF2-40B4-BE49-F238E27FC236}">
                <a16:creationId xmlns:a16="http://schemas.microsoft.com/office/drawing/2014/main" id="{EB39F633-7FC4-4C62-AF43-670C421C6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3316B-C494-4505-B9CF-1813C188B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F3209-C3F7-4842-8B19-B9DC9512F7D9}" type="slidenum">
              <a:rPr lang="en-US" smtClean="0"/>
              <a:t>‹#›</a:t>
            </a:fld>
            <a:endParaRPr lang="en-US"/>
          </a:p>
        </p:txBody>
      </p:sp>
    </p:spTree>
    <p:extLst>
      <p:ext uri="{BB962C8B-B14F-4D97-AF65-F5344CB8AC3E}">
        <p14:creationId xmlns:p14="http://schemas.microsoft.com/office/powerpoint/2010/main" val="374099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r5HNcKU-gQzjPFvTMk8wtSTWXzGmPvW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reasury.gov/resource-center/data-chart-center/interest-rates/Pages/TextView.aspx?data=yield&#8203;" TargetMode="External"/><Relationship Id="rId4" Type="http://schemas.openxmlformats.org/officeDocument/2006/relationships/hyperlink" Target="https://www.kaggle.com/austinreese/trump-tweets&#820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5" name="Picture 4" descr="A person wearing a suit and tie&#10;&#10;Description generated with very high confidence">
            <a:extLst>
              <a:ext uri="{FF2B5EF4-FFF2-40B4-BE49-F238E27FC236}">
                <a16:creationId xmlns:a16="http://schemas.microsoft.com/office/drawing/2014/main" id="{F647AAEC-1B07-409D-A6C8-3E0ADCB2B27D}"/>
              </a:ext>
            </a:extLst>
          </p:cNvPr>
          <p:cNvPicPr/>
          <p:nvPr/>
        </p:nvPicPr>
        <p:blipFill rotWithShape="1">
          <a:blip r:embed="rId2"/>
          <a:srcRect l="5445" r="5196"/>
          <a:stretch/>
        </p:blipFill>
        <p:spPr>
          <a:xfrm>
            <a:off x="441847" y="1947333"/>
            <a:ext cx="7058306" cy="4107392"/>
          </a:xfrm>
          <a:prstGeom prst="rect">
            <a:avLst/>
          </a:prstGeom>
        </p:spPr>
      </p:pic>
      <p:sp>
        <p:nvSpPr>
          <p:cNvPr id="7" name="TextBox 6">
            <a:extLst>
              <a:ext uri="{FF2B5EF4-FFF2-40B4-BE49-F238E27FC236}">
                <a16:creationId xmlns:a16="http://schemas.microsoft.com/office/drawing/2014/main" id="{93B432EF-FD42-41C2-BDAD-0B1CA3023D09}"/>
              </a:ext>
            </a:extLst>
          </p:cNvPr>
          <p:cNvSpPr txBox="1"/>
          <p:nvPr/>
        </p:nvSpPr>
        <p:spPr>
          <a:xfrm>
            <a:off x="447675" y="727075"/>
            <a:ext cx="67437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bg1"/>
                </a:solidFill>
              </a:rPr>
              <a:t>TRUMP TWEETS' ANALYSIS</a:t>
            </a:r>
            <a:endParaRPr lang="en-US" sz="4000" b="1">
              <a:solidFill>
                <a:schemeClr val="bg1"/>
              </a:solidFill>
              <a:cs typeface="Calibri"/>
            </a:endParaRPr>
          </a:p>
        </p:txBody>
      </p:sp>
      <p:pic>
        <p:nvPicPr>
          <p:cNvPr id="9" name="Picture 8" descr="A picture containing drawing&#10;&#10;Description generated with very high confidence">
            <a:extLst>
              <a:ext uri="{FF2B5EF4-FFF2-40B4-BE49-F238E27FC236}">
                <a16:creationId xmlns:a16="http://schemas.microsoft.com/office/drawing/2014/main" id="{8E68F84F-5982-4B9A-8B39-C8A54AB1826E}"/>
              </a:ext>
            </a:extLst>
          </p:cNvPr>
          <p:cNvPicPr>
            <a:picLocks noChangeAspect="1"/>
          </p:cNvPicPr>
          <p:nvPr/>
        </p:nvPicPr>
        <p:blipFill>
          <a:blip r:embed="rId3"/>
          <a:stretch>
            <a:fillRect/>
          </a:stretch>
        </p:blipFill>
        <p:spPr>
          <a:xfrm>
            <a:off x="7898860" y="258572"/>
            <a:ext cx="3465495" cy="1562100"/>
          </a:xfrm>
          <a:prstGeom prst="rect">
            <a:avLst/>
          </a:prstGeom>
        </p:spPr>
      </p:pic>
      <p:sp>
        <p:nvSpPr>
          <p:cNvPr id="10" name="TextBox 9">
            <a:extLst>
              <a:ext uri="{FF2B5EF4-FFF2-40B4-BE49-F238E27FC236}">
                <a16:creationId xmlns:a16="http://schemas.microsoft.com/office/drawing/2014/main" id="{70AAD4AB-A623-49F0-AA82-44161BD8D6AB}"/>
              </a:ext>
            </a:extLst>
          </p:cNvPr>
          <p:cNvSpPr txBox="1"/>
          <p:nvPr/>
        </p:nvSpPr>
        <p:spPr>
          <a:xfrm>
            <a:off x="8318500" y="2235200"/>
            <a:ext cx="27432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bg1"/>
                </a:solidFill>
              </a:rPr>
              <a:t>Group G1-6</a:t>
            </a:r>
            <a:endParaRPr lang="en-US" sz="3200" b="1">
              <a:solidFill>
                <a:schemeClr val="bg1"/>
              </a:solidFill>
              <a:cs typeface="Calibri"/>
            </a:endParaRPr>
          </a:p>
          <a:p>
            <a:pPr algn="ctr"/>
            <a:endParaRPr lang="en-US" sz="3200">
              <a:solidFill>
                <a:schemeClr val="bg1"/>
              </a:solidFill>
              <a:cs typeface="Calibri"/>
            </a:endParaRPr>
          </a:p>
          <a:p>
            <a:pPr algn="ctr"/>
            <a:r>
              <a:rPr lang="en-US" sz="3200">
                <a:solidFill>
                  <a:schemeClr val="bg1"/>
                </a:solidFill>
                <a:cs typeface="Calibri"/>
              </a:rPr>
              <a:t>Akash </a:t>
            </a:r>
            <a:r>
              <a:rPr lang="en-US" sz="3200" err="1">
                <a:solidFill>
                  <a:schemeClr val="bg1"/>
                </a:solidFill>
                <a:cs typeface="Calibri"/>
              </a:rPr>
              <a:t>Khowala</a:t>
            </a:r>
            <a:endParaRPr lang="en-US" sz="3200">
              <a:solidFill>
                <a:schemeClr val="bg1"/>
              </a:solidFill>
              <a:cs typeface="Calibri"/>
            </a:endParaRPr>
          </a:p>
          <a:p>
            <a:pPr algn="ctr"/>
            <a:r>
              <a:rPr lang="en-US" sz="3200">
                <a:solidFill>
                  <a:schemeClr val="bg1"/>
                </a:solidFill>
                <a:cs typeface="Calibri"/>
              </a:rPr>
              <a:t>Amit Singla</a:t>
            </a:r>
          </a:p>
          <a:p>
            <a:pPr algn="ctr"/>
            <a:r>
              <a:rPr lang="en-US" sz="3200">
                <a:solidFill>
                  <a:schemeClr val="bg1"/>
                </a:solidFill>
                <a:cs typeface="Calibri"/>
              </a:rPr>
              <a:t>Neel </a:t>
            </a:r>
            <a:r>
              <a:rPr lang="en-US" sz="3200" err="1">
                <a:solidFill>
                  <a:schemeClr val="bg1"/>
                </a:solidFill>
                <a:cs typeface="Calibri"/>
              </a:rPr>
              <a:t>Chomal</a:t>
            </a:r>
            <a:endParaRPr lang="en-US" sz="3200">
              <a:solidFill>
                <a:schemeClr val="bg1"/>
              </a:solidFill>
              <a:cs typeface="Calibri"/>
            </a:endParaRPr>
          </a:p>
          <a:p>
            <a:pPr algn="ctr"/>
            <a:r>
              <a:rPr lang="en-US" sz="3200">
                <a:solidFill>
                  <a:schemeClr val="bg1"/>
                </a:solidFill>
                <a:cs typeface="Calibri"/>
              </a:rPr>
              <a:t>Pankaj </a:t>
            </a:r>
            <a:r>
              <a:rPr lang="en-US" sz="3200" err="1">
                <a:solidFill>
                  <a:schemeClr val="bg1"/>
                </a:solidFill>
                <a:cs typeface="Calibri"/>
              </a:rPr>
              <a:t>Bhootra</a:t>
            </a:r>
            <a:endParaRPr lang="en-US" sz="3200">
              <a:solidFill>
                <a:schemeClr val="bg1"/>
              </a:solidFill>
              <a:cs typeface="Calibri"/>
            </a:endParaRPr>
          </a:p>
          <a:p>
            <a:pPr algn="ctr"/>
            <a:r>
              <a:rPr lang="en-US" sz="3200">
                <a:solidFill>
                  <a:schemeClr val="bg1"/>
                </a:solidFill>
                <a:cs typeface="Calibri"/>
              </a:rPr>
              <a:t>Wu </a:t>
            </a:r>
            <a:r>
              <a:rPr lang="en-US" sz="3200" err="1">
                <a:solidFill>
                  <a:schemeClr val="bg1"/>
                </a:solidFill>
                <a:cs typeface="Calibri"/>
              </a:rPr>
              <a:t>Yinxiao</a:t>
            </a:r>
            <a:endParaRPr lang="en-US" sz="3200">
              <a:solidFill>
                <a:schemeClr val="bg1"/>
              </a:solidFill>
              <a:cs typeface="Calibri"/>
            </a:endParaRPr>
          </a:p>
        </p:txBody>
      </p:sp>
    </p:spTree>
    <p:extLst>
      <p:ext uri="{BB962C8B-B14F-4D97-AF65-F5344CB8AC3E}">
        <p14:creationId xmlns:p14="http://schemas.microsoft.com/office/powerpoint/2010/main" val="84829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4396B-44B6-423C-8E9E-27918223D0D2}"/>
              </a:ext>
            </a:extLst>
          </p:cNvPr>
          <p:cNvSpPr>
            <a:spLocks noGrp="1"/>
          </p:cNvSpPr>
          <p:nvPr>
            <p:ph type="title"/>
          </p:nvPr>
        </p:nvSpPr>
        <p:spPr>
          <a:xfrm>
            <a:off x="643467" y="321734"/>
            <a:ext cx="10905066" cy="1135737"/>
          </a:xfrm>
        </p:spPr>
        <p:txBody>
          <a:bodyPr>
            <a:normAutofit/>
          </a:bodyPr>
          <a:lstStyle/>
          <a:p>
            <a:r>
              <a:rPr lang="en-SG" sz="3600"/>
              <a:t>Project Objective</a:t>
            </a:r>
            <a:endParaRPr lang="en-US" sz="3600">
              <a:ea typeface="+mj-lt"/>
              <a:cs typeface="+mj-lt"/>
            </a:endParaRPr>
          </a:p>
        </p:txBody>
      </p:sp>
      <p:grpSp>
        <p:nvGrpSpPr>
          <p:cNvPr id="45" name="Group 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6" name="Isosceles Triangle 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4"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4A9BEBD-1079-47F6-8C5B-90FAA5596640}"/>
              </a:ext>
            </a:extLst>
          </p:cNvPr>
          <p:cNvSpPr txBox="1"/>
          <p:nvPr/>
        </p:nvSpPr>
        <p:spPr>
          <a:xfrm>
            <a:off x="787400" y="1854200"/>
            <a:ext cx="10617200" cy="20867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SG" sz="3600">
                <a:ea typeface="+mn-lt"/>
                <a:cs typeface="+mn-lt"/>
              </a:rPr>
              <a:t>Our objective will be to establish certain definitive findings around the ramifications of Trump’s market takes which could potentially be of use in designing systemic strategies.</a:t>
            </a:r>
            <a:endParaRPr lang="en-US" sz="3600"/>
          </a:p>
        </p:txBody>
      </p:sp>
    </p:spTree>
    <p:extLst>
      <p:ext uri="{BB962C8B-B14F-4D97-AF65-F5344CB8AC3E}">
        <p14:creationId xmlns:p14="http://schemas.microsoft.com/office/powerpoint/2010/main" val="64865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4396B-44B6-423C-8E9E-27918223D0D2}"/>
              </a:ext>
            </a:extLst>
          </p:cNvPr>
          <p:cNvSpPr>
            <a:spLocks noGrp="1"/>
          </p:cNvSpPr>
          <p:nvPr>
            <p:ph type="title"/>
          </p:nvPr>
        </p:nvSpPr>
        <p:spPr>
          <a:xfrm>
            <a:off x="643467" y="232834"/>
            <a:ext cx="10905066" cy="1135737"/>
          </a:xfrm>
        </p:spPr>
        <p:txBody>
          <a:bodyPr>
            <a:normAutofit/>
          </a:bodyPr>
          <a:lstStyle/>
          <a:p>
            <a:r>
              <a:rPr lang="en-SG" sz="3600"/>
              <a:t>Data</a:t>
            </a:r>
            <a:endParaRPr lang="en-US"/>
          </a:p>
        </p:txBody>
      </p:sp>
      <p:grpSp>
        <p:nvGrpSpPr>
          <p:cNvPr id="45" name="Group 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6" name="Isosceles Triangle 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4"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A1BD6651-C701-4320-B030-B59B7EF0C1B9}"/>
              </a:ext>
            </a:extLst>
          </p:cNvPr>
          <p:cNvGraphicFramePr>
            <a:graphicFrameLocks noGrp="1"/>
          </p:cNvGraphicFramePr>
          <p:nvPr>
            <p:extLst>
              <p:ext uri="{D42A27DB-BD31-4B8C-83A1-F6EECF244321}">
                <p14:modId xmlns:p14="http://schemas.microsoft.com/office/powerpoint/2010/main" val="2038334629"/>
              </p:ext>
            </p:extLst>
          </p:nvPr>
        </p:nvGraphicFramePr>
        <p:xfrm>
          <a:off x="1251630" y="1287681"/>
          <a:ext cx="9391354" cy="5046184"/>
        </p:xfrm>
        <a:graphic>
          <a:graphicData uri="http://schemas.openxmlformats.org/drawingml/2006/table">
            <a:tbl>
              <a:tblPr firstRow="1" firstCol="1" bandRow="1">
                <a:tableStyleId>{69012ECD-51FC-41F1-AA8D-1B2483CD663E}</a:tableStyleId>
              </a:tblPr>
              <a:tblGrid>
                <a:gridCol w="2924126">
                  <a:extLst>
                    <a:ext uri="{9D8B030D-6E8A-4147-A177-3AD203B41FA5}">
                      <a16:colId xmlns:a16="http://schemas.microsoft.com/office/drawing/2014/main" val="599763673"/>
                    </a:ext>
                  </a:extLst>
                </a:gridCol>
                <a:gridCol w="6467228">
                  <a:extLst>
                    <a:ext uri="{9D8B030D-6E8A-4147-A177-3AD203B41FA5}">
                      <a16:colId xmlns:a16="http://schemas.microsoft.com/office/drawing/2014/main" val="2176255161"/>
                    </a:ext>
                  </a:extLst>
                </a:gridCol>
              </a:tblGrid>
              <a:tr h="1159033">
                <a:tc>
                  <a:txBody>
                    <a:bodyPr/>
                    <a:lstStyle/>
                    <a:p>
                      <a:pPr algn="ctr">
                        <a:lnSpc>
                          <a:spcPct val="200000"/>
                        </a:lnSpc>
                        <a:spcAft>
                          <a:spcPts val="0"/>
                        </a:spcAft>
                      </a:pPr>
                      <a:r>
                        <a:rPr lang="en-SG" sz="2800" cap="all" spc="150">
                          <a:effectLst/>
                        </a:rPr>
                        <a:t>No.</a:t>
                      </a:r>
                    </a:p>
                  </a:txBody>
                  <a:tcPr marL="116201" marR="116201" marT="116201" marB="116201"/>
                </a:tc>
                <a:tc>
                  <a:txBody>
                    <a:bodyPr/>
                    <a:lstStyle/>
                    <a:p>
                      <a:pPr algn="ctr">
                        <a:lnSpc>
                          <a:spcPct val="200000"/>
                        </a:lnSpc>
                        <a:spcAft>
                          <a:spcPts val="0"/>
                        </a:spcAft>
                      </a:pPr>
                      <a:r>
                        <a:rPr lang="en-SG" sz="2800" cap="all" spc="150">
                          <a:effectLst/>
                        </a:rPr>
                        <a:t>Description</a:t>
                      </a:r>
                    </a:p>
                  </a:txBody>
                  <a:tcPr marL="116201" marR="116201" marT="116201" marB="116201"/>
                </a:tc>
                <a:extLst>
                  <a:ext uri="{0D108BD9-81ED-4DB2-BD59-A6C34878D82A}">
                    <a16:rowId xmlns:a16="http://schemas.microsoft.com/office/drawing/2014/main" val="4197893534"/>
                  </a:ext>
                </a:extLst>
              </a:tr>
              <a:tr h="1390808">
                <a:tc>
                  <a:txBody>
                    <a:bodyPr/>
                    <a:lstStyle/>
                    <a:p>
                      <a:pPr algn="ctr">
                        <a:lnSpc>
                          <a:spcPct val="200000"/>
                        </a:lnSpc>
                        <a:spcAft>
                          <a:spcPts val="0"/>
                        </a:spcAft>
                      </a:pPr>
                      <a:r>
                        <a:rPr lang="en-SG" sz="2800" cap="none" spc="0">
                          <a:effectLst/>
                        </a:rPr>
                        <a:t>1</a:t>
                      </a:r>
                    </a:p>
                  </a:txBody>
                  <a:tcPr marL="116201" marR="116201" marT="116201" marB="116201"/>
                </a:tc>
                <a:tc>
                  <a:txBody>
                    <a:bodyPr/>
                    <a:lstStyle/>
                    <a:p>
                      <a:pPr algn="ctr">
                        <a:lnSpc>
                          <a:spcPct val="200000"/>
                        </a:lnSpc>
                        <a:spcAft>
                          <a:spcPts val="0"/>
                        </a:spcAft>
                      </a:pPr>
                      <a:r>
                        <a:rPr lang="en-SG" sz="2800" cap="none" spc="0">
                          <a:effectLst/>
                          <a:hlinkClick r:id="rId3"/>
                        </a:rPr>
                        <a:t>Twitter dataset provided by Professor</a:t>
                      </a:r>
                      <a:endParaRPr lang="en-SG" sz="2800" cap="none" spc="0">
                        <a:effectLst/>
                      </a:endParaRPr>
                    </a:p>
                  </a:txBody>
                  <a:tcPr marL="116201" marR="116201" marT="116201" marB="116201"/>
                </a:tc>
                <a:extLst>
                  <a:ext uri="{0D108BD9-81ED-4DB2-BD59-A6C34878D82A}">
                    <a16:rowId xmlns:a16="http://schemas.microsoft.com/office/drawing/2014/main" val="3005916072"/>
                  </a:ext>
                </a:extLst>
              </a:tr>
              <a:tr h="1016317">
                <a:tc>
                  <a:txBody>
                    <a:bodyPr/>
                    <a:lstStyle/>
                    <a:p>
                      <a:pPr algn="ctr">
                        <a:lnSpc>
                          <a:spcPct val="200000"/>
                        </a:lnSpc>
                        <a:spcAft>
                          <a:spcPts val="0"/>
                        </a:spcAft>
                      </a:pPr>
                      <a:r>
                        <a:rPr lang="en-SG" sz="2800" cap="none" spc="0">
                          <a:effectLst/>
                        </a:rPr>
                        <a:t>2</a:t>
                      </a:r>
                    </a:p>
                  </a:txBody>
                  <a:tcPr marL="116201" marR="116201" marT="116201" marB="116201"/>
                </a:tc>
                <a:tc>
                  <a:txBody>
                    <a:bodyPr/>
                    <a:lstStyle/>
                    <a:p>
                      <a:pPr algn="ctr">
                        <a:lnSpc>
                          <a:spcPct val="200000"/>
                        </a:lnSpc>
                        <a:spcAft>
                          <a:spcPts val="0"/>
                        </a:spcAft>
                      </a:pPr>
                      <a:r>
                        <a:rPr lang="en-SG" sz="2800" cap="none" spc="0">
                          <a:effectLst/>
                          <a:hlinkClick r:id="rId4"/>
                        </a:rPr>
                        <a:t>Kaggle Tweets dataset</a:t>
                      </a:r>
                      <a:endParaRPr lang="en-SG" sz="2800" cap="none" spc="0">
                        <a:effectLst/>
                      </a:endParaRPr>
                    </a:p>
                  </a:txBody>
                  <a:tcPr marL="116201" marR="116201" marT="116201" marB="116201"/>
                </a:tc>
                <a:extLst>
                  <a:ext uri="{0D108BD9-81ED-4DB2-BD59-A6C34878D82A}">
                    <a16:rowId xmlns:a16="http://schemas.microsoft.com/office/drawing/2014/main" val="416837806"/>
                  </a:ext>
                </a:extLst>
              </a:tr>
              <a:tr h="1480026">
                <a:tc>
                  <a:txBody>
                    <a:bodyPr/>
                    <a:lstStyle/>
                    <a:p>
                      <a:pPr algn="ctr">
                        <a:lnSpc>
                          <a:spcPct val="200000"/>
                        </a:lnSpc>
                        <a:spcAft>
                          <a:spcPts val="0"/>
                        </a:spcAft>
                      </a:pPr>
                      <a:r>
                        <a:rPr lang="en-SG" sz="2800" cap="none" spc="0">
                          <a:effectLst/>
                        </a:rPr>
                        <a:t>3</a:t>
                      </a:r>
                    </a:p>
                  </a:txBody>
                  <a:tcPr marL="116201" marR="116201" marT="116201" marB="116201"/>
                </a:tc>
                <a:tc>
                  <a:txBody>
                    <a:bodyPr/>
                    <a:lstStyle/>
                    <a:p>
                      <a:pPr algn="ctr">
                        <a:lnSpc>
                          <a:spcPct val="200000"/>
                        </a:lnSpc>
                        <a:spcAft>
                          <a:spcPts val="0"/>
                        </a:spcAft>
                      </a:pPr>
                      <a:r>
                        <a:rPr lang="en-SG" sz="2800" cap="none" spc="0">
                          <a:effectLst/>
                          <a:hlinkClick r:id="rId5"/>
                        </a:rPr>
                        <a:t>Market Trends, eg. US Treasury dataset</a:t>
                      </a:r>
                      <a:endParaRPr lang="en-SG" sz="2800" cap="none" spc="0">
                        <a:effectLst/>
                      </a:endParaRPr>
                    </a:p>
                  </a:txBody>
                  <a:tcPr marL="116201" marR="116201" marT="116201" marB="116201"/>
                </a:tc>
                <a:extLst>
                  <a:ext uri="{0D108BD9-81ED-4DB2-BD59-A6C34878D82A}">
                    <a16:rowId xmlns:a16="http://schemas.microsoft.com/office/drawing/2014/main" val="1193767008"/>
                  </a:ext>
                </a:extLst>
              </a:tr>
            </a:tbl>
          </a:graphicData>
        </a:graphic>
      </p:graphicFrame>
    </p:spTree>
    <p:extLst>
      <p:ext uri="{BB962C8B-B14F-4D97-AF65-F5344CB8AC3E}">
        <p14:creationId xmlns:p14="http://schemas.microsoft.com/office/powerpoint/2010/main" val="284342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4396B-44B6-423C-8E9E-27918223D0D2}"/>
              </a:ext>
            </a:extLst>
          </p:cNvPr>
          <p:cNvSpPr>
            <a:spLocks noGrp="1"/>
          </p:cNvSpPr>
          <p:nvPr>
            <p:ph type="title"/>
          </p:nvPr>
        </p:nvSpPr>
        <p:spPr>
          <a:xfrm>
            <a:off x="643467" y="321734"/>
            <a:ext cx="10905066" cy="1135737"/>
          </a:xfrm>
        </p:spPr>
        <p:txBody>
          <a:bodyPr>
            <a:normAutofit/>
          </a:bodyPr>
          <a:lstStyle/>
          <a:p>
            <a:r>
              <a:rPr lang="en-SG" sz="3600"/>
              <a:t>Methodology</a:t>
            </a:r>
            <a:endParaRPr lang="en-US"/>
          </a:p>
        </p:txBody>
      </p:sp>
      <p:grpSp>
        <p:nvGrpSpPr>
          <p:cNvPr id="45" name="Group 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6" name="Isosceles Triangle 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4"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4A9BEBD-1079-47F6-8C5B-90FAA5596640}"/>
              </a:ext>
            </a:extLst>
          </p:cNvPr>
          <p:cNvSpPr txBox="1"/>
          <p:nvPr/>
        </p:nvSpPr>
        <p:spPr>
          <a:xfrm>
            <a:off x="965200" y="1320800"/>
            <a:ext cx="10655300" cy="6281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Wingdings,Sans-Serif"/>
              <a:buChar char="Ø"/>
            </a:pPr>
            <a:r>
              <a:rPr lang="en-SG" sz="2400" b="1">
                <a:solidFill>
                  <a:srgbClr val="000000"/>
                </a:solidFill>
              </a:rPr>
              <a:t>Topic Analysis</a:t>
            </a:r>
            <a:r>
              <a:rPr lang="en-SG" sz="2400">
                <a:solidFill>
                  <a:srgbClr val="000000"/>
                </a:solidFill>
              </a:rPr>
              <a:t> – Finding out key words, for example – jobs, trade, military, etc. using clustering to study the impact of Trump’s tweets on the respective industry/sector.</a:t>
            </a:r>
            <a:endParaRPr lang="en-SG" sz="2400">
              <a:solidFill>
                <a:srgbClr val="000000"/>
              </a:solidFill>
              <a:ea typeface="+mn-lt"/>
              <a:cs typeface="+mn-lt"/>
            </a:endParaRPr>
          </a:p>
          <a:p>
            <a:pPr marL="285750" indent="-285750">
              <a:lnSpc>
                <a:spcPct val="90000"/>
              </a:lnSpc>
              <a:spcBef>
                <a:spcPts val="1000"/>
              </a:spcBef>
              <a:buFont typeface="Wingdings,Sans-Serif"/>
              <a:buChar char="Ø"/>
            </a:pPr>
            <a:r>
              <a:rPr lang="en-SG" sz="2400" b="1">
                <a:solidFill>
                  <a:srgbClr val="000000"/>
                </a:solidFill>
              </a:rPr>
              <a:t>Sentiment Analysis </a:t>
            </a:r>
            <a:r>
              <a:rPr lang="en-SG" sz="2400">
                <a:solidFill>
                  <a:srgbClr val="000000"/>
                </a:solidFill>
              </a:rPr>
              <a:t>–  We will be segregating the tweets on ‘positive’, ‘negative’ and ‘neutral’. This will help us generate data for our prediction analysis.</a:t>
            </a:r>
            <a:endParaRPr lang="en-SG" sz="2400">
              <a:solidFill>
                <a:srgbClr val="000000"/>
              </a:solidFill>
              <a:ea typeface="+mn-lt"/>
              <a:cs typeface="+mn-lt"/>
            </a:endParaRPr>
          </a:p>
          <a:p>
            <a:pPr marL="285750" indent="-285750">
              <a:lnSpc>
                <a:spcPct val="90000"/>
              </a:lnSpc>
              <a:spcBef>
                <a:spcPts val="1000"/>
              </a:spcBef>
              <a:buFont typeface="Wingdings,Sans-Serif"/>
              <a:buChar char="Ø"/>
            </a:pPr>
            <a:r>
              <a:rPr lang="en-SG" sz="2400" b="1">
                <a:solidFill>
                  <a:srgbClr val="000000"/>
                </a:solidFill>
                <a:ea typeface="+mn-lt"/>
                <a:cs typeface="+mn-lt"/>
              </a:rPr>
              <a:t>Exploratory Data Analysis (EDA)</a:t>
            </a:r>
            <a:r>
              <a:rPr lang="en-SG" sz="2400">
                <a:solidFill>
                  <a:srgbClr val="000000"/>
                </a:solidFill>
                <a:ea typeface="+mn-lt"/>
                <a:cs typeface="+mn-lt"/>
              </a:rPr>
              <a:t> – The objective here is to find out the variables that have an impact on the market trends (e.g. treasury yields) for the analysis we will be doing later in the project</a:t>
            </a:r>
          </a:p>
          <a:p>
            <a:pPr marL="285750" indent="-285750">
              <a:lnSpc>
                <a:spcPct val="90000"/>
              </a:lnSpc>
              <a:spcBef>
                <a:spcPts val="1000"/>
              </a:spcBef>
              <a:buFont typeface="Wingdings,Sans-Serif"/>
              <a:buChar char="Ø"/>
            </a:pPr>
            <a:r>
              <a:rPr lang="en-SG" sz="2400" b="1">
                <a:solidFill>
                  <a:srgbClr val="000000"/>
                </a:solidFill>
              </a:rPr>
              <a:t>Hypothesis Testing</a:t>
            </a:r>
            <a:r>
              <a:rPr lang="en-SG" sz="2400">
                <a:solidFill>
                  <a:srgbClr val="000000"/>
                </a:solidFill>
              </a:rPr>
              <a:t> –  Recognizing correlation between treasury interest rates over time as compared to Trump’s tweets. For example, in case of treasury yields:</a:t>
            </a:r>
            <a:endParaRPr lang="en-US" sz="2400">
              <a:solidFill>
                <a:srgbClr val="000000"/>
              </a:solidFill>
              <a:ea typeface="+mn-lt"/>
              <a:cs typeface="+mn-lt"/>
            </a:endParaRPr>
          </a:p>
          <a:p>
            <a:pPr marL="742950" lvl="1" indent="-285750">
              <a:lnSpc>
                <a:spcPct val="90000"/>
              </a:lnSpc>
              <a:spcBef>
                <a:spcPts val="1000"/>
              </a:spcBef>
              <a:buFont typeface="Wingdings,Sans-Serif"/>
              <a:buChar char="Ø"/>
            </a:pPr>
            <a:r>
              <a:rPr lang="en-SG" sz="2400" b="1">
                <a:solidFill>
                  <a:srgbClr val="000000"/>
                </a:solidFill>
              </a:rPr>
              <a:t>Yes</a:t>
            </a:r>
            <a:r>
              <a:rPr lang="en-SG" sz="2400">
                <a:solidFill>
                  <a:srgbClr val="000000"/>
                </a:solidFill>
              </a:rPr>
              <a:t> – Trump’s hypothesis have an impact on the treasury yield curve rates.</a:t>
            </a:r>
            <a:endParaRPr lang="en-US" sz="2400">
              <a:solidFill>
                <a:srgbClr val="000000"/>
              </a:solidFill>
              <a:ea typeface="+mn-lt"/>
              <a:cs typeface="+mn-lt"/>
            </a:endParaRPr>
          </a:p>
          <a:p>
            <a:pPr marL="742950" lvl="1" indent="-285750">
              <a:lnSpc>
                <a:spcPct val="90000"/>
              </a:lnSpc>
              <a:spcBef>
                <a:spcPts val="500"/>
              </a:spcBef>
              <a:buFont typeface="Wingdings,Sans-Serif"/>
              <a:buChar char="Ø"/>
            </a:pPr>
            <a:r>
              <a:rPr lang="en-SG" sz="2400" b="1">
                <a:solidFill>
                  <a:srgbClr val="000000"/>
                </a:solidFill>
              </a:rPr>
              <a:t>No</a:t>
            </a:r>
            <a:r>
              <a:rPr lang="en-SG" sz="2400">
                <a:solidFill>
                  <a:srgbClr val="000000"/>
                </a:solidFill>
              </a:rPr>
              <a:t> – Trump’s tweets do not have an impact on the treasury yield curve rates.</a:t>
            </a:r>
            <a:endParaRPr lang="en-SG" sz="2400">
              <a:solidFill>
                <a:srgbClr val="000000"/>
              </a:solidFill>
              <a:ea typeface="+mn-lt"/>
              <a:cs typeface="+mn-lt"/>
            </a:endParaRPr>
          </a:p>
          <a:p>
            <a:pPr marL="285750" indent="-285750">
              <a:lnSpc>
                <a:spcPct val="90000"/>
              </a:lnSpc>
              <a:spcBef>
                <a:spcPts val="1000"/>
              </a:spcBef>
              <a:buFont typeface="Wingdings,Sans-Serif"/>
              <a:buChar char="Ø"/>
            </a:pPr>
            <a:r>
              <a:rPr lang="en-SG" sz="2400" b="1">
                <a:solidFill>
                  <a:srgbClr val="000000"/>
                </a:solidFill>
                <a:ea typeface="+mn-lt"/>
                <a:cs typeface="+mn-lt"/>
              </a:rPr>
              <a:t>Predictive Analysis</a:t>
            </a:r>
            <a:r>
              <a:rPr lang="en-SG" sz="2400">
                <a:solidFill>
                  <a:srgbClr val="000000"/>
                </a:solidFill>
                <a:ea typeface="+mn-lt"/>
                <a:cs typeface="+mn-lt"/>
              </a:rPr>
              <a:t> – We aim to build a predictive model to incorporate all the above analysis and predict market trend given a Trump tweet.</a:t>
            </a:r>
          </a:p>
          <a:p>
            <a:pPr marL="285750" indent="-285750">
              <a:lnSpc>
                <a:spcPct val="90000"/>
              </a:lnSpc>
              <a:spcBef>
                <a:spcPts val="1000"/>
              </a:spcBef>
              <a:buFont typeface="Wingdings,Sans-Serif"/>
              <a:buChar char="Ø"/>
            </a:pPr>
            <a:endParaRPr lang="en-SG" sz="2400">
              <a:solidFill>
                <a:srgbClr val="000000"/>
              </a:solidFill>
              <a:ea typeface="+mn-lt"/>
              <a:cs typeface="+mn-lt"/>
            </a:endParaRPr>
          </a:p>
          <a:p>
            <a:pPr algn="l"/>
            <a:endParaRPr lang="en-US" sz="2400">
              <a:solidFill>
                <a:srgbClr val="000000"/>
              </a:solidFill>
              <a:cs typeface="Calibri"/>
            </a:endParaRPr>
          </a:p>
        </p:txBody>
      </p:sp>
    </p:spTree>
    <p:extLst>
      <p:ext uri="{BB962C8B-B14F-4D97-AF65-F5344CB8AC3E}">
        <p14:creationId xmlns:p14="http://schemas.microsoft.com/office/powerpoint/2010/main" val="299052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BCAA1B38FE4445938290D6EB08ED28" ma:contentTypeVersion="4" ma:contentTypeDescription="Create a new document." ma:contentTypeScope="" ma:versionID="ba8d51b530347c3aff89dd5bcd420c8d">
  <xsd:schema xmlns:xsd="http://www.w3.org/2001/XMLSchema" xmlns:xs="http://www.w3.org/2001/XMLSchema" xmlns:p="http://schemas.microsoft.com/office/2006/metadata/properties" xmlns:ns2="9c84ec6a-e57a-45a4-9eca-555efdca01b4" targetNamespace="http://schemas.microsoft.com/office/2006/metadata/properties" ma:root="true" ma:fieldsID="f731ff76822e69ab2dfb59649901e23e" ns2:_="">
    <xsd:import namespace="9c84ec6a-e57a-45a4-9eca-555efdca01b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84ec6a-e57a-45a4-9eca-555efdca0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5A826C-2FA0-4076-B19E-866677BA5DA1}"/>
</file>

<file path=customXml/itemProps2.xml><?xml version="1.0" encoding="utf-8"?>
<ds:datastoreItem xmlns:ds="http://schemas.openxmlformats.org/officeDocument/2006/customXml" ds:itemID="{242AC42B-95DB-4384-8143-6E5CCF1001C6}"/>
</file>

<file path=customXml/itemProps3.xml><?xml version="1.0" encoding="utf-8"?>
<ds:datastoreItem xmlns:ds="http://schemas.openxmlformats.org/officeDocument/2006/customXml" ds:itemID="{3F240E9F-47CE-4D7F-B6C4-E39349F50647}"/>
</file>

<file path=docProps/app.xml><?xml version="1.0" encoding="utf-8"?>
<Properties xmlns="http://schemas.openxmlformats.org/officeDocument/2006/extended-properties" xmlns:vt="http://schemas.openxmlformats.org/officeDocument/2006/docPropsVTypes">
  <TotalTime>79</TotalTime>
  <Words>75</Words>
  <Application>Microsoft Macintosh PowerPoint</Application>
  <PresentationFormat>Widescreen</PresentationFormat>
  <Paragraphs>30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Wingdings,Sans-Serif</vt:lpstr>
      <vt:lpstr>Office Theme</vt:lpstr>
      <vt:lpstr>PowerPoint Presentation</vt:lpstr>
      <vt:lpstr>Project Objective</vt:lpstr>
      <vt:lpstr>Data</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Bhootra, Pankaj</cp:lastModifiedBy>
  <cp:revision>2</cp:revision>
  <dcterms:created xsi:type="dcterms:W3CDTF">2020-03-15T03:42:48Z</dcterms:created>
  <dcterms:modified xsi:type="dcterms:W3CDTF">2020-04-10T14:26:24Z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0x0101000EBCAA1B38FE4445938290D6EB08ED28</vt:lpwstr>
  </property>
</Properties>
</file>