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ArrayAssignDemo/ArrayAssign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EachDemo/ForEach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StringDemo/String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s/TextArrayDemo/TextArray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MakeArray/MakeArray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s/ArrayInit/ArrayInit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TwoDimArrayDemo/TwoDimArray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s/TwoDimArrayInitDemo/TwoDimArrayInit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ArrayOfArraysDemo/ArrayOfArrays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508104" y="5733256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" y="548680"/>
            <a:ext cx="9041167" cy="6271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ArrayAssignDemo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[] a;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[] b;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i;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a=new 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[]{1,2,3,4,5};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b=a;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for(i=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b.Length;i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b[i]=10-i;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(b[i]+" ");}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for(i=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a.Length;i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(a[i]+" ");}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1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Присвоєння масивів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55976" y="1916832"/>
            <a:ext cx="4536504" cy="47525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sz="2400" b="1" u="sng" dirty="0" smtClean="0"/>
              <a:t>Масив та змінна </a:t>
            </a:r>
            <a:r>
              <a:rPr lang="uk-UA" sz="2400" b="1" u="sng" dirty="0" err="1" smtClean="0"/>
              <a:t>масива</a:t>
            </a:r>
            <a:endParaRPr lang="ru-RU" sz="2400" b="1" u="sng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578976" y="3068960"/>
            <a:ext cx="1505192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64288" y="3068960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536677" y="3068960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909066" y="3068960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281455" y="3068960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164288" y="5599249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536677" y="5599249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909066" y="5599249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8281455" y="5599249"/>
            <a:ext cx="37238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578976" y="5589240"/>
            <a:ext cx="1505192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>
            <a:off x="6286512" y="3176972"/>
            <a:ext cx="661752" cy="21602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>
            <a:off x="6271111" y="5697252"/>
            <a:ext cx="661752" cy="21602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355976" y="2537271"/>
            <a:ext cx="202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змінна масиву </a:t>
            </a:r>
            <a:r>
              <a:rPr lang="en-US" sz="2000" b="1" dirty="0" smtClean="0">
                <a:solidFill>
                  <a:schemeClr val="bg1"/>
                </a:solidFill>
              </a:rPr>
              <a:t>A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1365" y="2526500"/>
            <a:ext cx="202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масив </a:t>
            </a:r>
            <a:r>
              <a:rPr lang="en-US" sz="2000" b="1" dirty="0" smtClean="0">
                <a:solidFill>
                  <a:schemeClr val="bg1"/>
                </a:solidFill>
              </a:rPr>
              <a:t>A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5976" y="4951939"/>
            <a:ext cx="202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змінна масиву </a:t>
            </a:r>
            <a:r>
              <a:rPr lang="en-US" sz="2000" b="1" dirty="0" smtClean="0">
                <a:solidFill>
                  <a:schemeClr val="bg1"/>
                </a:solidFill>
              </a:rPr>
              <a:t>B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1365" y="4941168"/>
            <a:ext cx="202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масив </a:t>
            </a:r>
            <a:r>
              <a:rPr lang="en-US" sz="2000" b="1" dirty="0" smtClean="0">
                <a:solidFill>
                  <a:schemeClr val="bg1"/>
                </a:solidFill>
              </a:rPr>
              <a:t>B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7984" y="4109010"/>
            <a:ext cx="170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Команда </a:t>
            </a:r>
            <a:r>
              <a:rPr lang="en-US" sz="2000" b="1" dirty="0" smtClean="0">
                <a:solidFill>
                  <a:schemeClr val="bg1"/>
                </a:solidFill>
              </a:rPr>
              <a:t>B=A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>
          <a:xfrm rot="18228509">
            <a:off x="5833493" y="4509973"/>
            <a:ext cx="2088661" cy="18928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/>
      <p:bldP spid="43" grpId="0"/>
      <p:bldP spid="44" grpId="0"/>
      <p:bldP spid="45" grpId="0"/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" y="716035"/>
            <a:ext cx="9041167" cy="40811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ForEachDemo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[] a={1,3,5,7,9,11};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foreach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 x in a){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(x+" ");}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}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Цикл 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foreach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14504" y="2533372"/>
            <a:ext cx="260596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ЗВЕРНІТЬ УВАГУ!!!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3779912" y="2617734"/>
            <a:ext cx="2330173" cy="263323"/>
          </a:xfrm>
          <a:prstGeom prst="rightArrow">
            <a:avLst>
              <a:gd name="adj1" fmla="val 50000"/>
              <a:gd name="adj2" fmla="val 132224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8393" y="5301208"/>
            <a:ext cx="9041167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/>
              <a:t>foreach</a:t>
            </a:r>
            <a:r>
              <a:rPr lang="en-US" sz="2800" b="1" dirty="0" smtClean="0"/>
              <a:t>(</a:t>
            </a:r>
            <a:r>
              <a:rPr lang="uk-UA" sz="2800" b="1" i="1" dirty="0" smtClean="0">
                <a:solidFill>
                  <a:schemeClr val="tx2"/>
                </a:solidFill>
              </a:rPr>
              <a:t>тип_елемента</a:t>
            </a:r>
            <a:r>
              <a:rPr lang="uk-UA" sz="2800" b="1" dirty="0" smtClean="0"/>
              <a:t> </a:t>
            </a:r>
            <a:r>
              <a:rPr lang="uk-UA" sz="2800" b="1" i="1" dirty="0" smtClean="0">
                <a:solidFill>
                  <a:schemeClr val="tx2"/>
                </a:solidFill>
              </a:rPr>
              <a:t>змінна</a:t>
            </a:r>
            <a:r>
              <a:rPr lang="uk-UA" sz="2800" b="1" dirty="0" smtClean="0"/>
              <a:t> </a:t>
            </a:r>
            <a:r>
              <a:rPr lang="en-US" sz="2800" b="1" dirty="0" smtClean="0"/>
              <a:t>in </a:t>
            </a:r>
            <a:r>
              <a:rPr lang="uk-UA" sz="2800" b="1" i="1" dirty="0" err="1" smtClean="0">
                <a:solidFill>
                  <a:schemeClr val="tx2"/>
                </a:solidFill>
              </a:rPr>
              <a:t>ім</a:t>
            </a:r>
            <a:r>
              <a:rPr lang="en-US" sz="2800" b="1" i="1" dirty="0" smtClean="0">
                <a:solidFill>
                  <a:schemeClr val="tx2"/>
                </a:solidFill>
              </a:rPr>
              <a:t>’</a:t>
            </a:r>
            <a:r>
              <a:rPr lang="uk-UA" sz="2800" b="1" i="1" dirty="0" smtClean="0">
                <a:solidFill>
                  <a:schemeClr val="tx2"/>
                </a:solidFill>
              </a:rPr>
              <a:t>я_масиву</a:t>
            </a:r>
            <a:r>
              <a:rPr lang="en-US" sz="2800" b="1" dirty="0" smtClean="0"/>
              <a:t>){</a:t>
            </a:r>
          </a:p>
          <a:p>
            <a:r>
              <a:rPr lang="uk-UA" sz="2800" b="1" i="1" dirty="0" smtClean="0">
                <a:solidFill>
                  <a:schemeClr val="tx2"/>
                </a:solidFill>
              </a:rPr>
              <a:t>команди</a:t>
            </a:r>
          </a:p>
          <a:p>
            <a:r>
              <a:rPr lang="en-US" sz="2800" b="1" dirty="0" smtClean="0"/>
              <a:t>}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78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76672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Текстові рядки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393" y="476672"/>
            <a:ext cx="9041167" cy="27363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2800" b="1" dirty="0" err="1" smtClean="0">
                <a:sym typeface="Webdings"/>
              </a:rPr>
              <a:t></a:t>
            </a:r>
            <a:r>
              <a:rPr lang="uk-UA" sz="2800" b="1" dirty="0" err="1" smtClean="0"/>
              <a:t>Текст</a:t>
            </a:r>
            <a:r>
              <a:rPr lang="uk-UA" sz="2800" b="1" dirty="0" smtClean="0"/>
              <a:t> – об’єкт класу </a:t>
            </a:r>
            <a:r>
              <a:rPr lang="uk-UA" sz="2800" b="1" dirty="0" err="1" smtClean="0">
                <a:solidFill>
                  <a:schemeClr val="tx1"/>
                </a:solidFill>
              </a:rPr>
              <a:t>string</a:t>
            </a:r>
            <a:r>
              <a:rPr lang="uk-UA" sz="2800" b="1" dirty="0" smtClean="0"/>
              <a:t> </a:t>
            </a:r>
          </a:p>
          <a:p>
            <a:r>
              <a:rPr lang="uk-UA" sz="2800" b="1" dirty="0" err="1" smtClean="0">
                <a:sym typeface="Webdings"/>
              </a:rPr>
              <a:t>Можна</a:t>
            </a:r>
            <a:r>
              <a:rPr lang="uk-UA" sz="2800" b="1" dirty="0" smtClean="0">
                <a:sym typeface="Webdings"/>
              </a:rPr>
              <a:t> створювати на основі символьних масивів</a:t>
            </a:r>
          </a:p>
          <a:p>
            <a:r>
              <a:rPr lang="uk-UA" sz="2800" b="1" dirty="0" err="1" smtClean="0">
                <a:sym typeface="Webdings"/>
              </a:rPr>
              <a:t>Текст</a:t>
            </a:r>
            <a:r>
              <a:rPr lang="uk-UA" sz="2800" b="1" dirty="0" smtClean="0">
                <a:sym typeface="Webdings"/>
              </a:rPr>
              <a:t> можна індексувати</a:t>
            </a:r>
          </a:p>
          <a:p>
            <a:r>
              <a:rPr lang="uk-UA" sz="2800" b="1" dirty="0" err="1" smtClean="0">
                <a:sym typeface="Webdings"/>
              </a:rPr>
              <a:t>Об</a:t>
            </a:r>
            <a:r>
              <a:rPr lang="en-US" sz="2800" b="1" dirty="0" smtClean="0">
                <a:sym typeface="Webdings"/>
              </a:rPr>
              <a:t>’</a:t>
            </a:r>
            <a:r>
              <a:rPr lang="uk-UA" sz="2800" b="1" dirty="0" err="1" smtClean="0">
                <a:sym typeface="Webdings"/>
              </a:rPr>
              <a:t>єкти</a:t>
            </a:r>
            <a:r>
              <a:rPr lang="uk-UA" sz="2800" b="1" dirty="0" smtClean="0">
                <a:sym typeface="Webdings"/>
              </a:rPr>
              <a:t> класу </a:t>
            </a:r>
            <a:r>
              <a:rPr lang="uk-UA" sz="2800" b="1" dirty="0" err="1" smtClean="0">
                <a:solidFill>
                  <a:schemeClr val="tx1"/>
                </a:solidFill>
              </a:rPr>
              <a:t>string</a:t>
            </a:r>
            <a:r>
              <a:rPr lang="uk-UA" sz="2800" b="1" dirty="0" smtClean="0">
                <a:solidFill>
                  <a:schemeClr val="tx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не змінюють свого значення</a:t>
            </a:r>
          </a:p>
          <a:p>
            <a:r>
              <a:rPr lang="uk-UA" sz="2800" b="1" dirty="0" err="1" smtClean="0">
                <a:solidFill>
                  <a:schemeClr val="bg1"/>
                </a:solidFill>
                <a:sym typeface="Webdings"/>
              </a:rPr>
              <a:t>При</a:t>
            </a:r>
            <a:r>
              <a:rPr lang="uk-UA" sz="2800" b="1" dirty="0" smtClean="0">
                <a:solidFill>
                  <a:schemeClr val="bg1"/>
                </a:solidFill>
                <a:sym typeface="Webdings"/>
              </a:rPr>
              <a:t> використанні операторів == та != перевіряються  </a:t>
            </a:r>
          </a:p>
          <a:p>
            <a:r>
              <a:rPr lang="uk-UA" sz="2800" b="1" dirty="0">
                <a:solidFill>
                  <a:schemeClr val="bg1"/>
                </a:solidFill>
                <a:sym typeface="Webdings"/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  <a:sym typeface="Webdings"/>
              </a:rPr>
              <a:t>    текстові значення, а не адреси об</a:t>
            </a:r>
            <a:r>
              <a:rPr lang="en-US" sz="2800" b="1" dirty="0" smtClean="0">
                <a:solidFill>
                  <a:schemeClr val="bg1"/>
                </a:solidFill>
                <a:sym typeface="Webdings"/>
              </a:rPr>
              <a:t>’</a:t>
            </a:r>
            <a:r>
              <a:rPr lang="uk-UA" sz="2800" b="1" dirty="0" err="1" smtClean="0">
                <a:solidFill>
                  <a:schemeClr val="bg1"/>
                </a:solidFill>
                <a:sym typeface="Webdings"/>
              </a:rPr>
              <a:t>єктів</a:t>
            </a:r>
            <a:r>
              <a:rPr lang="uk-UA" sz="2800" b="1" dirty="0" smtClean="0">
                <a:solidFill>
                  <a:schemeClr val="bg1"/>
                </a:solidFill>
                <a:sym typeface="Webdings"/>
              </a:rPr>
              <a:t>!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8411" y="3168352"/>
            <a:ext cx="9144032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Функції для роботи з рядками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99436"/>
              </p:ext>
            </p:extLst>
          </p:nvPr>
        </p:nvGraphicFramePr>
        <p:xfrm>
          <a:off x="99310" y="3733497"/>
          <a:ext cx="90002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58"/>
                <a:gridCol w="6615792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Функція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Призначення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 Copy(string)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Статичний метод. Створюється копія текстового рядка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CompareTo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(string)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Порівняння рядків. Повертає 0 якщо співпадають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IndexOf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(string)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Індекс першого входження </a:t>
                      </a:r>
                      <a:r>
                        <a:rPr lang="uk-UA" dirty="0" err="1" smtClean="0"/>
                        <a:t>підрядка</a:t>
                      </a:r>
                      <a:r>
                        <a:rPr lang="uk-UA" dirty="0" smtClean="0"/>
                        <a:t> в рядок (якщо ні, то -1)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LastIndexOf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(string)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Індекс останнього входження </a:t>
                      </a:r>
                      <a:r>
                        <a:rPr lang="uk-UA" dirty="0" err="1" smtClean="0"/>
                        <a:t>підрядка</a:t>
                      </a:r>
                      <a:r>
                        <a:rPr lang="uk-UA" dirty="0" smtClean="0"/>
                        <a:t> в рядок (якщо ні, то -1)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ToLower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Переведення рядка в нижній регістр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ToUpper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Переведення рядка в верхній регістр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 Substring(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int,int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Вилучення </a:t>
                      </a:r>
                      <a:r>
                        <a:rPr lang="uk-UA" dirty="0" err="1" smtClean="0"/>
                        <a:t>підрядка</a:t>
                      </a:r>
                      <a:r>
                        <a:rPr lang="uk-UA" dirty="0" smtClean="0"/>
                        <a:t> з рядка (</a:t>
                      </a:r>
                      <a:r>
                        <a:rPr lang="uk-UA" dirty="0" err="1" smtClean="0"/>
                        <a:t>арг</a:t>
                      </a:r>
                      <a:r>
                        <a:rPr lang="uk-UA" dirty="0" smtClean="0"/>
                        <a:t>. – поч. індекс та довжина)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" y="548680"/>
            <a:ext cx="9041167" cy="62673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StringDemo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string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="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Текстове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char[] s={'</a:t>
            </a:r>
            <a:r>
              <a:rPr lang="ru-RU" sz="2400" b="1" dirty="0" err="1">
                <a:latin typeface="Arial Black" pitchFamily="34" charset="0"/>
                <a:cs typeface="Arial" pitchFamily="34" charset="0"/>
              </a:rPr>
              <a:t>П','р','о','с','т','о</a:t>
            </a:r>
            <a:r>
              <a:rPr lang="ru-RU" sz="2400" b="1" dirty="0">
                <a:latin typeface="Arial Black" pitchFamily="34" charset="0"/>
                <a:cs typeface="Arial" pitchFamily="34" charset="0"/>
              </a:rPr>
              <a:t>',' ','</a:t>
            </a:r>
            <a:r>
              <a:rPr lang="ru-RU" sz="2400" b="1" dirty="0" err="1">
                <a:latin typeface="Arial Black" pitchFamily="34" charset="0"/>
                <a:cs typeface="Arial" pitchFamily="34" charset="0"/>
              </a:rPr>
              <a:t>т','е','к','с','т</a:t>
            </a:r>
            <a:r>
              <a:rPr lang="ru-RU" sz="2400" b="1" dirty="0">
                <a:latin typeface="Arial Black" pitchFamily="34" charset="0"/>
                <a:cs typeface="Arial" pitchFamily="34" charset="0"/>
              </a:rPr>
              <a:t>'};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string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=new string(s);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str1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str1.Length;i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[i]+" ");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foreach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(char a 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(a+"*");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Текстові рядки - приклад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0245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" y="701186"/>
            <a:ext cx="9041167" cy="58241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TextArrayDemo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string[] text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={"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Приклад","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створення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",</a:t>
            </a:r>
          </a:p>
          <a:p>
            <a:pPr>
              <a:lnSpc>
                <a:spcPct val="120000"/>
              </a:lnSpc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                    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простого","текстового","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масиву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"};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foreach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(string s in text) 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(s+" ");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400" b="1" dirty="0">
                <a:latin typeface="Arial Black" pitchFamily="34" charset="0"/>
                <a:cs typeface="Arial" pitchFamily="34" charset="0"/>
              </a:rPr>
              <a:t>Лише "+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text[0].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ToLower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()+"...");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0;i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&lt;text[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text.Length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-1].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Length-1;i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(text[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text.Length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-1][i]+" ");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Текстові масиви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52736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7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Масиви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поняття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74913"/>
            <a:ext cx="8643998" cy="5478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14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Масив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– набір змінних однакового типу,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єднаних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єдиним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ім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ям</a:t>
            </a:r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Розмірність масиву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кількість індексів, які використовуються для однозначної ідентифікації елемента масиву</a:t>
            </a:r>
            <a:endParaRPr lang="uk-UA" sz="2800" b="1" u="sng" dirty="0" smtClean="0">
              <a:latin typeface="Arial" pitchFamily="34" charset="0"/>
              <a:cs typeface="Arial" pitchFamily="34" charset="0"/>
            </a:endParaRPr>
          </a:p>
          <a:p>
            <a:endParaRPr lang="uk-UA" sz="1400" b="1" u="sng" dirty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Розмір одномірного масиву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– кількість елементів в одномірному масиві</a:t>
            </a:r>
          </a:p>
          <a:p>
            <a:endParaRPr lang="uk-UA" sz="1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Оголошення одномірного масиву</a:t>
            </a:r>
          </a:p>
          <a:p>
            <a:pPr algn="ctr"/>
            <a:endParaRPr lang="uk-UA" sz="28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 ]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ім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я_масиву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=new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розмір_масиву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];</a:t>
            </a:r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створення одномірного масиву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01284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MakeArray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static 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n,i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Введ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ть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к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льк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сть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елемент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в: ");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n =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Int32.Parse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[]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[n];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[0] = 1;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[1] = 1;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[0]+" "+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[1]);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for (i = 2; i &lt; n; i++){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[i] =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[i - 1]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[i - 2];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 "+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[i]);}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2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Ініціалізація одномірного масиву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04" y="739959"/>
            <a:ext cx="9088464" cy="49675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ArrayInit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i;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Приклад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н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ц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ал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зац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ї 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масива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.");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[]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={10,12,-3,8,2,-4,21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//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[]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=new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[]{10,12,-3,8,2,-4,21};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//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[]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=new 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[7]{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10,12,-3,8,2,-4,21};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for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(i=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0;i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["+i+"]="+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[i]);}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Для 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продовження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натисн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ть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клав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шу...");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4004" y="5779481"/>
            <a:ext cx="9088464" cy="103389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Кількість елементів масиву можна визначити </a:t>
            </a:r>
            <a:endParaRPr lang="en-US" sz="2800" b="1" dirty="0" smtClean="0"/>
          </a:p>
          <a:p>
            <a:pPr algn="ctr"/>
            <a:r>
              <a:rPr lang="uk-UA" sz="2800" b="1" dirty="0" smtClean="0"/>
              <a:t>за допомогою властивості </a:t>
            </a:r>
            <a:r>
              <a:rPr lang="en-US" sz="2800" b="1" dirty="0" smtClean="0">
                <a:solidFill>
                  <a:schemeClr val="tx1"/>
                </a:solidFill>
              </a:rPr>
              <a:t>Length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Багатомірні масиви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974913"/>
            <a:ext cx="8964488" cy="53860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14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Багатомірний масив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– доступ до елементу виконується за допомогою двох і більше індексів</a:t>
            </a:r>
          </a:p>
          <a:p>
            <a:endParaRPr lang="uk-UA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Двомірний масив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позиція будь-якого елемента визначається двома індексами</a:t>
            </a:r>
            <a:endParaRPr lang="uk-UA" sz="2800" b="1" u="sng" dirty="0" smtClean="0">
              <a:latin typeface="Arial" pitchFamily="34" charset="0"/>
              <a:cs typeface="Arial" pitchFamily="34" charset="0"/>
            </a:endParaRPr>
          </a:p>
          <a:p>
            <a:endParaRPr lang="uk-UA" sz="1400" b="1" u="sng" dirty="0" smtClean="0">
              <a:latin typeface="Arial" pitchFamily="34" charset="0"/>
              <a:cs typeface="Arial" pitchFamily="34" charset="0"/>
            </a:endParaRPr>
          </a:p>
          <a:p>
            <a:endParaRPr lang="uk-UA" sz="1400" b="1" u="sng" dirty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Оголошення двомірного масиву: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uk-UA" sz="1100" b="1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 , ]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ім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я_масиву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=new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розмір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розмір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;</a:t>
            </a:r>
            <a:endParaRPr lang="uk-UA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28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Оголошення </a:t>
            </a:r>
            <a:r>
              <a:rPr lang="uk-UA" sz="28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багатомірного </a:t>
            </a:r>
            <a:r>
              <a:rPr lang="uk-UA" sz="28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масиву:</a:t>
            </a:r>
            <a:r>
              <a:rPr lang="uk-UA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uk-UA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[ , </a:t>
            </a:r>
            <a:r>
              <a:rPr lang="en-U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... ,] </a:t>
            </a:r>
            <a:r>
              <a:rPr lang="uk-UA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масив</a:t>
            </a:r>
            <a:r>
              <a:rPr lang="en-U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uk-UA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</a:t>
            </a: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uk-UA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розмір</a:t>
            </a:r>
            <a:r>
              <a:rPr lang="en-U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,...,</a:t>
            </a:r>
            <a:r>
              <a:rPr lang="uk-UA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розмір</a:t>
            </a:r>
            <a:r>
              <a:rPr lang="en-U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];</a:t>
            </a:r>
            <a:endParaRPr lang="uk-UA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uk-UA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Двовимірний масив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" y="601284"/>
            <a:ext cx="9041167" cy="4893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TwoDimArrayDemo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[,]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[3,5];</a:t>
            </a: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i,j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Random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rnd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=new Random(100);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for 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(i=</a:t>
            </a:r>
            <a:r>
              <a:rPr lang="en-US" sz="20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0;i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nums.GetLength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(0);i++){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for 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(j = 0; j &lt;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nums.GetLength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(1); j++){</a:t>
            </a: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[i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, j] = </a:t>
            </a:r>
            <a:r>
              <a:rPr lang="en-US" sz="20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rnd.Next</a:t>
            </a:r>
            <a:r>
              <a:rPr lang="en-US" sz="20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(-9, 9);</a:t>
            </a: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[i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, j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]+((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j==(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nums.GetLength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(1)-1))?"\n":"\t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"));}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000" b="1" dirty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();}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0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004" y="5707473"/>
            <a:ext cx="9088464" cy="103389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Властивість </a:t>
            </a:r>
            <a:r>
              <a:rPr lang="en-US" sz="2400" b="1" dirty="0" smtClean="0">
                <a:solidFill>
                  <a:schemeClr val="tx1"/>
                </a:solidFill>
              </a:rPr>
              <a:t>Length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b="1" dirty="0" smtClean="0">
                <a:solidFill>
                  <a:schemeClr val="bg1"/>
                </a:solidFill>
              </a:rPr>
              <a:t>повертає загальну кількість елементів масиву</a:t>
            </a:r>
            <a:endParaRPr lang="uk-UA" sz="24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Метод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GetLength</a:t>
            </a:r>
            <a:r>
              <a:rPr lang="en-US" sz="2400" b="1" dirty="0" smtClean="0">
                <a:solidFill>
                  <a:schemeClr val="tx1"/>
                </a:solidFill>
              </a:rPr>
              <a:t>() </a:t>
            </a:r>
            <a:r>
              <a:rPr lang="en-US" sz="2400" b="1" dirty="0" smtClean="0">
                <a:solidFill>
                  <a:schemeClr val="bg1"/>
                </a:solidFill>
              </a:rPr>
              <a:t>– </a:t>
            </a:r>
            <a:r>
              <a:rPr lang="uk-UA" sz="2400" b="1" dirty="0" smtClean="0">
                <a:solidFill>
                  <a:schemeClr val="bg1"/>
                </a:solidFill>
              </a:rPr>
              <a:t>розмір для даної розмірності (аргумент)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180886" y="2443476"/>
            <a:ext cx="2605968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Генератор вип. чисел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4924339" y="2527839"/>
            <a:ext cx="1152128" cy="263322"/>
          </a:xfrm>
          <a:prstGeom prst="rightArrow">
            <a:avLst>
              <a:gd name="adj1" fmla="val 50000"/>
              <a:gd name="adj2" fmla="val 13222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Двовимірний масив (ініціалізація)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" y="773194"/>
            <a:ext cx="9041167" cy="58241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TwoDimArrayInitDemo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[,] 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={{1,-3,2,-4,0},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                    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{4,-3,7,9,2},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                  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{9,0,-4,1,8}};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for 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nums.GetLength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(0);i++){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for (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j=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0;j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nums.GetLength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(1);j++){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           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Console.Beep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(500,200);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          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[</a:t>
            </a:r>
            <a:r>
              <a:rPr lang="en-US" sz="24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i,j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]+"\t");}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     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14504" y="2443476"/>
            <a:ext cx="2605968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Ініціалізація масиву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957957" y="2527839"/>
            <a:ext cx="1152128" cy="263322"/>
          </a:xfrm>
          <a:prstGeom prst="rightArrow">
            <a:avLst>
              <a:gd name="adj1" fmla="val 50000"/>
              <a:gd name="adj2" fmla="val 13222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" y="548680"/>
            <a:ext cx="9041167" cy="62971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ArrayOfArraysDemo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[][]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[3][];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Random 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rnd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=new Random();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i,j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for(i=</a:t>
            </a:r>
            <a:r>
              <a:rPr lang="en-US" sz="2400" b="1" dirty="0" err="1" smtClean="0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 smtClean="0"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]=new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[2*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i+3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 Black" pitchFamily="34" charset="0"/>
                <a:cs typeface="Arial" pitchFamily="34" charset="0"/>
              </a:rPr>
              <a:t>for(i=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for(j=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0;j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].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Length;j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[i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][j]=</a:t>
            </a:r>
            <a:r>
              <a:rPr lang="en-US" sz="2400" b="1" dirty="0" err="1">
                <a:latin typeface="Arial Black" pitchFamily="34" charset="0"/>
                <a:cs typeface="Arial" pitchFamily="34" charset="0"/>
              </a:rPr>
              <a:t>rnd.Next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(0,9);</a:t>
            </a: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][j]+"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");}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48064" y="4653136"/>
            <a:ext cx="3951496" cy="22048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sz="2400" b="1" u="sng" dirty="0" smtClean="0"/>
              <a:t>Структура «рваного» масиву</a:t>
            </a:r>
            <a:endParaRPr lang="ru-RU" sz="2400" b="1" u="sng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«Рваний» масив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14504" y="2132856"/>
            <a:ext cx="260596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ЗВЕРНІТЬ УВАГУ!!!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957957" y="2217219"/>
            <a:ext cx="1152128" cy="263322"/>
          </a:xfrm>
          <a:prstGeom prst="rightArrow">
            <a:avLst>
              <a:gd name="adj1" fmla="val 50000"/>
              <a:gd name="adj2" fmla="val 132224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9204449">
            <a:off x="4540913" y="3120743"/>
            <a:ext cx="2254615" cy="250049"/>
          </a:xfrm>
          <a:prstGeom prst="rightArrow">
            <a:avLst>
              <a:gd name="adj1" fmla="val 50000"/>
              <a:gd name="adj2" fmla="val 132224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276314" y="5545400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825300" y="5551976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60888" y="5551976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276314" y="5952316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25300" y="5958892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360888" y="5958892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276314" y="6361776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825300" y="6368352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60888" y="6368352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965320" y="637238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500908" y="637238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892022" y="637238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427610" y="637238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894072" y="596292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29660" y="5962924"/>
            <a:ext cx="504056" cy="37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941</Words>
  <Application>Microsoft Office PowerPoint</Application>
  <PresentationFormat>Экран (4:3)</PresentationFormat>
  <Paragraphs>209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МОВА ПРОГРАМУВАННЯ C#</vt:lpstr>
      <vt:lpstr>Лекція 7.   Масиви</vt:lpstr>
      <vt:lpstr>Основні поняття</vt:lpstr>
      <vt:lpstr>Приклад створення одномірного масиву</vt:lpstr>
      <vt:lpstr>Ініціалізація одномірного масиву</vt:lpstr>
      <vt:lpstr>Багатомірні масиви</vt:lpstr>
      <vt:lpstr>Двовимірний масив</vt:lpstr>
      <vt:lpstr>Двовимірний масив (ініціалізація)</vt:lpstr>
      <vt:lpstr>«Рваний» масив</vt:lpstr>
      <vt:lpstr>Присвоєння масивів</vt:lpstr>
      <vt:lpstr>Цикл foreach</vt:lpstr>
      <vt:lpstr>Текстові рядки</vt:lpstr>
      <vt:lpstr>Текстові рядки - приклад</vt:lpstr>
      <vt:lpstr>Текстові масиви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238</cp:revision>
  <dcterms:modified xsi:type="dcterms:W3CDTF">2014-11-26T21:42:53Z</dcterms:modified>
</cp:coreProperties>
</file>