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61" r:id="rId3"/>
    <p:sldId id="267" r:id="rId4"/>
    <p:sldId id="272" r:id="rId5"/>
    <p:sldId id="280" r:id="rId6"/>
    <p:sldId id="273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6" r:id="rId22"/>
    <p:sldId id="295" r:id="rId23"/>
    <p:sldId id="297" r:id="rId24"/>
    <p:sldId id="298" r:id="rId25"/>
    <p:sldId id="299" r:id="rId26"/>
    <p:sldId id="300" r:id="rId27"/>
    <p:sldId id="301" r:id="rId28"/>
    <p:sldId id="302" r:id="rId29"/>
    <p:sldId id="304" r:id="rId30"/>
    <p:sldId id="305" r:id="rId31"/>
    <p:sldId id="306" r:id="rId32"/>
    <p:sldId id="303" r:id="rId3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E47E3-C760-43C3-BC6C-61CC90613AB3}" type="datetimeFigureOut">
              <a:rPr lang="ru-RU" smtClean="0"/>
              <a:t>26.11.2014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9A7C8-A4D9-4A7C-9E13-0D1A070E1C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295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Examples/UnOperatorDemo/UnOperatorDemo.sln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Examples/CompOperatorsDemo/CompOperatorsDemo.sln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Examples/TrueFalseDemo/TrueFalseDemo.sln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Examples/LogOverloadDemo/LogOverloadDemo.sln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Examples/LogSimpOverloadDemo/LogSimpOverloadDemo.sln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Examples/ToTypeDemo/ToTypeDemo.sln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Examples/BinaryOperatorDemo/BinaryOperatorDemo.sln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2357430"/>
            <a:ext cx="8243918" cy="2714644"/>
          </a:xfrm>
        </p:spPr>
        <p:txBody>
          <a:bodyPr/>
          <a:lstStyle/>
          <a:p>
            <a:r>
              <a:rPr lang="ru-RU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М</a:t>
            </a:r>
            <a:r>
              <a:rPr lang="uk-UA" b="1" dirty="0" err="1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ОВА</a:t>
            </a:r>
            <a:r>
              <a:rPr lang="uk-UA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 ПРОГРАМУВАННЯ</a:t>
            </a:r>
            <a:br>
              <a:rPr lang="uk-UA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</a:br>
            <a:r>
              <a:rPr lang="en-US" sz="9600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C#</a:t>
            </a:r>
            <a:endParaRPr lang="ru-RU" sz="9600" b="1" dirty="0">
              <a:solidFill>
                <a:schemeClr val="accent3">
                  <a:lumMod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500042"/>
            <a:ext cx="6400800" cy="1285884"/>
          </a:xfrm>
        </p:spPr>
        <p:txBody>
          <a:bodyPr/>
          <a:lstStyle/>
          <a:p>
            <a:r>
              <a:rPr lang="uk-UA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Курс лекцій</a:t>
            </a: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5580112" y="5733256"/>
            <a:ext cx="3257528" cy="857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uk-UA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©</a:t>
            </a:r>
            <a:r>
              <a:rPr kumimoji="0" lang="uk-UA" sz="2800" b="1" i="0" u="none" strike="noStrike" kern="1200" cap="none" spc="0" normalizeH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Ковалик С.А.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32" cy="404664"/>
          </a:xfrm>
        </p:spPr>
        <p:txBody>
          <a:bodyPr>
            <a:normAutofit fontScale="90000"/>
          </a:bodyPr>
          <a:lstStyle/>
          <a:p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Перевантаження </a:t>
            </a:r>
            <a:r>
              <a:rPr lang="uk-UA" sz="2800" b="1" u="sng" dirty="0" err="1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унарного</a:t>
            </a:r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 оператора - 1</a:t>
            </a:r>
            <a:endParaRPr lang="uk-UA" sz="2800" b="1" u="sng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536" y="667717"/>
            <a:ext cx="8980960" cy="60016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uk-UA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using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System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;</a:t>
            </a:r>
            <a:endParaRPr lang="uk-UA" sz="2400" b="1" dirty="0" smtClean="0">
              <a:latin typeface="Arial" pitchFamily="34" charset="0"/>
              <a:cs typeface="Arial" pitchFamily="34" charset="0"/>
            </a:endParaRPr>
          </a:p>
          <a:p>
            <a:endParaRPr lang="en-US" sz="1600" b="1" dirty="0">
              <a:latin typeface="Arial" pitchFamily="34" charset="0"/>
              <a:cs typeface="Arial" pitchFamily="34" charset="0"/>
            </a:endParaRP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class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MyClass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public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[]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nums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;</a:t>
            </a:r>
            <a:endParaRPr lang="uk-UA" sz="2400" b="1" dirty="0" smtClean="0">
              <a:latin typeface="Arial" pitchFamily="34" charset="0"/>
              <a:cs typeface="Arial" pitchFamily="34" charset="0"/>
            </a:endParaRPr>
          </a:p>
          <a:p>
            <a:endParaRPr lang="en-US" sz="1600" b="1" dirty="0">
              <a:latin typeface="Arial" pitchFamily="34" charset="0"/>
              <a:cs typeface="Arial" pitchFamily="34" charset="0"/>
            </a:endParaRP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public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MyClass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n){</a:t>
            </a:r>
          </a:p>
          <a:p>
            <a:r>
              <a:rPr lang="en-US" sz="2400" b="1" dirty="0" err="1">
                <a:latin typeface="Arial" pitchFamily="34" charset="0"/>
                <a:cs typeface="Arial" pitchFamily="34" charset="0"/>
              </a:rPr>
              <a:t>nums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=new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[n];</a:t>
            </a: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Random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rnd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=new Random();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for(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i=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0;i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nums.Length;i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++)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nums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[i]=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rnd.Next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(9);</a:t>
            </a:r>
          </a:p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  <a:endParaRPr lang="uk-UA" sz="2400" b="1" dirty="0" smtClean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b="1" dirty="0">
              <a:latin typeface="Arial" pitchFamily="34" charset="0"/>
              <a:cs typeface="Arial" pitchFamily="34" charset="0"/>
            </a:endParaRP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public void show(){</a:t>
            </a: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for(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i=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0;i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nums.Length;i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++)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Console.Write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nums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[i]+" ");</a:t>
            </a:r>
          </a:p>
          <a:p>
            <a:r>
              <a:rPr lang="en-US" sz="2400" b="1" dirty="0" err="1">
                <a:latin typeface="Arial" pitchFamily="34" charset="0"/>
                <a:cs typeface="Arial" pitchFamily="34" charset="0"/>
              </a:rPr>
              <a:t>Console.WriteLine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();</a:t>
            </a:r>
          </a:p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  <a:endParaRPr lang="uk-UA" sz="2400" b="1" dirty="0" smtClean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Выноска со стрелкой вниз 12"/>
          <p:cNvSpPr/>
          <p:nvPr/>
        </p:nvSpPr>
        <p:spPr>
          <a:xfrm>
            <a:off x="6516216" y="5949280"/>
            <a:ext cx="2448272" cy="908720"/>
          </a:xfrm>
          <a:prstGeom prst="downArrowCallout">
            <a:avLst>
              <a:gd name="adj1" fmla="val 66638"/>
              <a:gd name="adj2" fmla="val 61433"/>
              <a:gd name="adj3" fmla="val 37145"/>
              <a:gd name="adj4" fmla="val 50711"/>
            </a:avLst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ПРОДОВЖЕННЯ</a:t>
            </a:r>
            <a:endParaRPr lang="ru-RU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Стрелка влево 18"/>
          <p:cNvSpPr/>
          <p:nvPr/>
        </p:nvSpPr>
        <p:spPr>
          <a:xfrm>
            <a:off x="3048877" y="2060848"/>
            <a:ext cx="1451115" cy="288032"/>
          </a:xfrm>
          <a:prstGeom prst="leftArrow">
            <a:avLst>
              <a:gd name="adj1" fmla="val 50000"/>
              <a:gd name="adj2" fmla="val 144875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4708728" y="1916832"/>
            <a:ext cx="2743591" cy="576064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Поле класу - масив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1" name="Стрелка влево 20"/>
          <p:cNvSpPr/>
          <p:nvPr/>
        </p:nvSpPr>
        <p:spPr>
          <a:xfrm rot="20548074">
            <a:off x="4335340" y="3208830"/>
            <a:ext cx="1451115" cy="288032"/>
          </a:xfrm>
          <a:prstGeom prst="leftArrow">
            <a:avLst>
              <a:gd name="adj1" fmla="val 50000"/>
              <a:gd name="adj2" fmla="val 144875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5940152" y="2780928"/>
            <a:ext cx="2743591" cy="661134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Генератор випадкових чисел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3" name="Стрелка влево 22"/>
          <p:cNvSpPr/>
          <p:nvPr/>
        </p:nvSpPr>
        <p:spPr>
          <a:xfrm rot="21123511">
            <a:off x="3804203" y="4725144"/>
            <a:ext cx="1451115" cy="288032"/>
          </a:xfrm>
          <a:prstGeom prst="leftArrow">
            <a:avLst>
              <a:gd name="adj1" fmla="val 50000"/>
              <a:gd name="adj2" fmla="val 144875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5378291" y="4293096"/>
            <a:ext cx="3370173" cy="720080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Метод для відображення значень масиву</a:t>
            </a:r>
            <a:endParaRPr lang="uk-UA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37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32" cy="404664"/>
          </a:xfrm>
        </p:spPr>
        <p:txBody>
          <a:bodyPr>
            <a:normAutofit fontScale="90000"/>
          </a:bodyPr>
          <a:lstStyle/>
          <a:p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Перевантаження </a:t>
            </a:r>
            <a:r>
              <a:rPr lang="uk-UA" sz="2800" b="1" u="sng" dirty="0" err="1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унарного</a:t>
            </a:r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 оператора - 2</a:t>
            </a:r>
            <a:endParaRPr lang="uk-UA" sz="2800" b="1" u="sng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536" y="620688"/>
            <a:ext cx="8980960" cy="60016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uk-UA" sz="2400" b="1" dirty="0" smtClean="0">
              <a:latin typeface="Arial" pitchFamily="34" charset="0"/>
              <a:cs typeface="Arial" pitchFamily="34" charset="0"/>
            </a:endParaRPr>
          </a:p>
          <a:p>
            <a:endParaRPr lang="uk-UA" sz="2400" b="1" dirty="0" smtClean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uk-UA" sz="2400" b="1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public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static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MyClass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operator++(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MyClass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obj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){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for(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i=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0;i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obj.nums.Length;i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++)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obj.nums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[i]++;</a:t>
            </a: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return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obj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;</a:t>
            </a:r>
            <a:endParaRPr lang="uk-UA" sz="2400" b="1" dirty="0" smtClean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}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endParaRPr lang="uk-UA" sz="2400" b="1" dirty="0" smtClean="0">
              <a:latin typeface="Arial" pitchFamily="34" charset="0"/>
              <a:cs typeface="Arial" pitchFamily="34" charset="0"/>
            </a:endParaRPr>
          </a:p>
          <a:p>
            <a:endParaRPr lang="uk-UA" sz="2400" b="1" dirty="0" smtClean="0">
              <a:latin typeface="Arial" pitchFamily="34" charset="0"/>
              <a:cs typeface="Arial" pitchFamily="34" charset="0"/>
            </a:endParaRPr>
          </a:p>
          <a:p>
            <a:endParaRPr lang="uk-UA" sz="2400" b="1" dirty="0">
              <a:latin typeface="Arial" pitchFamily="34" charset="0"/>
              <a:cs typeface="Arial" pitchFamily="34" charset="0"/>
            </a:endParaRPr>
          </a:p>
          <a:p>
            <a:endParaRPr lang="uk-UA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public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static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MyClass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operator--(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MyClass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obj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){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for(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i=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0;i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obj.nums.Length;i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++)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obj.nums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[i]--;</a:t>
            </a: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return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obj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;</a:t>
            </a:r>
            <a:endParaRPr lang="uk-UA" sz="2400" b="1" dirty="0" smtClean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}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Выноска со стрелкой вниз 12"/>
          <p:cNvSpPr/>
          <p:nvPr/>
        </p:nvSpPr>
        <p:spPr>
          <a:xfrm>
            <a:off x="6516216" y="5949280"/>
            <a:ext cx="2448272" cy="908720"/>
          </a:xfrm>
          <a:prstGeom prst="downArrowCallout">
            <a:avLst>
              <a:gd name="adj1" fmla="val 66638"/>
              <a:gd name="adj2" fmla="val 61433"/>
              <a:gd name="adj3" fmla="val 37145"/>
              <a:gd name="adj4" fmla="val 50711"/>
            </a:avLst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ПРОДОВЖЕННЯ</a:t>
            </a:r>
            <a:endParaRPr lang="ru-RU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159054" y="1124744"/>
            <a:ext cx="6336704" cy="432085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Перевантаження оператора </a:t>
            </a:r>
            <a:r>
              <a:rPr lang="uk-UA" sz="2000" b="1" dirty="0" err="1" smtClean="0">
                <a:solidFill>
                  <a:schemeClr val="bg1"/>
                </a:solidFill>
              </a:rPr>
              <a:t>інкремента</a:t>
            </a:r>
            <a:r>
              <a:rPr lang="uk-UA" sz="2000" b="1" dirty="0" smtClean="0">
                <a:solidFill>
                  <a:schemeClr val="bg1"/>
                </a:solidFill>
              </a:rPr>
              <a:t> ++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177386" y="3958424"/>
            <a:ext cx="6336704" cy="432085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Перевантаження оператора </a:t>
            </a:r>
            <a:r>
              <a:rPr lang="uk-UA" sz="2000" b="1" dirty="0" err="1" smtClean="0">
                <a:solidFill>
                  <a:schemeClr val="bg1"/>
                </a:solidFill>
              </a:rPr>
              <a:t>декремента</a:t>
            </a:r>
            <a:r>
              <a:rPr lang="uk-UA" sz="2000" b="1" dirty="0" smtClean="0">
                <a:solidFill>
                  <a:schemeClr val="bg1"/>
                </a:solidFill>
              </a:rPr>
              <a:t> --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3" name="Стрелка влево 22"/>
          <p:cNvSpPr/>
          <p:nvPr/>
        </p:nvSpPr>
        <p:spPr>
          <a:xfrm rot="612112">
            <a:off x="1705717" y="5679032"/>
            <a:ext cx="1451115" cy="288032"/>
          </a:xfrm>
          <a:prstGeom prst="leftArrow">
            <a:avLst>
              <a:gd name="adj1" fmla="val 50000"/>
              <a:gd name="adj2" fmla="val 144875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2986319" y="5661248"/>
            <a:ext cx="1958348" cy="576064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smtClean="0">
                <a:solidFill>
                  <a:schemeClr val="bg1"/>
                </a:solidFill>
              </a:rPr>
              <a:t>Зверніть увагу!</a:t>
            </a:r>
            <a:endParaRPr lang="uk-UA" sz="2000" b="1">
              <a:solidFill>
                <a:schemeClr val="bg1"/>
              </a:solidFill>
            </a:endParaRPr>
          </a:p>
        </p:txBody>
      </p:sp>
      <p:sp>
        <p:nvSpPr>
          <p:cNvPr id="25" name="Стрелка влево 24"/>
          <p:cNvSpPr/>
          <p:nvPr/>
        </p:nvSpPr>
        <p:spPr>
          <a:xfrm rot="612112">
            <a:off x="1703590" y="2798712"/>
            <a:ext cx="1451115" cy="288032"/>
          </a:xfrm>
          <a:prstGeom prst="leftArrow">
            <a:avLst>
              <a:gd name="adj1" fmla="val 50000"/>
              <a:gd name="adj2" fmla="val 144875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2984192" y="2780928"/>
            <a:ext cx="1958348" cy="576064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smtClean="0">
                <a:solidFill>
                  <a:schemeClr val="bg1"/>
                </a:solidFill>
              </a:rPr>
              <a:t>Зверніть увагу!</a:t>
            </a:r>
            <a:endParaRPr lang="uk-UA" sz="2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01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32" cy="404664"/>
          </a:xfrm>
        </p:spPr>
        <p:txBody>
          <a:bodyPr>
            <a:normAutofit fontScale="90000"/>
          </a:bodyPr>
          <a:lstStyle/>
          <a:p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Перевантаження </a:t>
            </a:r>
            <a:r>
              <a:rPr lang="uk-UA" sz="2800" b="1" u="sng" dirty="0" err="1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унарного</a:t>
            </a:r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 оператора - 3</a:t>
            </a:r>
            <a:endParaRPr lang="uk-UA" sz="2800" b="1" u="sng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536" y="667717"/>
            <a:ext cx="8980960" cy="60016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uk-UA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class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UnOperatorDemo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static void Main(){</a:t>
            </a:r>
          </a:p>
          <a:p>
            <a:r>
              <a:rPr lang="en-US" sz="2400" b="1" dirty="0" err="1">
                <a:latin typeface="Arial" pitchFamily="34" charset="0"/>
                <a:cs typeface="Arial" pitchFamily="34" charset="0"/>
              </a:rPr>
              <a:t>MyClass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obj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=new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MyClass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(10);</a:t>
            </a:r>
          </a:p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obj.show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();</a:t>
            </a:r>
            <a:endParaRPr lang="uk-UA" sz="2400" b="1" dirty="0" smtClean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b="1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++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obj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;</a:t>
            </a:r>
            <a:endParaRPr lang="uk-UA" sz="2400" b="1" dirty="0" smtClean="0">
              <a:latin typeface="Arial" pitchFamily="34" charset="0"/>
              <a:cs typeface="Arial" pitchFamily="34" charset="0"/>
            </a:endParaRPr>
          </a:p>
          <a:p>
            <a:endParaRPr lang="en-US" sz="1600" b="1" dirty="0"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obj.show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();</a:t>
            </a:r>
            <a:endParaRPr lang="uk-UA" sz="2400" b="1" dirty="0" smtClean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b="1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err="1">
                <a:latin typeface="Arial" pitchFamily="34" charset="0"/>
                <a:cs typeface="Arial" pitchFamily="34" charset="0"/>
              </a:rPr>
              <a:t>obj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-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-;</a:t>
            </a:r>
            <a:endParaRPr lang="uk-UA" sz="2400" b="1" dirty="0" smtClean="0">
              <a:latin typeface="Arial" pitchFamily="34" charset="0"/>
              <a:cs typeface="Arial" pitchFamily="34" charset="0"/>
            </a:endParaRPr>
          </a:p>
          <a:p>
            <a:endParaRPr lang="en-US" sz="1600" b="1" dirty="0"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obj.show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r>
              <a:rPr lang="en-US" sz="2400" b="1" dirty="0" err="1">
                <a:latin typeface="Arial" pitchFamily="34" charset="0"/>
                <a:cs typeface="Arial" pitchFamily="34" charset="0"/>
              </a:rPr>
              <a:t>Console.ReadLine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();</a:t>
            </a:r>
            <a:endParaRPr lang="uk-UA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}</a:t>
            </a:r>
            <a:endParaRPr lang="uk-UA" sz="2400" b="1" dirty="0" smtClean="0">
              <a:latin typeface="Arial" pitchFamily="34" charset="0"/>
              <a:cs typeface="Arial" pitchFamily="34" charset="0"/>
            </a:endParaRPr>
          </a:p>
          <a:p>
            <a:endParaRPr lang="en-US" sz="2400" b="1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Скругленный прямоугольник 7">
            <a:hlinkClick r:id="rId3" action="ppaction://hlinkfile"/>
          </p:cNvPr>
          <p:cNvSpPr/>
          <p:nvPr/>
        </p:nvSpPr>
        <p:spPr>
          <a:xfrm>
            <a:off x="6288045" y="5522932"/>
            <a:ext cx="2500330" cy="71438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latin typeface="Arial Black" pitchFamily="34" charset="0"/>
              </a:rPr>
              <a:t>Запустити</a:t>
            </a:r>
            <a:endParaRPr lang="ru-RU" sz="2400" b="1" dirty="0">
              <a:latin typeface="Arial Black" pitchFamily="34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5981721" y="836712"/>
            <a:ext cx="2799317" cy="1180242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Клас з головним методом програми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2" name="Стрелка влево 11"/>
          <p:cNvSpPr/>
          <p:nvPr/>
        </p:nvSpPr>
        <p:spPr>
          <a:xfrm>
            <a:off x="2126195" y="2821404"/>
            <a:ext cx="1451115" cy="288032"/>
          </a:xfrm>
          <a:prstGeom prst="leftArrow">
            <a:avLst>
              <a:gd name="adj1" fmla="val 50000"/>
              <a:gd name="adj2" fmla="val 144875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3279828" y="2668444"/>
            <a:ext cx="1958348" cy="576064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smtClean="0">
                <a:solidFill>
                  <a:schemeClr val="bg1"/>
                </a:solidFill>
              </a:rPr>
              <a:t>Зверніть увагу!</a:t>
            </a:r>
            <a:endParaRPr lang="uk-UA" sz="2000" b="1">
              <a:solidFill>
                <a:schemeClr val="bg1"/>
              </a:solidFill>
            </a:endParaRPr>
          </a:p>
        </p:txBody>
      </p:sp>
      <p:sp>
        <p:nvSpPr>
          <p:cNvPr id="15" name="Стрелка влево 14"/>
          <p:cNvSpPr/>
          <p:nvPr/>
        </p:nvSpPr>
        <p:spPr>
          <a:xfrm>
            <a:off x="2128602" y="4061306"/>
            <a:ext cx="1451115" cy="288032"/>
          </a:xfrm>
          <a:prstGeom prst="leftArrow">
            <a:avLst>
              <a:gd name="adj1" fmla="val 50000"/>
              <a:gd name="adj2" fmla="val 144875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3282235" y="3908346"/>
            <a:ext cx="1958348" cy="576064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smtClean="0">
                <a:solidFill>
                  <a:schemeClr val="bg1"/>
                </a:solidFill>
              </a:rPr>
              <a:t>Зверніть увагу!</a:t>
            </a:r>
            <a:endParaRPr lang="uk-UA" sz="2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75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32" cy="404664"/>
          </a:xfrm>
        </p:spPr>
        <p:txBody>
          <a:bodyPr>
            <a:normAutofit fontScale="90000"/>
          </a:bodyPr>
          <a:lstStyle/>
          <a:p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Перевантаження операторів порівняння</a:t>
            </a:r>
            <a:endParaRPr lang="uk-UA" sz="2800" b="1" u="sng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12" name="Стрелка влево 11"/>
          <p:cNvSpPr/>
          <p:nvPr/>
        </p:nvSpPr>
        <p:spPr>
          <a:xfrm>
            <a:off x="2126195" y="2821404"/>
            <a:ext cx="1451115" cy="288032"/>
          </a:xfrm>
          <a:prstGeom prst="leftArrow">
            <a:avLst>
              <a:gd name="adj1" fmla="val 50000"/>
              <a:gd name="adj2" fmla="val 144875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3279828" y="2668444"/>
            <a:ext cx="1958348" cy="576064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smtClean="0">
                <a:solidFill>
                  <a:schemeClr val="bg1"/>
                </a:solidFill>
              </a:rPr>
              <a:t>Зверніть увагу!</a:t>
            </a:r>
            <a:endParaRPr lang="uk-UA" sz="2000" b="1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496" y="548680"/>
            <a:ext cx="9036496" cy="62478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uk-UA" sz="2800" b="1" u="sng" dirty="0" smtClean="0">
                <a:latin typeface="Arial" pitchFamily="34" charset="0"/>
                <a:cs typeface="Arial" pitchFamily="34" charset="0"/>
                <a:sym typeface="Webdings"/>
              </a:rPr>
              <a:t>Особливості</a:t>
            </a:r>
            <a:r>
              <a:rPr lang="uk-UA" sz="2800" b="1" dirty="0" smtClean="0">
                <a:latin typeface="Arial" pitchFamily="34" charset="0"/>
                <a:cs typeface="Arial" pitchFamily="34" charset="0"/>
                <a:sym typeface="Webdings"/>
              </a:rPr>
              <a:t> </a:t>
            </a:r>
          </a:p>
          <a:p>
            <a:endParaRPr lang="en-US" sz="2800" b="1" dirty="0" smtClean="0">
              <a:latin typeface="Arial" pitchFamily="34" charset="0"/>
              <a:cs typeface="Arial" pitchFamily="34" charset="0"/>
              <a:sym typeface="Webdings"/>
            </a:endParaRPr>
          </a:p>
          <a:p>
            <a:pPr marL="457200" indent="-457200">
              <a:buFont typeface="Webdings"/>
              <a:buChar char="&lt;"/>
            </a:pPr>
            <a:r>
              <a:rPr lang="uk-UA" sz="2800" b="1" dirty="0">
                <a:latin typeface="Arial" pitchFamily="34" charset="0"/>
                <a:cs typeface="Arial" pitchFamily="34" charset="0"/>
                <a:sym typeface="Webdings"/>
              </a:rPr>
              <a:t>Я</a:t>
            </a:r>
            <a:r>
              <a:rPr lang="uk-UA" sz="2800" b="1" dirty="0" smtClean="0">
                <a:latin typeface="Arial" pitchFamily="34" charset="0"/>
                <a:cs typeface="Arial" pitchFamily="34" charset="0"/>
                <a:sym typeface="Webdings"/>
              </a:rPr>
              <a:t>к правило, повертають логічне значення (типу </a:t>
            </a:r>
            <a:r>
              <a:rPr lang="en-US" sz="28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bool</a:t>
            </a:r>
            <a:r>
              <a:rPr lang="uk-UA" sz="2800" b="1" dirty="0" smtClean="0">
                <a:latin typeface="Arial" pitchFamily="34" charset="0"/>
                <a:cs typeface="Arial" pitchFamily="34" charset="0"/>
                <a:sym typeface="Webdings"/>
              </a:rPr>
              <a:t>)</a:t>
            </a:r>
            <a:endParaRPr lang="en-US" sz="2800" b="1" dirty="0" smtClean="0">
              <a:latin typeface="Arial" pitchFamily="34" charset="0"/>
              <a:cs typeface="Arial" pitchFamily="34" charset="0"/>
              <a:sym typeface="Webdings"/>
            </a:endParaRPr>
          </a:p>
          <a:p>
            <a:endParaRPr lang="uk-UA" sz="800" b="1" dirty="0" smtClean="0">
              <a:latin typeface="Arial" pitchFamily="34" charset="0"/>
              <a:cs typeface="Arial" pitchFamily="34" charset="0"/>
              <a:sym typeface="Webdings"/>
            </a:endParaRPr>
          </a:p>
          <a:p>
            <a:r>
              <a:rPr lang="uk-UA" sz="2800" b="1" dirty="0" err="1" smtClean="0">
                <a:latin typeface="Arial" pitchFamily="34" charset="0"/>
                <a:cs typeface="Arial" pitchFamily="34" charset="0"/>
                <a:sym typeface="Webdings"/>
              </a:rPr>
              <a:t>Перевантажуються</a:t>
            </a:r>
            <a:r>
              <a:rPr lang="uk-UA" sz="2800" b="1" dirty="0" smtClean="0">
                <a:latin typeface="Arial" pitchFamily="34" charset="0"/>
                <a:cs typeface="Arial" pitchFamily="34" charset="0"/>
                <a:sym typeface="Webdings"/>
              </a:rPr>
              <a:t> парами </a:t>
            </a:r>
          </a:p>
          <a:p>
            <a:r>
              <a:rPr lang="uk-UA" sz="2800" b="1" dirty="0">
                <a:latin typeface="Arial" pitchFamily="34" charset="0"/>
                <a:cs typeface="Arial" pitchFamily="34" charset="0"/>
                <a:sym typeface="Webdings"/>
              </a:rPr>
              <a:t> </a:t>
            </a:r>
            <a:r>
              <a:rPr lang="uk-UA" sz="2800" b="1" dirty="0" smtClean="0">
                <a:latin typeface="Arial" pitchFamily="34" charset="0"/>
                <a:cs typeface="Arial" pitchFamily="34" charset="0"/>
                <a:sym typeface="Webdings"/>
              </a:rPr>
              <a:t>   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&lt;</a:t>
            </a:r>
            <a:r>
              <a:rPr lang="en-US" sz="2800" b="1" dirty="0" smtClean="0">
                <a:latin typeface="Arial" pitchFamily="34" charset="0"/>
                <a:cs typeface="Arial" pitchFamily="34" charset="0"/>
                <a:sym typeface="Webdings"/>
              </a:rPr>
              <a:t> </a:t>
            </a:r>
            <a:r>
              <a:rPr lang="uk-UA" sz="2800" b="1" dirty="0" smtClean="0">
                <a:latin typeface="Arial" pitchFamily="34" charset="0"/>
                <a:cs typeface="Arial" pitchFamily="34" charset="0"/>
                <a:sym typeface="Webdings"/>
              </a:rPr>
              <a:t>   та   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&gt;</a:t>
            </a:r>
            <a:endParaRPr lang="uk-UA" sz="28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  <a:sym typeface="Webdings"/>
            </a:endParaRPr>
          </a:p>
          <a:p>
            <a:r>
              <a:rPr lang="uk-UA" sz="2800" b="1" dirty="0">
                <a:latin typeface="Arial" pitchFamily="34" charset="0"/>
                <a:cs typeface="Arial" pitchFamily="34" charset="0"/>
                <a:sym typeface="Webdings"/>
              </a:rPr>
              <a:t> </a:t>
            </a:r>
            <a:r>
              <a:rPr lang="uk-UA" sz="2800" b="1" dirty="0" smtClean="0">
                <a:latin typeface="Arial" pitchFamily="34" charset="0"/>
                <a:cs typeface="Arial" pitchFamily="34" charset="0"/>
                <a:sym typeface="Webdings"/>
              </a:rPr>
              <a:t>   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&lt;=</a:t>
            </a:r>
            <a:r>
              <a:rPr lang="en-US" sz="2800" b="1" dirty="0" smtClean="0">
                <a:latin typeface="Arial" pitchFamily="34" charset="0"/>
                <a:cs typeface="Arial" pitchFamily="34" charset="0"/>
                <a:sym typeface="Webdings"/>
              </a:rPr>
              <a:t> </a:t>
            </a:r>
            <a:r>
              <a:rPr lang="uk-UA" sz="2800" b="1" dirty="0" smtClean="0">
                <a:latin typeface="Arial" pitchFamily="34" charset="0"/>
                <a:cs typeface="Arial" pitchFamily="34" charset="0"/>
                <a:sym typeface="Webdings"/>
              </a:rPr>
              <a:t> та   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&gt;=</a:t>
            </a:r>
            <a:endParaRPr lang="uk-UA" sz="28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  <a:sym typeface="Webdings"/>
            </a:endParaRPr>
          </a:p>
          <a:p>
            <a:r>
              <a:rPr lang="uk-UA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 </a:t>
            </a:r>
            <a:r>
              <a:rPr lang="uk-UA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   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== </a:t>
            </a:r>
            <a:r>
              <a:rPr lang="uk-UA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 </a:t>
            </a:r>
            <a:r>
              <a:rPr lang="uk-UA" sz="2800" b="1" dirty="0" smtClean="0">
                <a:latin typeface="Arial" pitchFamily="34" charset="0"/>
                <a:cs typeface="Arial" pitchFamily="34" charset="0"/>
                <a:sym typeface="Webdings"/>
              </a:rPr>
              <a:t>та   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!=</a:t>
            </a:r>
            <a:r>
              <a:rPr lang="uk-UA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 </a:t>
            </a:r>
          </a:p>
          <a:p>
            <a:endParaRPr lang="uk-UA" sz="2800" b="1" dirty="0">
              <a:latin typeface="Arial" pitchFamily="34" charset="0"/>
              <a:cs typeface="Arial" pitchFamily="34" charset="0"/>
              <a:sym typeface="Webdings"/>
            </a:endParaRPr>
          </a:p>
          <a:p>
            <a:r>
              <a:rPr lang="uk-UA" sz="2800" b="1" dirty="0" smtClean="0">
                <a:latin typeface="Arial" pitchFamily="34" charset="0"/>
                <a:cs typeface="Arial" pitchFamily="34" charset="0"/>
                <a:sym typeface="Webdings"/>
              </a:rPr>
              <a:t>Останній варіант має особливості  -  </a:t>
            </a:r>
            <a:r>
              <a:rPr lang="uk-UA" sz="2800" b="1" i="1" u="sng" dirty="0" smtClean="0">
                <a:latin typeface="Arial" pitchFamily="34" charset="0"/>
                <a:cs typeface="Arial" pitchFamily="34" charset="0"/>
                <a:sym typeface="Webdings"/>
              </a:rPr>
              <a:t>рекомендується</a:t>
            </a:r>
            <a:r>
              <a:rPr lang="uk-UA" sz="2800" b="1" dirty="0" smtClean="0">
                <a:latin typeface="Arial" pitchFamily="34" charset="0"/>
                <a:cs typeface="Arial" pitchFamily="34" charset="0"/>
                <a:sym typeface="Webdings"/>
              </a:rPr>
              <a:t> також </a:t>
            </a:r>
            <a:r>
              <a:rPr lang="uk-UA" sz="2800" b="1" i="1" u="sng" dirty="0" err="1" smtClean="0">
                <a:latin typeface="Arial" pitchFamily="34" charset="0"/>
                <a:cs typeface="Arial" pitchFamily="34" charset="0"/>
                <a:sym typeface="Webdings"/>
              </a:rPr>
              <a:t>переозначити</a:t>
            </a:r>
            <a:r>
              <a:rPr lang="uk-UA" sz="2800" b="1" dirty="0" smtClean="0">
                <a:latin typeface="Arial" pitchFamily="34" charset="0"/>
                <a:cs typeface="Arial" pitchFamily="34" charset="0"/>
                <a:sym typeface="Webdings"/>
              </a:rPr>
              <a:t> методи </a:t>
            </a:r>
          </a:p>
          <a:p>
            <a:r>
              <a:rPr lang="en-US" sz="28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Object.Equals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() </a:t>
            </a:r>
            <a:r>
              <a:rPr lang="uk-UA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             </a:t>
            </a:r>
            <a:r>
              <a:rPr lang="uk-UA" sz="2800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(порівнює об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’</a:t>
            </a:r>
            <a:r>
              <a:rPr lang="uk-UA" sz="2800" b="1" dirty="0" err="1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єкти</a:t>
            </a:r>
            <a:r>
              <a:rPr lang="uk-UA" sz="2800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)</a:t>
            </a:r>
          </a:p>
          <a:p>
            <a:r>
              <a:rPr lang="uk-UA" sz="2800" b="1" dirty="0" smtClean="0">
                <a:latin typeface="Arial" pitchFamily="34" charset="0"/>
                <a:cs typeface="Arial" pitchFamily="34" charset="0"/>
                <a:sym typeface="Webdings"/>
              </a:rPr>
              <a:t>та </a:t>
            </a:r>
          </a:p>
          <a:p>
            <a:r>
              <a:rPr lang="en-US" sz="28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Object.GetHashCode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()</a:t>
            </a:r>
            <a:r>
              <a:rPr lang="uk-UA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  </a:t>
            </a:r>
            <a:r>
              <a:rPr lang="uk-UA" sz="2800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(повертає </a:t>
            </a:r>
            <a:r>
              <a:rPr lang="uk-UA" sz="2800" b="1" dirty="0" err="1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хеш-код</a:t>
            </a:r>
            <a:r>
              <a:rPr lang="uk-UA" sz="2800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 об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’</a:t>
            </a:r>
            <a:r>
              <a:rPr lang="uk-UA" sz="2800" b="1" dirty="0" err="1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єкта</a:t>
            </a:r>
            <a:r>
              <a:rPr lang="uk-UA" sz="2800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)</a:t>
            </a:r>
            <a:endParaRPr lang="uk-UA" sz="2800" b="1" dirty="0">
              <a:latin typeface="Arial" pitchFamily="34" charset="0"/>
              <a:cs typeface="Arial" pitchFamily="34" charset="0"/>
              <a:sym typeface="Webdings"/>
            </a:endParaRPr>
          </a:p>
        </p:txBody>
      </p:sp>
    </p:spTree>
    <p:extLst>
      <p:ext uri="{BB962C8B-B14F-4D97-AF65-F5344CB8AC3E}">
        <p14:creationId xmlns:p14="http://schemas.microsoft.com/office/powerpoint/2010/main" val="324230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32" cy="404664"/>
          </a:xfrm>
        </p:spPr>
        <p:txBody>
          <a:bodyPr>
            <a:noAutofit/>
          </a:bodyPr>
          <a:lstStyle/>
          <a:p>
            <a:r>
              <a:rPr lang="uk-UA" sz="23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Приклад перевантаження операторів порівняння - 1</a:t>
            </a:r>
            <a:endParaRPr lang="uk-UA" sz="2300" b="1" u="sng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94" y="476672"/>
            <a:ext cx="8980960" cy="63709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using System;</a:t>
            </a: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class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MComp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public double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Re,Im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public double md(){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return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Math.Sqrt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(Re*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Re+Im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*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Im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);}</a:t>
            </a: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public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MComp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(double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x,double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y){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Re=x;</a:t>
            </a:r>
          </a:p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Im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=y;}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public void show(){</a:t>
            </a:r>
          </a:p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Console.WriteLine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("Re="+Re+" :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Im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="+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Im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);}</a:t>
            </a:r>
            <a:endParaRPr lang="uk-UA" sz="2400" b="1" dirty="0" smtClean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public static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bool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operator&lt;(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MComp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a,MComp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b){</a:t>
            </a: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if(a.md()&lt;b.md()) return true;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else return false;}</a:t>
            </a: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public static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bool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operator&gt;(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MComp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a,MComp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b){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if(a.md()&gt;b.md()) return true;</a:t>
            </a: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else return false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;}}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Стрелка влево 11"/>
          <p:cNvSpPr/>
          <p:nvPr/>
        </p:nvSpPr>
        <p:spPr>
          <a:xfrm rot="19700169">
            <a:off x="6228887" y="3913611"/>
            <a:ext cx="1870802" cy="258838"/>
          </a:xfrm>
          <a:prstGeom prst="leftArrow">
            <a:avLst>
              <a:gd name="adj1" fmla="val 50000"/>
              <a:gd name="adj2" fmla="val 144875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лево 14"/>
          <p:cNvSpPr/>
          <p:nvPr/>
        </p:nvSpPr>
        <p:spPr>
          <a:xfrm rot="17962582">
            <a:off x="6642607" y="4385602"/>
            <a:ext cx="2168763" cy="297213"/>
          </a:xfrm>
          <a:prstGeom prst="leftArrow">
            <a:avLst>
              <a:gd name="adj1" fmla="val 50000"/>
              <a:gd name="adj2" fmla="val 144875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6876256" y="3086095"/>
            <a:ext cx="1958348" cy="576064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smtClean="0">
                <a:solidFill>
                  <a:schemeClr val="bg1"/>
                </a:solidFill>
              </a:rPr>
              <a:t>Зверніть увагу!</a:t>
            </a:r>
            <a:endParaRPr lang="uk-UA" sz="2000" b="1">
              <a:solidFill>
                <a:schemeClr val="bg1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562181" y="613831"/>
            <a:ext cx="5333308" cy="720117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Перевантаження операторів </a:t>
            </a:r>
            <a:r>
              <a:rPr lang="en-US" sz="3600" b="1" dirty="0" smtClean="0">
                <a:solidFill>
                  <a:srgbClr val="FFFF00"/>
                </a:solidFill>
              </a:rPr>
              <a:t>&lt;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uk-UA" sz="2400" b="1" dirty="0" smtClean="0">
                <a:solidFill>
                  <a:schemeClr val="bg1"/>
                </a:solidFill>
              </a:rPr>
              <a:t>та </a:t>
            </a:r>
            <a:r>
              <a:rPr lang="en-US" sz="3600" b="1" dirty="0" smtClean="0">
                <a:solidFill>
                  <a:srgbClr val="FFFF00"/>
                </a:solidFill>
              </a:rPr>
              <a:t>&gt;</a:t>
            </a:r>
            <a:endParaRPr lang="uk-UA" sz="3600" b="1" dirty="0">
              <a:solidFill>
                <a:srgbClr val="FFFF00"/>
              </a:solidFill>
            </a:endParaRPr>
          </a:p>
        </p:txBody>
      </p:sp>
      <p:sp>
        <p:nvSpPr>
          <p:cNvPr id="17" name="Выноска со стрелкой вниз 16"/>
          <p:cNvSpPr/>
          <p:nvPr/>
        </p:nvSpPr>
        <p:spPr>
          <a:xfrm>
            <a:off x="6516216" y="6093296"/>
            <a:ext cx="2448272" cy="764704"/>
          </a:xfrm>
          <a:prstGeom prst="downArrowCallout">
            <a:avLst>
              <a:gd name="adj1" fmla="val 66638"/>
              <a:gd name="adj2" fmla="val 61433"/>
              <a:gd name="adj3" fmla="val 37145"/>
              <a:gd name="adj4" fmla="val 50711"/>
            </a:avLst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ПРОДОВЖЕННЯ</a:t>
            </a:r>
            <a:endParaRPr lang="ru-RU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87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32" cy="404664"/>
          </a:xfrm>
        </p:spPr>
        <p:txBody>
          <a:bodyPr>
            <a:noAutofit/>
          </a:bodyPr>
          <a:lstStyle/>
          <a:p>
            <a:r>
              <a:rPr lang="uk-UA" sz="23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Приклад перевантаження операторів порівняння - 2</a:t>
            </a:r>
            <a:endParaRPr lang="uk-UA" sz="2300" b="1" u="sng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620688"/>
            <a:ext cx="8980960" cy="60016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class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CompOperatorsDemo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static void compare(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MComp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a,MComp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b){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String result="</a:t>
            </a:r>
            <a:r>
              <a:rPr lang="uk-UA" sz="2400" b="1" dirty="0">
                <a:latin typeface="Arial" pitchFamily="34" charset="0"/>
                <a:cs typeface="Arial" pitchFamily="34" charset="0"/>
              </a:rPr>
              <a:t>є такий самий як ";</a:t>
            </a:r>
          </a:p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Console.WriteLine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("</a:t>
            </a:r>
            <a:r>
              <a:rPr lang="uk-UA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Пор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uk-UA" sz="2400" b="1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вняння</a:t>
            </a:r>
            <a:r>
              <a:rPr lang="uk-UA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об'єкт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uk-UA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в.");</a:t>
            </a:r>
          </a:p>
          <a:p>
            <a:r>
              <a:rPr lang="en-US" sz="2400" b="1" dirty="0" err="1">
                <a:latin typeface="Arial" pitchFamily="34" charset="0"/>
                <a:cs typeface="Arial" pitchFamily="34" charset="0"/>
              </a:rPr>
              <a:t>Console.Write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("</a:t>
            </a:r>
            <a:r>
              <a:rPr lang="uk-UA" sz="2400" b="1" dirty="0">
                <a:latin typeface="Arial" pitchFamily="34" charset="0"/>
                <a:cs typeface="Arial" pitchFamily="34" charset="0"/>
              </a:rPr>
              <a:t>Перший об'єкт. ");</a:t>
            </a:r>
          </a:p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a.show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r>
              <a:rPr lang="en-US" sz="2400" b="1" dirty="0" err="1">
                <a:latin typeface="Arial" pitchFamily="34" charset="0"/>
                <a:cs typeface="Arial" pitchFamily="34" charset="0"/>
              </a:rPr>
              <a:t>Console.Write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("</a:t>
            </a:r>
            <a:r>
              <a:rPr lang="uk-UA" sz="2400" b="1" dirty="0">
                <a:latin typeface="Arial" pitchFamily="34" charset="0"/>
                <a:cs typeface="Arial" pitchFamily="34" charset="0"/>
              </a:rPr>
              <a:t>Другий об'єкт. ");</a:t>
            </a:r>
          </a:p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b.show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if(a&gt;b) result="</a:t>
            </a:r>
            <a:r>
              <a:rPr lang="uk-UA" sz="2400" b="1" dirty="0">
                <a:latin typeface="Arial" pitchFamily="34" charset="0"/>
                <a:cs typeface="Arial" pitchFamily="34" charset="0"/>
              </a:rPr>
              <a:t>є б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i</a:t>
            </a:r>
            <a:r>
              <a:rPr lang="uk-UA" sz="2400" b="1" dirty="0" err="1">
                <a:latin typeface="Arial" pitchFamily="34" charset="0"/>
                <a:cs typeface="Arial" pitchFamily="34" charset="0"/>
              </a:rPr>
              <a:t>льшим</a:t>
            </a:r>
            <a:r>
              <a:rPr lang="uk-UA" sz="2400" b="1" dirty="0">
                <a:latin typeface="Arial" pitchFamily="34" charset="0"/>
                <a:cs typeface="Arial" pitchFamily="34" charset="0"/>
              </a:rPr>
              <a:t> за ";</a:t>
            </a: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if(a&lt;b) result="</a:t>
            </a:r>
            <a:r>
              <a:rPr lang="uk-UA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є меншим за ";</a:t>
            </a:r>
          </a:p>
          <a:p>
            <a:r>
              <a:rPr lang="en-US" sz="2400" b="1" dirty="0" err="1">
                <a:latin typeface="Arial" pitchFamily="34" charset="0"/>
                <a:cs typeface="Arial" pitchFamily="34" charset="0"/>
              </a:rPr>
              <a:t>Console.WriteLine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("</a:t>
            </a:r>
            <a:r>
              <a:rPr lang="uk-UA" sz="2400" b="1" dirty="0">
                <a:latin typeface="Arial" pitchFamily="34" charset="0"/>
                <a:cs typeface="Arial" pitchFamily="34" charset="0"/>
              </a:rPr>
              <a:t>Перший об'єкт "+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result+"</a:t>
            </a:r>
            <a:r>
              <a:rPr lang="uk-UA" sz="2400" b="1" dirty="0">
                <a:latin typeface="Arial" pitchFamily="34" charset="0"/>
                <a:cs typeface="Arial" pitchFamily="34" charset="0"/>
              </a:rPr>
              <a:t>другий</a:t>
            </a:r>
            <a:r>
              <a:rPr lang="uk-UA" sz="2400" b="1" dirty="0" smtClean="0">
                <a:latin typeface="Arial" pitchFamily="34" charset="0"/>
                <a:cs typeface="Arial" pitchFamily="34" charset="0"/>
              </a:rPr>
              <a:t>!");}</a:t>
            </a:r>
            <a:endParaRPr lang="uk-UA" sz="2400" b="1" dirty="0">
              <a:latin typeface="Arial" pitchFamily="34" charset="0"/>
              <a:cs typeface="Arial" pitchFamily="34" charset="0"/>
            </a:endParaRP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static void Main(){</a:t>
            </a:r>
          </a:p>
          <a:p>
            <a:r>
              <a:rPr lang="en-US" sz="2400" b="1" dirty="0" err="1">
                <a:latin typeface="Arial" pitchFamily="34" charset="0"/>
                <a:cs typeface="Arial" pitchFamily="34" charset="0"/>
              </a:rPr>
              <a:t>MComp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z1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=new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MComp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(3,4);</a:t>
            </a:r>
          </a:p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MComp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z2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=new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MComp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(-4,2);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compare(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z1,z2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);</a:t>
            </a:r>
          </a:p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Console.ReadLine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();}}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Скругленный прямоугольник 7">
            <a:hlinkClick r:id="rId3" action="ppaction://hlinkfile"/>
          </p:cNvPr>
          <p:cNvSpPr/>
          <p:nvPr/>
        </p:nvSpPr>
        <p:spPr>
          <a:xfrm>
            <a:off x="6288045" y="5522932"/>
            <a:ext cx="2500330" cy="71438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latin typeface="Arial Black" pitchFamily="34" charset="0"/>
              </a:rPr>
              <a:t>Запустити</a:t>
            </a:r>
            <a:endParaRPr lang="ru-RU" sz="2400" b="1" dirty="0">
              <a:latin typeface="Arial Black" pitchFamily="34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6365870" y="764704"/>
            <a:ext cx="2619805" cy="914368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Клас з головним методом програми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2" name="Стрелка влево 11"/>
          <p:cNvSpPr/>
          <p:nvPr/>
        </p:nvSpPr>
        <p:spPr>
          <a:xfrm>
            <a:off x="4836930" y="4005064"/>
            <a:ext cx="1451115" cy="288032"/>
          </a:xfrm>
          <a:prstGeom prst="leftArrow">
            <a:avLst>
              <a:gd name="adj1" fmla="val 50000"/>
              <a:gd name="adj2" fmla="val 144875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лево 14"/>
          <p:cNvSpPr/>
          <p:nvPr/>
        </p:nvSpPr>
        <p:spPr>
          <a:xfrm>
            <a:off x="4836929" y="3620314"/>
            <a:ext cx="1451115" cy="288032"/>
          </a:xfrm>
          <a:prstGeom prst="leftArrow">
            <a:avLst>
              <a:gd name="adj1" fmla="val 50000"/>
              <a:gd name="adj2" fmla="val 144875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6365870" y="3356992"/>
            <a:ext cx="1958348" cy="936104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Зверніть увагу!</a:t>
            </a:r>
            <a:endParaRPr lang="uk-UA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37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32" cy="404664"/>
          </a:xfrm>
        </p:spPr>
        <p:txBody>
          <a:bodyPr>
            <a:normAutofit fontScale="90000"/>
          </a:bodyPr>
          <a:lstStyle/>
          <a:p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Перевантаження операторів </a:t>
            </a:r>
            <a:r>
              <a:rPr lang="en-US" sz="2800" b="1" u="sng" dirty="0" smtClean="0">
                <a:solidFill>
                  <a:srgbClr val="FF0000"/>
                </a:solidFill>
                <a:latin typeface="Arial Black" pitchFamily="34" charset="0"/>
              </a:rPr>
              <a:t>true</a:t>
            </a:r>
            <a:r>
              <a:rPr lang="en-US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 </a:t>
            </a:r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і </a:t>
            </a:r>
            <a:r>
              <a:rPr lang="en-US" sz="2800" b="1" u="sng" dirty="0" smtClean="0">
                <a:solidFill>
                  <a:srgbClr val="FF0000"/>
                </a:solidFill>
                <a:latin typeface="Arial Black" pitchFamily="34" charset="0"/>
              </a:rPr>
              <a:t>false</a:t>
            </a:r>
            <a:endParaRPr lang="uk-UA" sz="2800" b="1" u="sng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496" y="548680"/>
            <a:ext cx="9036496" cy="61863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Webdings"/>
              <a:buChar char="&lt;"/>
            </a:pPr>
            <a:r>
              <a:rPr lang="uk-UA" sz="2800" b="1" dirty="0" smtClean="0">
                <a:latin typeface="Arial" pitchFamily="34" charset="0"/>
                <a:cs typeface="Arial" pitchFamily="34" charset="0"/>
                <a:sym typeface="Webdings"/>
              </a:rPr>
              <a:t>Для визначення поняття </a:t>
            </a:r>
            <a:r>
              <a:rPr lang="uk-UA" sz="28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істина</a:t>
            </a:r>
            <a:r>
              <a:rPr lang="uk-UA" sz="2800" b="1" dirty="0" smtClean="0">
                <a:latin typeface="Arial" pitchFamily="34" charset="0"/>
                <a:cs typeface="Arial" pitchFamily="34" charset="0"/>
                <a:sym typeface="Webdings"/>
              </a:rPr>
              <a:t> та </a:t>
            </a:r>
            <a:r>
              <a:rPr lang="uk-UA" sz="28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неправда</a:t>
            </a:r>
            <a:r>
              <a:rPr lang="uk-UA" sz="2800" b="1" dirty="0" smtClean="0">
                <a:latin typeface="Arial" pitchFamily="34" charset="0"/>
                <a:cs typeface="Arial" pitchFamily="34" charset="0"/>
                <a:sym typeface="Webdings"/>
              </a:rPr>
              <a:t> </a:t>
            </a:r>
          </a:p>
          <a:p>
            <a:r>
              <a:rPr lang="uk-UA" sz="2800" b="1" dirty="0">
                <a:latin typeface="Arial" pitchFamily="34" charset="0"/>
                <a:cs typeface="Arial" pitchFamily="34" charset="0"/>
                <a:sym typeface="Webdings"/>
              </a:rPr>
              <a:t> </a:t>
            </a:r>
            <a:r>
              <a:rPr lang="uk-UA" sz="2800" b="1" dirty="0" smtClean="0">
                <a:latin typeface="Arial" pitchFamily="34" charset="0"/>
                <a:cs typeface="Arial" pitchFamily="34" charset="0"/>
                <a:sym typeface="Webdings"/>
              </a:rPr>
              <a:t>   для об</a:t>
            </a:r>
            <a:r>
              <a:rPr lang="en-US" sz="2800" b="1" dirty="0" smtClean="0">
                <a:latin typeface="Arial" pitchFamily="34" charset="0"/>
                <a:cs typeface="Arial" pitchFamily="34" charset="0"/>
                <a:sym typeface="Webdings"/>
              </a:rPr>
              <a:t>’</a:t>
            </a:r>
            <a:r>
              <a:rPr lang="uk-UA" sz="2800" b="1" dirty="0" err="1" smtClean="0">
                <a:latin typeface="Arial" pitchFamily="34" charset="0"/>
                <a:cs typeface="Arial" pitchFamily="34" charset="0"/>
                <a:sym typeface="Webdings"/>
              </a:rPr>
              <a:t>єктів</a:t>
            </a:r>
            <a:r>
              <a:rPr lang="uk-UA" sz="2800" b="1" dirty="0" smtClean="0">
                <a:latin typeface="Arial" pitchFamily="34" charset="0"/>
                <a:cs typeface="Arial" pitchFamily="34" charset="0"/>
                <a:sym typeface="Webdings"/>
              </a:rPr>
              <a:t> можна перевантажити ключові </a:t>
            </a:r>
          </a:p>
          <a:p>
            <a:r>
              <a:rPr lang="uk-UA" sz="2800" b="1" dirty="0">
                <a:latin typeface="Arial" pitchFamily="34" charset="0"/>
                <a:cs typeface="Arial" pitchFamily="34" charset="0"/>
                <a:sym typeface="Webdings"/>
              </a:rPr>
              <a:t> </a:t>
            </a:r>
            <a:r>
              <a:rPr lang="uk-UA" sz="2800" b="1" dirty="0" smtClean="0">
                <a:latin typeface="Arial" pitchFamily="34" charset="0"/>
                <a:cs typeface="Arial" pitchFamily="34" charset="0"/>
                <a:sym typeface="Webdings"/>
              </a:rPr>
              <a:t>   слова </a:t>
            </a:r>
            <a:r>
              <a:rPr lang="en-US" sz="28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true</a:t>
            </a:r>
            <a:r>
              <a:rPr lang="en-US" sz="2800" b="1" dirty="0" smtClean="0">
                <a:latin typeface="Arial" pitchFamily="34" charset="0"/>
                <a:cs typeface="Arial" pitchFamily="34" charset="0"/>
                <a:sym typeface="Webdings"/>
              </a:rPr>
              <a:t> </a:t>
            </a:r>
            <a:r>
              <a:rPr lang="uk-UA" sz="2800" b="1" dirty="0" smtClean="0">
                <a:latin typeface="Arial" pitchFamily="34" charset="0"/>
                <a:cs typeface="Arial" pitchFamily="34" charset="0"/>
                <a:sym typeface="Webdings"/>
              </a:rPr>
              <a:t>та </a:t>
            </a:r>
            <a:r>
              <a:rPr lang="en-US" sz="28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false</a:t>
            </a:r>
            <a:r>
              <a:rPr lang="en-US" sz="2800" b="1" dirty="0" smtClean="0">
                <a:latin typeface="Arial" pitchFamily="34" charset="0"/>
                <a:cs typeface="Arial" pitchFamily="34" charset="0"/>
                <a:sym typeface="Webdings"/>
              </a:rPr>
              <a:t> </a:t>
            </a:r>
            <a:r>
              <a:rPr lang="uk-UA" sz="2800" b="1" dirty="0" smtClean="0">
                <a:latin typeface="Arial" pitchFamily="34" charset="0"/>
                <a:cs typeface="Arial" pitchFamily="34" charset="0"/>
                <a:sym typeface="Webdings"/>
              </a:rPr>
              <a:t>формально як </a:t>
            </a:r>
            <a:r>
              <a:rPr lang="uk-UA" sz="2800" b="1" dirty="0" err="1" smtClean="0">
                <a:latin typeface="Arial" pitchFamily="34" charset="0"/>
                <a:cs typeface="Arial" pitchFamily="34" charset="0"/>
                <a:sym typeface="Webdings"/>
              </a:rPr>
              <a:t>унарні</a:t>
            </a:r>
            <a:r>
              <a:rPr lang="uk-UA" sz="2800" b="1" dirty="0" smtClean="0">
                <a:latin typeface="Arial" pitchFamily="34" charset="0"/>
                <a:cs typeface="Arial" pitchFamily="34" charset="0"/>
                <a:sym typeface="Webdings"/>
              </a:rPr>
              <a:t> </a:t>
            </a:r>
          </a:p>
          <a:p>
            <a:r>
              <a:rPr lang="uk-UA" sz="2800" b="1" dirty="0">
                <a:latin typeface="Arial" pitchFamily="34" charset="0"/>
                <a:cs typeface="Arial" pitchFamily="34" charset="0"/>
                <a:sym typeface="Webdings"/>
              </a:rPr>
              <a:t> </a:t>
            </a:r>
            <a:r>
              <a:rPr lang="uk-UA" sz="2800" b="1" dirty="0" smtClean="0">
                <a:latin typeface="Arial" pitchFamily="34" charset="0"/>
                <a:cs typeface="Arial" pitchFamily="34" charset="0"/>
                <a:sym typeface="Webdings"/>
              </a:rPr>
              <a:t>   оператори  </a:t>
            </a:r>
          </a:p>
          <a:p>
            <a:r>
              <a:rPr lang="uk-UA" sz="1600" b="1" dirty="0" smtClean="0">
                <a:latin typeface="Arial" pitchFamily="34" charset="0"/>
                <a:cs typeface="Arial" pitchFamily="34" charset="0"/>
                <a:sym typeface="Webdings"/>
              </a:rPr>
              <a:t> </a:t>
            </a:r>
          </a:p>
          <a:p>
            <a:pPr marL="457200" indent="-457200">
              <a:buFont typeface="Webdings"/>
              <a:buChar char="&lt;"/>
            </a:pPr>
            <a:r>
              <a:rPr lang="uk-UA" sz="2800" b="1" dirty="0" smtClean="0">
                <a:latin typeface="Arial" pitchFamily="34" charset="0"/>
                <a:cs typeface="Arial" pitchFamily="34" charset="0"/>
                <a:sym typeface="Webdings"/>
              </a:rPr>
              <a:t>Ключові слова </a:t>
            </a:r>
            <a:r>
              <a:rPr lang="en-US" sz="28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true</a:t>
            </a:r>
            <a:r>
              <a:rPr lang="en-US" sz="2800" b="1" dirty="0">
                <a:latin typeface="Arial" pitchFamily="34" charset="0"/>
                <a:cs typeface="Arial" pitchFamily="34" charset="0"/>
                <a:sym typeface="Webdings"/>
              </a:rPr>
              <a:t> </a:t>
            </a:r>
            <a:r>
              <a:rPr lang="uk-UA" sz="2800" b="1" dirty="0">
                <a:latin typeface="Arial" pitchFamily="34" charset="0"/>
                <a:cs typeface="Arial" pitchFamily="34" charset="0"/>
                <a:sym typeface="Webdings"/>
              </a:rPr>
              <a:t>та </a:t>
            </a:r>
            <a:r>
              <a:rPr lang="en-US" sz="28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false</a:t>
            </a:r>
            <a:r>
              <a:rPr lang="en-US" sz="2800" b="1" dirty="0">
                <a:latin typeface="Arial" pitchFamily="34" charset="0"/>
                <a:cs typeface="Arial" pitchFamily="34" charset="0"/>
                <a:sym typeface="Webdings"/>
              </a:rPr>
              <a:t> </a:t>
            </a:r>
            <a:r>
              <a:rPr lang="uk-UA" sz="2800" b="1" dirty="0" smtClean="0">
                <a:latin typeface="Arial" pitchFamily="34" charset="0"/>
                <a:cs typeface="Arial" pitchFamily="34" charset="0"/>
                <a:sym typeface="Webdings"/>
              </a:rPr>
              <a:t>перевантажуються тільки в парі</a:t>
            </a:r>
          </a:p>
          <a:p>
            <a:endParaRPr lang="en-US" sz="1600" b="1" dirty="0" smtClean="0">
              <a:latin typeface="Arial" pitchFamily="34" charset="0"/>
              <a:cs typeface="Arial" pitchFamily="34" charset="0"/>
              <a:sym typeface="Webdings"/>
            </a:endParaRPr>
          </a:p>
          <a:p>
            <a:pPr marL="457200" indent="-457200">
              <a:buFont typeface="Webdings"/>
              <a:buChar char="&lt;"/>
            </a:pPr>
            <a:r>
              <a:rPr lang="uk-UA" sz="2800" b="1" dirty="0" smtClean="0">
                <a:latin typeface="Arial" pitchFamily="34" charset="0"/>
                <a:cs typeface="Arial" pitchFamily="34" charset="0"/>
                <a:sym typeface="Webdings"/>
              </a:rPr>
              <a:t>Об</a:t>
            </a:r>
            <a:r>
              <a:rPr lang="en-US" sz="2800" b="1" dirty="0" smtClean="0">
                <a:latin typeface="Arial" pitchFamily="34" charset="0"/>
                <a:cs typeface="Arial" pitchFamily="34" charset="0"/>
                <a:sym typeface="Webdings"/>
              </a:rPr>
              <a:t>’</a:t>
            </a:r>
            <a:r>
              <a:rPr lang="uk-UA" sz="2800" b="1" dirty="0" err="1" smtClean="0">
                <a:latin typeface="Arial" pitchFamily="34" charset="0"/>
                <a:cs typeface="Arial" pitchFamily="34" charset="0"/>
                <a:sym typeface="Webdings"/>
              </a:rPr>
              <a:t>єкти</a:t>
            </a:r>
            <a:r>
              <a:rPr lang="uk-UA" sz="2800" b="1" dirty="0" smtClean="0">
                <a:latin typeface="Arial" pitchFamily="34" charset="0"/>
                <a:cs typeface="Arial" pitchFamily="34" charset="0"/>
                <a:sym typeface="Webdings"/>
              </a:rPr>
              <a:t>, для яких перевантажені ключові слова </a:t>
            </a:r>
            <a:r>
              <a:rPr lang="en-US" sz="28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true</a:t>
            </a:r>
            <a:r>
              <a:rPr lang="en-US" sz="2800" b="1" dirty="0">
                <a:latin typeface="Arial" pitchFamily="34" charset="0"/>
                <a:cs typeface="Arial" pitchFamily="34" charset="0"/>
                <a:sym typeface="Webdings"/>
              </a:rPr>
              <a:t> </a:t>
            </a:r>
            <a:r>
              <a:rPr lang="uk-UA" sz="2800" b="1" dirty="0">
                <a:latin typeface="Arial" pitchFamily="34" charset="0"/>
                <a:cs typeface="Arial" pitchFamily="34" charset="0"/>
                <a:sym typeface="Webdings"/>
              </a:rPr>
              <a:t>та </a:t>
            </a:r>
            <a:r>
              <a:rPr lang="en-US" sz="28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false</a:t>
            </a:r>
            <a:r>
              <a:rPr lang="en-US" sz="2800" b="1" dirty="0">
                <a:latin typeface="Arial" pitchFamily="34" charset="0"/>
                <a:cs typeface="Arial" pitchFamily="34" charset="0"/>
                <a:sym typeface="Webdings"/>
              </a:rPr>
              <a:t> </a:t>
            </a:r>
            <a:r>
              <a:rPr lang="uk-UA" sz="2800" b="1" dirty="0" smtClean="0">
                <a:latin typeface="Arial" pitchFamily="34" charset="0"/>
                <a:cs typeface="Arial" pitchFamily="34" charset="0"/>
                <a:sym typeface="Webdings"/>
              </a:rPr>
              <a:t>можуть використовуватись в операторах 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if()</a:t>
            </a:r>
            <a:r>
              <a:rPr lang="en-US" sz="2800" b="1" dirty="0" smtClean="0">
                <a:latin typeface="Arial" pitchFamily="34" charset="0"/>
                <a:cs typeface="Arial" pitchFamily="34" charset="0"/>
                <a:sym typeface="Webdings"/>
              </a:rPr>
              <a:t>, 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while()</a:t>
            </a:r>
            <a:r>
              <a:rPr lang="en-US" sz="2800" b="1" dirty="0" smtClean="0">
                <a:latin typeface="Arial" pitchFamily="34" charset="0"/>
                <a:cs typeface="Arial" pitchFamily="34" charset="0"/>
                <a:sym typeface="Webdings"/>
              </a:rPr>
              <a:t>, 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do-while()</a:t>
            </a:r>
            <a:r>
              <a:rPr lang="en-US" sz="2800" b="1" dirty="0" smtClean="0">
                <a:latin typeface="Arial" pitchFamily="34" charset="0"/>
                <a:cs typeface="Arial" pitchFamily="34" charset="0"/>
                <a:sym typeface="Webdings"/>
              </a:rPr>
              <a:t> </a:t>
            </a:r>
            <a:r>
              <a:rPr lang="uk-UA" sz="2800" b="1" dirty="0" smtClean="0">
                <a:latin typeface="Arial" pitchFamily="34" charset="0"/>
                <a:cs typeface="Arial" pitchFamily="34" charset="0"/>
                <a:sym typeface="Webdings"/>
              </a:rPr>
              <a:t>та </a:t>
            </a:r>
            <a:r>
              <a:rPr lang="uk-UA" sz="28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тернарному</a:t>
            </a:r>
            <a:r>
              <a:rPr lang="uk-UA" sz="2800" b="1" dirty="0" smtClean="0">
                <a:latin typeface="Arial" pitchFamily="34" charset="0"/>
                <a:cs typeface="Arial" pitchFamily="34" charset="0"/>
                <a:sym typeface="Webdings"/>
              </a:rPr>
              <a:t> операторі</a:t>
            </a:r>
          </a:p>
          <a:p>
            <a:pPr marL="457200" indent="-457200">
              <a:buFont typeface="Webdings"/>
              <a:buChar char="&lt;"/>
            </a:pPr>
            <a:r>
              <a:rPr lang="uk-UA" sz="2800" b="1" dirty="0" smtClean="0">
                <a:latin typeface="Arial" pitchFamily="34" charset="0"/>
                <a:cs typeface="Arial" pitchFamily="34" charset="0"/>
                <a:sym typeface="Webdings"/>
              </a:rPr>
              <a:t>Синтаксис: </a:t>
            </a:r>
          </a:p>
          <a:p>
            <a:r>
              <a:rPr lang="uk-UA" sz="2800" b="1" dirty="0">
                <a:latin typeface="Arial" pitchFamily="34" charset="0"/>
                <a:cs typeface="Arial" pitchFamily="34" charset="0"/>
                <a:sym typeface="Webdings"/>
              </a:rPr>
              <a:t> </a:t>
            </a:r>
            <a:r>
              <a:rPr lang="uk-UA" sz="2800" b="1" dirty="0" smtClean="0">
                <a:latin typeface="Arial" pitchFamily="34" charset="0"/>
                <a:cs typeface="Arial" pitchFamily="34" charset="0"/>
                <a:sym typeface="Webdings"/>
              </a:rPr>
              <a:t>    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public static </a:t>
            </a:r>
            <a:r>
              <a:rPr lang="en-US" sz="28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bool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 operator true (</a:t>
            </a:r>
            <a:r>
              <a:rPr lang="uk-UA" sz="2800" b="1" dirty="0" smtClean="0">
                <a:latin typeface="Arial" pitchFamily="34" charset="0"/>
                <a:cs typeface="Arial" pitchFamily="34" charset="0"/>
                <a:sym typeface="Webdings"/>
              </a:rPr>
              <a:t>тип </a:t>
            </a:r>
            <a:r>
              <a:rPr lang="uk-UA" sz="2800" b="1" dirty="0" err="1" smtClean="0">
                <a:latin typeface="Arial" pitchFamily="34" charset="0"/>
                <a:cs typeface="Arial" pitchFamily="34" charset="0"/>
                <a:sym typeface="Webdings"/>
              </a:rPr>
              <a:t>арг</a:t>
            </a:r>
            <a:r>
              <a:rPr lang="en-US" sz="2800" b="1" dirty="0" smtClean="0">
                <a:latin typeface="Arial" pitchFamily="34" charset="0"/>
                <a:cs typeface="Arial" pitchFamily="34" charset="0"/>
                <a:sym typeface="Webdings"/>
              </a:rPr>
              <a:t>-</a:t>
            </a:r>
            <a:r>
              <a:rPr lang="uk-UA" sz="2800" b="1" dirty="0" smtClean="0">
                <a:latin typeface="Arial" pitchFamily="34" charset="0"/>
                <a:cs typeface="Arial" pitchFamily="34" charset="0"/>
                <a:sym typeface="Webdings"/>
              </a:rPr>
              <a:t>т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){</a:t>
            </a:r>
            <a:r>
              <a:rPr lang="en-US" sz="2800" b="1" dirty="0" smtClean="0">
                <a:latin typeface="Arial" pitchFamily="34" charset="0"/>
                <a:cs typeface="Arial" pitchFamily="34" charset="0"/>
                <a:sym typeface="Webdings"/>
              </a:rPr>
              <a:t>...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}</a:t>
            </a:r>
          </a:p>
          <a:p>
            <a:r>
              <a:rPr lang="en-US" sz="2800" b="1" dirty="0" smtClean="0">
                <a:latin typeface="Arial" pitchFamily="34" charset="0"/>
                <a:cs typeface="Arial" pitchFamily="34" charset="0"/>
                <a:sym typeface="Webdings"/>
              </a:rPr>
              <a:t>   </a:t>
            </a:r>
            <a:r>
              <a:rPr lang="uk-UA" sz="2800" b="1" dirty="0" smtClean="0">
                <a:latin typeface="Arial" pitchFamily="34" charset="0"/>
                <a:cs typeface="Arial" pitchFamily="34" charset="0"/>
                <a:sym typeface="Webdings"/>
              </a:rPr>
              <a:t>  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public </a:t>
            </a:r>
            <a:r>
              <a: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static </a:t>
            </a:r>
            <a:r>
              <a:rPr lang="en-US" sz="2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bool</a:t>
            </a:r>
            <a:r>
              <a: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 operator 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false </a:t>
            </a:r>
            <a:r>
              <a: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(</a:t>
            </a:r>
            <a:r>
              <a:rPr lang="uk-UA" sz="2800" b="1" dirty="0">
                <a:latin typeface="Arial" pitchFamily="34" charset="0"/>
                <a:cs typeface="Arial" pitchFamily="34" charset="0"/>
                <a:sym typeface="Webdings"/>
              </a:rPr>
              <a:t>тип </a:t>
            </a:r>
            <a:r>
              <a:rPr lang="uk-UA" sz="2800" b="1" dirty="0" err="1" smtClean="0">
                <a:latin typeface="Arial" pitchFamily="34" charset="0"/>
                <a:cs typeface="Arial" pitchFamily="34" charset="0"/>
                <a:sym typeface="Webdings"/>
              </a:rPr>
              <a:t>арг-т</a:t>
            </a:r>
            <a:r>
              <a: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){</a:t>
            </a:r>
            <a:r>
              <a:rPr lang="en-US" sz="2800" b="1" dirty="0">
                <a:latin typeface="Arial" pitchFamily="34" charset="0"/>
                <a:cs typeface="Arial" pitchFamily="34" charset="0"/>
                <a:sym typeface="Webdings"/>
              </a:rPr>
              <a:t>...</a:t>
            </a:r>
            <a:r>
              <a: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}</a:t>
            </a:r>
            <a:endParaRPr lang="uk-UA" sz="2800" b="1" dirty="0">
              <a:solidFill>
                <a:srgbClr val="FF0000"/>
              </a:solidFill>
              <a:latin typeface="Arial" pitchFamily="34" charset="0"/>
              <a:cs typeface="Arial" pitchFamily="34" charset="0"/>
              <a:sym typeface="Webdings"/>
            </a:endParaRPr>
          </a:p>
        </p:txBody>
      </p:sp>
    </p:spTree>
    <p:extLst>
      <p:ext uri="{BB962C8B-B14F-4D97-AF65-F5344CB8AC3E}">
        <p14:creationId xmlns:p14="http://schemas.microsoft.com/office/powerpoint/2010/main" val="287684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32" cy="692696"/>
          </a:xfrm>
        </p:spPr>
        <p:txBody>
          <a:bodyPr>
            <a:normAutofit fontScale="90000"/>
          </a:bodyPr>
          <a:lstStyle/>
          <a:p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Механізм визначення </a:t>
            </a:r>
            <a:b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</a:br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істинності чи хибності об</a:t>
            </a:r>
            <a:r>
              <a:rPr lang="en-US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’</a:t>
            </a:r>
            <a:r>
              <a:rPr lang="uk-UA" sz="2800" b="1" u="sng" dirty="0" err="1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єкту</a:t>
            </a:r>
            <a:endParaRPr lang="uk-UA" sz="2800" b="1" u="sng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008" y="1179904"/>
            <a:ext cx="9036496" cy="52014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uk-UA" sz="2400" b="1" dirty="0" smtClean="0">
                <a:latin typeface="Arial" pitchFamily="34" charset="0"/>
                <a:cs typeface="Arial" pitchFamily="34" charset="0"/>
                <a:sym typeface="Webdings"/>
              </a:rPr>
              <a:t>Об</a:t>
            </a:r>
            <a:r>
              <a:rPr lang="en-US" sz="2400" b="1" dirty="0" smtClean="0">
                <a:latin typeface="Arial" pitchFamily="34" charset="0"/>
                <a:cs typeface="Arial" pitchFamily="34" charset="0"/>
                <a:sym typeface="Webdings"/>
              </a:rPr>
              <a:t>’</a:t>
            </a:r>
            <a:r>
              <a:rPr lang="uk-UA" sz="2400" b="1" dirty="0" err="1" smtClean="0">
                <a:latin typeface="Arial" pitchFamily="34" charset="0"/>
                <a:cs typeface="Arial" pitchFamily="34" charset="0"/>
                <a:sym typeface="Webdings"/>
              </a:rPr>
              <a:t>єкт</a:t>
            </a:r>
            <a:r>
              <a:rPr lang="uk-UA" sz="2400" b="1" dirty="0" smtClean="0">
                <a:latin typeface="Arial" pitchFamily="34" charset="0"/>
                <a:cs typeface="Arial" pitchFamily="34" charset="0"/>
                <a:sym typeface="Webdings"/>
              </a:rPr>
              <a:t> знаходиться в тому місці, де має бути логічне значення</a:t>
            </a:r>
            <a:endParaRPr lang="en-US" sz="2400" b="1" dirty="0" smtClean="0">
              <a:latin typeface="Arial" pitchFamily="34" charset="0"/>
              <a:cs typeface="Arial" pitchFamily="34" charset="0"/>
              <a:sym typeface="Webdings"/>
            </a:endParaRPr>
          </a:p>
          <a:p>
            <a:pPr marL="514350" indent="-514350">
              <a:buAutoNum type="arabicPeriod"/>
            </a:pPr>
            <a:endParaRPr lang="en-US" sz="1000" b="1" dirty="0" smtClean="0">
              <a:latin typeface="Arial" pitchFamily="34" charset="0"/>
              <a:cs typeface="Arial" pitchFamily="34" charset="0"/>
              <a:sym typeface="Webdings"/>
            </a:endParaRPr>
          </a:p>
          <a:p>
            <a:pPr marL="514350" indent="-514350">
              <a:buAutoNum type="arabicPeriod"/>
            </a:pPr>
            <a:endParaRPr lang="en-US" sz="1000" b="1" dirty="0" smtClean="0">
              <a:latin typeface="Arial" pitchFamily="34" charset="0"/>
              <a:cs typeface="Arial" pitchFamily="34" charset="0"/>
              <a:sym typeface="Webdings"/>
            </a:endParaRPr>
          </a:p>
          <a:p>
            <a:pPr marL="514350" indent="-514350">
              <a:buAutoNum type="arabicPeriod"/>
            </a:pPr>
            <a:endParaRPr lang="en-US" sz="1000" b="1" dirty="0">
              <a:latin typeface="Arial" pitchFamily="34" charset="0"/>
              <a:cs typeface="Arial" pitchFamily="34" charset="0"/>
              <a:sym typeface="Webdings"/>
            </a:endParaRPr>
          </a:p>
          <a:p>
            <a:pPr marL="514350" indent="-514350">
              <a:buAutoNum type="arabicPeriod"/>
            </a:pPr>
            <a:endParaRPr lang="en-US" sz="1000" b="1" dirty="0">
              <a:latin typeface="Arial" pitchFamily="34" charset="0"/>
              <a:cs typeface="Arial" pitchFamily="34" charset="0"/>
              <a:sym typeface="Webdings"/>
            </a:endParaRPr>
          </a:p>
          <a:p>
            <a:pPr marL="514350" indent="-514350">
              <a:buAutoNum type="arabicPeriod"/>
            </a:pPr>
            <a:endParaRPr lang="en-US" sz="1000" b="1" dirty="0" smtClean="0">
              <a:latin typeface="Arial" pitchFamily="34" charset="0"/>
              <a:cs typeface="Arial" pitchFamily="34" charset="0"/>
              <a:sym typeface="Webdings"/>
            </a:endParaRPr>
          </a:p>
          <a:p>
            <a:pPr marL="514350" indent="-514350">
              <a:buAutoNum type="arabicPeriod"/>
            </a:pPr>
            <a:endParaRPr lang="uk-UA" sz="1000" b="1" dirty="0" smtClean="0">
              <a:latin typeface="Arial" pitchFamily="34" charset="0"/>
              <a:cs typeface="Arial" pitchFamily="34" charset="0"/>
              <a:sym typeface="Webdings"/>
            </a:endParaRPr>
          </a:p>
          <a:p>
            <a:pPr marL="514350" indent="-514350">
              <a:buAutoNum type="arabicPeriod"/>
            </a:pPr>
            <a:endParaRPr lang="uk-UA" sz="1000" b="1" dirty="0" smtClean="0">
              <a:latin typeface="Arial" pitchFamily="34" charset="0"/>
              <a:cs typeface="Arial" pitchFamily="34" charset="0"/>
              <a:sym typeface="Webdings"/>
            </a:endParaRPr>
          </a:p>
          <a:p>
            <a:pPr marL="514350" indent="-514350">
              <a:buAutoNum type="arabicPeriod"/>
            </a:pPr>
            <a:r>
              <a:rPr lang="uk-UA" sz="2400" b="1" dirty="0" smtClean="0">
                <a:latin typeface="Arial" pitchFamily="34" charset="0"/>
                <a:cs typeface="Arial" pitchFamily="34" charset="0"/>
                <a:sym typeface="Webdings"/>
              </a:rPr>
              <a:t>Якщо 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true-</a:t>
            </a:r>
            <a:r>
              <a:rPr lang="uk-UA" sz="2400" b="1" dirty="0" smtClean="0">
                <a:latin typeface="Arial" pitchFamily="34" charset="0"/>
                <a:cs typeface="Arial" pitchFamily="34" charset="0"/>
                <a:sym typeface="Webdings"/>
              </a:rPr>
              <a:t>метод повертає значення 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true</a:t>
            </a:r>
            <a:r>
              <a:rPr lang="uk-UA" sz="2400" b="1" dirty="0" smtClean="0">
                <a:latin typeface="Arial" pitchFamily="34" charset="0"/>
                <a:cs typeface="Arial" pitchFamily="34" charset="0"/>
                <a:sym typeface="Webdings"/>
              </a:rPr>
              <a:t>, об</a:t>
            </a:r>
            <a:r>
              <a:rPr lang="en-US" sz="2400" b="1" dirty="0" smtClean="0">
                <a:latin typeface="Arial" pitchFamily="34" charset="0"/>
                <a:cs typeface="Arial" pitchFamily="34" charset="0"/>
                <a:sym typeface="Webdings"/>
              </a:rPr>
              <a:t>’</a:t>
            </a:r>
            <a:r>
              <a:rPr lang="uk-UA" sz="2400" b="1" dirty="0" err="1" smtClean="0">
                <a:latin typeface="Arial" pitchFamily="34" charset="0"/>
                <a:cs typeface="Arial" pitchFamily="34" charset="0"/>
                <a:sym typeface="Webdings"/>
              </a:rPr>
              <a:t>єкт</a:t>
            </a:r>
            <a:r>
              <a:rPr lang="uk-UA" sz="2400" b="1" dirty="0" smtClean="0">
                <a:latin typeface="Arial" pitchFamily="34" charset="0"/>
                <a:cs typeface="Arial" pitchFamily="34" charset="0"/>
                <a:sym typeface="Webdings"/>
              </a:rPr>
              <a:t> вважається </a:t>
            </a:r>
            <a:r>
              <a:rPr lang="uk-UA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істинним</a:t>
            </a:r>
            <a:r>
              <a:rPr lang="en-US" sz="2400" b="1" dirty="0" smtClean="0">
                <a:latin typeface="Arial" pitchFamily="34" charset="0"/>
                <a:cs typeface="Arial" pitchFamily="34" charset="0"/>
                <a:sym typeface="Webdings"/>
              </a:rPr>
              <a:t> (</a:t>
            </a:r>
            <a:r>
              <a:rPr lang="uk-UA" sz="2400" b="1" dirty="0" smtClean="0">
                <a:latin typeface="Arial" pitchFamily="34" charset="0"/>
                <a:cs typeface="Arial" pitchFamily="34" charset="0"/>
                <a:sym typeface="Webdings"/>
              </a:rPr>
              <a:t>значення 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true</a:t>
            </a:r>
            <a:r>
              <a:rPr lang="en-US" sz="2400" b="1" dirty="0" smtClean="0">
                <a:latin typeface="Arial" pitchFamily="34" charset="0"/>
                <a:cs typeface="Arial" pitchFamily="34" charset="0"/>
                <a:sym typeface="Webdings"/>
              </a:rPr>
              <a:t>)</a:t>
            </a:r>
            <a:r>
              <a:rPr lang="uk-UA" sz="2400" b="1" dirty="0" smtClean="0">
                <a:latin typeface="Arial" pitchFamily="34" charset="0"/>
                <a:cs typeface="Arial" pitchFamily="34" charset="0"/>
                <a:sym typeface="Webdings"/>
              </a:rPr>
              <a:t>, а якщо 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false</a:t>
            </a:r>
            <a:r>
              <a:rPr lang="en-US" sz="2400" b="1" dirty="0" smtClean="0">
                <a:latin typeface="Arial" pitchFamily="34" charset="0"/>
                <a:cs typeface="Arial" pitchFamily="34" charset="0"/>
                <a:sym typeface="Webdings"/>
              </a:rPr>
              <a:t> – </a:t>
            </a:r>
            <a:r>
              <a:rPr lang="uk-UA" sz="2400" b="1" dirty="0" smtClean="0">
                <a:latin typeface="Arial" pitchFamily="34" charset="0"/>
                <a:cs typeface="Arial" pitchFamily="34" charset="0"/>
                <a:sym typeface="Webdings"/>
              </a:rPr>
              <a:t>то вважається </a:t>
            </a:r>
            <a:r>
              <a:rPr lang="uk-UA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хибним</a:t>
            </a:r>
            <a:r>
              <a:rPr lang="uk-UA" sz="2400" b="1" dirty="0" smtClean="0">
                <a:latin typeface="Arial" pitchFamily="34" charset="0"/>
                <a:cs typeface="Arial" pitchFamily="34" charset="0"/>
                <a:sym typeface="Webdings"/>
              </a:rPr>
              <a:t> (значення 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false</a:t>
            </a:r>
            <a:r>
              <a:rPr lang="uk-UA" sz="2400" b="1" dirty="0" smtClean="0">
                <a:latin typeface="Arial" pitchFamily="34" charset="0"/>
                <a:cs typeface="Arial" pitchFamily="34" charset="0"/>
                <a:sym typeface="Webdings"/>
              </a:rPr>
              <a:t>)</a:t>
            </a:r>
            <a:endParaRPr lang="en-US" sz="2400" b="1" dirty="0" smtClean="0">
              <a:latin typeface="Arial" pitchFamily="34" charset="0"/>
              <a:cs typeface="Arial" pitchFamily="34" charset="0"/>
              <a:sym typeface="Webdings"/>
            </a:endParaRPr>
          </a:p>
          <a:p>
            <a:pPr marL="514350" indent="-514350">
              <a:buAutoNum type="arabicPeriod"/>
            </a:pPr>
            <a:endParaRPr lang="en-US" sz="1000" b="1" dirty="0" smtClean="0">
              <a:latin typeface="Arial" pitchFamily="34" charset="0"/>
              <a:cs typeface="Arial" pitchFamily="34" charset="0"/>
              <a:sym typeface="Webdings"/>
            </a:endParaRPr>
          </a:p>
          <a:p>
            <a:pPr marL="514350" indent="-514350">
              <a:buAutoNum type="arabicPeriod"/>
            </a:pPr>
            <a:endParaRPr lang="en-US" sz="1000" b="1" dirty="0">
              <a:latin typeface="Arial" pitchFamily="34" charset="0"/>
              <a:cs typeface="Arial" pitchFamily="34" charset="0"/>
              <a:sym typeface="Webdings"/>
            </a:endParaRPr>
          </a:p>
          <a:p>
            <a:pPr marL="514350" indent="-514350">
              <a:buAutoNum type="arabicPeriod"/>
            </a:pPr>
            <a:endParaRPr lang="en-US" sz="1000" b="1" dirty="0" smtClean="0">
              <a:latin typeface="Arial" pitchFamily="34" charset="0"/>
              <a:cs typeface="Arial" pitchFamily="34" charset="0"/>
              <a:sym typeface="Webdings"/>
            </a:endParaRPr>
          </a:p>
          <a:p>
            <a:pPr marL="514350" indent="-514350">
              <a:buAutoNum type="arabicPeriod"/>
            </a:pPr>
            <a:endParaRPr lang="en-US" sz="1000" b="1" dirty="0">
              <a:latin typeface="Arial" pitchFamily="34" charset="0"/>
              <a:cs typeface="Arial" pitchFamily="34" charset="0"/>
              <a:sym typeface="Webdings"/>
            </a:endParaRPr>
          </a:p>
          <a:p>
            <a:pPr marL="514350" indent="-514350">
              <a:buAutoNum type="arabicPeriod"/>
            </a:pPr>
            <a:endParaRPr lang="en-US" sz="1000" b="1" dirty="0" smtClean="0">
              <a:latin typeface="Arial" pitchFamily="34" charset="0"/>
              <a:cs typeface="Arial" pitchFamily="34" charset="0"/>
              <a:sym typeface="Webdings"/>
            </a:endParaRPr>
          </a:p>
          <a:p>
            <a:pPr marL="514350" indent="-514350">
              <a:buAutoNum type="arabicPeriod"/>
            </a:pPr>
            <a:endParaRPr lang="en-US" sz="1000" b="1" dirty="0">
              <a:latin typeface="Arial" pitchFamily="34" charset="0"/>
              <a:cs typeface="Arial" pitchFamily="34" charset="0"/>
              <a:sym typeface="Webdings"/>
            </a:endParaRPr>
          </a:p>
          <a:p>
            <a:pPr marL="514350" indent="-514350">
              <a:buAutoNum type="arabicPeriod"/>
            </a:pPr>
            <a:endParaRPr lang="en-US" sz="1000" b="1" dirty="0" smtClean="0">
              <a:latin typeface="Arial" pitchFamily="34" charset="0"/>
              <a:cs typeface="Arial" pitchFamily="34" charset="0"/>
              <a:sym typeface="Webdings"/>
            </a:endParaRPr>
          </a:p>
          <a:p>
            <a:pPr marL="514350" indent="-514350">
              <a:buFontTx/>
              <a:buAutoNum type="arabicPeriod"/>
            </a:pPr>
            <a:r>
              <a:rPr lang="uk-UA" sz="2400" b="1" dirty="0">
                <a:latin typeface="Arial" pitchFamily="34" charset="0"/>
                <a:cs typeface="Arial" pitchFamily="34" charset="0"/>
                <a:sym typeface="Webdings"/>
              </a:rPr>
              <a:t>Якщо 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false-</a:t>
            </a:r>
            <a:r>
              <a:rPr lang="uk-UA" sz="2400" b="1" dirty="0">
                <a:latin typeface="Arial" pitchFamily="34" charset="0"/>
                <a:cs typeface="Arial" pitchFamily="34" charset="0"/>
                <a:sym typeface="Webdings"/>
              </a:rPr>
              <a:t>метод повертає значення </a:t>
            </a:r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true</a:t>
            </a:r>
            <a:r>
              <a:rPr lang="uk-UA" sz="2400" b="1" dirty="0">
                <a:latin typeface="Arial" pitchFamily="34" charset="0"/>
                <a:cs typeface="Arial" pitchFamily="34" charset="0"/>
                <a:sym typeface="Webdings"/>
              </a:rPr>
              <a:t>, об</a:t>
            </a:r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’</a:t>
            </a:r>
            <a:r>
              <a:rPr lang="uk-UA" sz="2400" b="1" dirty="0" err="1">
                <a:latin typeface="Arial" pitchFamily="34" charset="0"/>
                <a:cs typeface="Arial" pitchFamily="34" charset="0"/>
                <a:sym typeface="Webdings"/>
              </a:rPr>
              <a:t>єкт</a:t>
            </a:r>
            <a:r>
              <a:rPr lang="uk-UA" sz="2400" b="1" dirty="0">
                <a:latin typeface="Arial" pitchFamily="34" charset="0"/>
                <a:cs typeface="Arial" pitchFamily="34" charset="0"/>
                <a:sym typeface="Webdings"/>
              </a:rPr>
              <a:t> вважається </a:t>
            </a:r>
            <a:r>
              <a:rPr lang="uk-UA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хибним</a:t>
            </a:r>
            <a:r>
              <a:rPr lang="en-US" sz="2400" b="1" dirty="0" smtClean="0">
                <a:latin typeface="Arial" pitchFamily="34" charset="0"/>
                <a:cs typeface="Arial" pitchFamily="34" charset="0"/>
                <a:sym typeface="Webdings"/>
              </a:rPr>
              <a:t> </a:t>
            </a:r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(</a:t>
            </a:r>
            <a:r>
              <a:rPr lang="uk-UA" sz="2400" b="1" dirty="0">
                <a:latin typeface="Arial" pitchFamily="34" charset="0"/>
                <a:cs typeface="Arial" pitchFamily="34" charset="0"/>
                <a:sym typeface="Webdings"/>
              </a:rPr>
              <a:t>значення 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false</a:t>
            </a:r>
            <a:r>
              <a:rPr lang="en-US" sz="2400" b="1" dirty="0" smtClean="0">
                <a:latin typeface="Arial" pitchFamily="34" charset="0"/>
                <a:cs typeface="Arial" pitchFamily="34" charset="0"/>
                <a:sym typeface="Webdings"/>
              </a:rPr>
              <a:t>)</a:t>
            </a:r>
            <a:r>
              <a:rPr lang="uk-UA" sz="2400" b="1" dirty="0">
                <a:latin typeface="Arial" pitchFamily="34" charset="0"/>
                <a:cs typeface="Arial" pitchFamily="34" charset="0"/>
                <a:sym typeface="Webdings"/>
              </a:rPr>
              <a:t>, а якщо </a:t>
            </a:r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false</a:t>
            </a:r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 – </a:t>
            </a:r>
            <a:r>
              <a:rPr lang="uk-UA" sz="2400" b="1" dirty="0">
                <a:latin typeface="Arial" pitchFamily="34" charset="0"/>
                <a:cs typeface="Arial" pitchFamily="34" charset="0"/>
                <a:sym typeface="Webdings"/>
              </a:rPr>
              <a:t>то вважається </a:t>
            </a:r>
            <a:r>
              <a:rPr lang="uk-UA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істинним</a:t>
            </a:r>
            <a:r>
              <a:rPr lang="uk-UA" sz="2400" b="1" dirty="0" smtClean="0">
                <a:latin typeface="Arial" pitchFamily="34" charset="0"/>
                <a:cs typeface="Arial" pitchFamily="34" charset="0"/>
                <a:sym typeface="Webdings"/>
              </a:rPr>
              <a:t> </a:t>
            </a:r>
            <a:r>
              <a:rPr lang="uk-UA" sz="2400" b="1" dirty="0">
                <a:latin typeface="Arial" pitchFamily="34" charset="0"/>
                <a:cs typeface="Arial" pitchFamily="34" charset="0"/>
                <a:sym typeface="Webdings"/>
              </a:rPr>
              <a:t>(значення 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true</a:t>
            </a:r>
            <a:r>
              <a:rPr lang="uk-UA" sz="2400" b="1" dirty="0" smtClean="0">
                <a:latin typeface="Arial" pitchFamily="34" charset="0"/>
                <a:cs typeface="Arial" pitchFamily="34" charset="0"/>
                <a:sym typeface="Webdings"/>
              </a:rPr>
              <a:t>)</a:t>
            </a:r>
            <a:endParaRPr lang="en-US" sz="2400" b="1" dirty="0">
              <a:latin typeface="Arial" pitchFamily="34" charset="0"/>
              <a:cs typeface="Arial" pitchFamily="34" charset="0"/>
              <a:sym typeface="Webdings"/>
            </a:endParaRPr>
          </a:p>
        </p:txBody>
      </p:sp>
    </p:spTree>
    <p:extLst>
      <p:ext uri="{BB962C8B-B14F-4D97-AF65-F5344CB8AC3E}">
        <p14:creationId xmlns:p14="http://schemas.microsoft.com/office/powerpoint/2010/main" val="31360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32" cy="404664"/>
          </a:xfrm>
        </p:spPr>
        <p:txBody>
          <a:bodyPr>
            <a:normAutofit fontScale="90000"/>
          </a:bodyPr>
          <a:lstStyle/>
          <a:p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Перевантаження операторів </a:t>
            </a:r>
            <a:r>
              <a:rPr lang="en-US" sz="2800" b="1" u="sng" dirty="0" smtClean="0">
                <a:solidFill>
                  <a:srgbClr val="FF0000"/>
                </a:solidFill>
                <a:latin typeface="Arial Black" pitchFamily="34" charset="0"/>
              </a:rPr>
              <a:t>true</a:t>
            </a:r>
            <a:r>
              <a:rPr lang="en-US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 </a:t>
            </a:r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і </a:t>
            </a:r>
            <a:r>
              <a:rPr lang="en-US" sz="2800" b="1" u="sng" dirty="0" smtClean="0">
                <a:solidFill>
                  <a:srgbClr val="FF0000"/>
                </a:solidFill>
                <a:latin typeface="Arial Black" pitchFamily="34" charset="0"/>
              </a:rPr>
              <a:t>false</a:t>
            </a:r>
            <a:endParaRPr lang="uk-UA" sz="2800" b="1" u="sng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008" y="476672"/>
            <a:ext cx="9036496" cy="63709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using System;</a:t>
            </a:r>
          </a:p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class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MComp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{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public double </a:t>
            </a:r>
            <a:r>
              <a:rPr lang="en-US" sz="2400" b="1" dirty="0" err="1">
                <a:latin typeface="Arial" pitchFamily="34" charset="0"/>
                <a:cs typeface="Arial" pitchFamily="34" charset="0"/>
                <a:sym typeface="Webdings"/>
              </a:rPr>
              <a:t>Re,Im</a:t>
            </a:r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;</a:t>
            </a:r>
          </a:p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public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MComp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(double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x,double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 y){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Re=x;</a:t>
            </a:r>
          </a:p>
          <a:p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Im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=y;}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void show() {</a:t>
            </a:r>
          </a:p>
          <a:p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Console.WriteLine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("</a:t>
            </a:r>
            <a:r>
              <a:rPr lang="uk-UA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Д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i</a:t>
            </a:r>
            <a:r>
              <a:rPr lang="uk-UA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йсна</a:t>
            </a:r>
            <a:r>
              <a:rPr lang="uk-UA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 частина: "+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Re);</a:t>
            </a:r>
          </a:p>
          <a:p>
            <a:r>
              <a:rPr lang="en-US" sz="2400" b="1" dirty="0" err="1">
                <a:latin typeface="Arial" pitchFamily="34" charset="0"/>
                <a:cs typeface="Arial" pitchFamily="34" charset="0"/>
                <a:sym typeface="Webdings"/>
              </a:rPr>
              <a:t>Console.WriteLine</a:t>
            </a:r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("</a:t>
            </a:r>
            <a:r>
              <a:rPr lang="uk-UA" sz="2400" b="1" dirty="0">
                <a:latin typeface="Arial" pitchFamily="34" charset="0"/>
                <a:cs typeface="Arial" pitchFamily="34" charset="0"/>
                <a:sym typeface="Webdings"/>
              </a:rPr>
              <a:t>Уявна частина: "+</a:t>
            </a:r>
            <a:r>
              <a:rPr lang="en-US" sz="2400" b="1" dirty="0" err="1">
                <a:latin typeface="Arial" pitchFamily="34" charset="0"/>
                <a:cs typeface="Arial" pitchFamily="34" charset="0"/>
                <a:sym typeface="Webdings"/>
              </a:rPr>
              <a:t>Im</a:t>
            </a:r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);}</a:t>
            </a:r>
          </a:p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public static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bool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 operator true(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MComp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obj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){</a:t>
            </a:r>
          </a:p>
          <a:p>
            <a:r>
              <a:rPr lang="en-US" sz="2400" b="1" dirty="0" err="1">
                <a:latin typeface="Arial" pitchFamily="34" charset="0"/>
                <a:cs typeface="Arial" pitchFamily="34" charset="0"/>
                <a:sym typeface="Webdings"/>
              </a:rPr>
              <a:t>obj.show</a:t>
            </a:r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();</a:t>
            </a:r>
          </a:p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if(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obj.Im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==0) return true;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else return false;}</a:t>
            </a:r>
          </a:p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public static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bool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 operator false(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MComp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obj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){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if(</a:t>
            </a:r>
            <a:r>
              <a:rPr lang="en-US" sz="2400" b="1" dirty="0" err="1">
                <a:latin typeface="Arial" pitchFamily="34" charset="0"/>
                <a:cs typeface="Arial" pitchFamily="34" charset="0"/>
                <a:sym typeface="Webdings"/>
              </a:rPr>
              <a:t>obj.Im</a:t>
            </a:r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!=0) return true;</a:t>
            </a:r>
          </a:p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else return false;}</a:t>
            </a: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  <a:sym typeface="Webdings"/>
              </a:rPr>
              <a:t>}</a:t>
            </a:r>
            <a:endParaRPr lang="en-US" sz="2400" b="1" dirty="0">
              <a:latin typeface="Arial" pitchFamily="34" charset="0"/>
              <a:cs typeface="Arial" pitchFamily="34" charset="0"/>
              <a:sym typeface="Webdings"/>
            </a:endParaRPr>
          </a:p>
        </p:txBody>
      </p:sp>
      <p:sp>
        <p:nvSpPr>
          <p:cNvPr id="6" name="Выноска со стрелкой вниз 5"/>
          <p:cNvSpPr/>
          <p:nvPr/>
        </p:nvSpPr>
        <p:spPr>
          <a:xfrm>
            <a:off x="6516216" y="5949280"/>
            <a:ext cx="2448272" cy="908720"/>
          </a:xfrm>
          <a:prstGeom prst="downArrowCallout">
            <a:avLst>
              <a:gd name="adj1" fmla="val 66638"/>
              <a:gd name="adj2" fmla="val 61433"/>
              <a:gd name="adj3" fmla="val 37145"/>
              <a:gd name="adj4" fmla="val 50711"/>
            </a:avLst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ПРОДОВЖЕННЯ</a:t>
            </a:r>
            <a:endParaRPr lang="ru-RU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23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2008"/>
            <a:ext cx="9144032" cy="836712"/>
          </a:xfrm>
        </p:spPr>
        <p:txBody>
          <a:bodyPr>
            <a:normAutofit fontScale="90000"/>
          </a:bodyPr>
          <a:lstStyle/>
          <a:p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Перевантаження операторів </a:t>
            </a:r>
            <a:r>
              <a:rPr lang="en-US" sz="2800" b="1" u="sng" dirty="0" smtClean="0">
                <a:solidFill>
                  <a:srgbClr val="FF0000"/>
                </a:solidFill>
                <a:latin typeface="Arial Black" pitchFamily="34" charset="0"/>
              </a:rPr>
              <a:t>true</a:t>
            </a:r>
            <a:r>
              <a:rPr lang="en-US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 </a:t>
            </a:r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і </a:t>
            </a:r>
            <a:r>
              <a:rPr lang="en-US" sz="2800" b="1" u="sng" dirty="0" smtClean="0">
                <a:solidFill>
                  <a:srgbClr val="FF0000"/>
                </a:solidFill>
                <a:latin typeface="Arial Black" pitchFamily="34" charset="0"/>
              </a:rPr>
              <a:t>false </a:t>
            </a:r>
            <a:r>
              <a:rPr lang="en-US" sz="2800" b="1" u="sng" dirty="0" smtClean="0">
                <a:solidFill>
                  <a:schemeClr val="accent3">
                    <a:lumMod val="75000"/>
                  </a:schemeClr>
                </a:solidFill>
                <a:latin typeface="Arial Black" pitchFamily="34" charset="0"/>
              </a:rPr>
              <a:t>(</a:t>
            </a:r>
            <a:r>
              <a:rPr lang="uk-UA" sz="2800" b="1" u="sng" dirty="0" smtClean="0">
                <a:solidFill>
                  <a:schemeClr val="accent3">
                    <a:lumMod val="75000"/>
                  </a:schemeClr>
                </a:solidFill>
                <a:latin typeface="Arial Black" pitchFamily="34" charset="0"/>
              </a:rPr>
              <a:t>продовження</a:t>
            </a:r>
            <a:r>
              <a:rPr lang="en-US" sz="2800" b="1" u="sng" dirty="0" smtClean="0">
                <a:solidFill>
                  <a:schemeClr val="accent3">
                    <a:lumMod val="75000"/>
                  </a:schemeClr>
                </a:solidFill>
                <a:latin typeface="Arial Black" pitchFamily="34" charset="0"/>
              </a:rPr>
              <a:t>)</a:t>
            </a:r>
            <a:endParaRPr lang="uk-UA" sz="2800" b="1" u="sng" dirty="0">
              <a:solidFill>
                <a:schemeClr val="accent3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496" y="1218232"/>
            <a:ext cx="9036496" cy="41549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  <a:sym typeface="Webdings"/>
              </a:rPr>
              <a:t>class </a:t>
            </a:r>
            <a:r>
              <a:rPr lang="en-US" sz="2400" b="1" dirty="0" err="1">
                <a:latin typeface="Arial" pitchFamily="34" charset="0"/>
                <a:cs typeface="Arial" pitchFamily="34" charset="0"/>
                <a:sym typeface="Webdings"/>
              </a:rPr>
              <a:t>TrueFalseDemo</a:t>
            </a:r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{</a:t>
            </a:r>
          </a:p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static void Main(){</a:t>
            </a:r>
          </a:p>
          <a:p>
            <a:r>
              <a:rPr lang="en-US" sz="2400" b="1" dirty="0" err="1">
                <a:latin typeface="Arial" pitchFamily="34" charset="0"/>
                <a:cs typeface="Arial" pitchFamily="34" charset="0"/>
                <a:sym typeface="Webdings"/>
              </a:rPr>
              <a:t>MComp</a:t>
            </a:r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 </a:t>
            </a:r>
            <a:r>
              <a:rPr lang="en-US" sz="2400" b="1" dirty="0" err="1">
                <a:latin typeface="Arial" pitchFamily="34" charset="0"/>
                <a:cs typeface="Arial" pitchFamily="34" charset="0"/>
                <a:sym typeface="Webdings"/>
              </a:rPr>
              <a:t>obj</a:t>
            </a:r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=new </a:t>
            </a:r>
            <a:r>
              <a:rPr lang="en-US" sz="2400" b="1" dirty="0" err="1">
                <a:latin typeface="Arial" pitchFamily="34" charset="0"/>
                <a:cs typeface="Arial" pitchFamily="34" charset="0"/>
                <a:sym typeface="Webdings"/>
              </a:rPr>
              <a:t>MComp</a:t>
            </a:r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(5,0</a:t>
            </a:r>
            <a:r>
              <a:rPr lang="en-US" sz="2400" b="1" dirty="0" smtClean="0">
                <a:latin typeface="Arial" pitchFamily="34" charset="0"/>
                <a:cs typeface="Arial" pitchFamily="34" charset="0"/>
                <a:sym typeface="Webdings"/>
              </a:rPr>
              <a:t>);</a:t>
            </a:r>
          </a:p>
          <a:p>
            <a:endParaRPr lang="en-US" sz="2400" b="1" dirty="0" smtClean="0">
              <a:latin typeface="Arial" pitchFamily="34" charset="0"/>
              <a:cs typeface="Arial" pitchFamily="34" charset="0"/>
              <a:sym typeface="Webdings"/>
            </a:endParaRPr>
          </a:p>
          <a:p>
            <a:endParaRPr lang="en-US" sz="2400" b="1" dirty="0">
              <a:latin typeface="Arial" pitchFamily="34" charset="0"/>
              <a:cs typeface="Arial" pitchFamily="34" charset="0"/>
              <a:sym typeface="Webdings"/>
            </a:endParaRPr>
          </a:p>
          <a:p>
            <a:endParaRPr lang="en-US" sz="2400" b="1" dirty="0">
              <a:latin typeface="Arial" pitchFamily="34" charset="0"/>
              <a:cs typeface="Arial" pitchFamily="34" charset="0"/>
              <a:sym typeface="Webdings"/>
            </a:endParaRPr>
          </a:p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if (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obj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)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Console.WriteLine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("</a:t>
            </a:r>
            <a:r>
              <a:rPr lang="uk-UA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Д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i</a:t>
            </a:r>
            <a:r>
              <a:rPr lang="uk-UA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йсне</a:t>
            </a:r>
            <a:r>
              <a:rPr lang="uk-UA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 число!");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else </a:t>
            </a:r>
            <a:r>
              <a:rPr lang="en-US" sz="2400" b="1" dirty="0" err="1">
                <a:latin typeface="Arial" pitchFamily="34" charset="0"/>
                <a:cs typeface="Arial" pitchFamily="34" charset="0"/>
                <a:sym typeface="Webdings"/>
              </a:rPr>
              <a:t>Console.WriteLine</a:t>
            </a:r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("</a:t>
            </a:r>
            <a:r>
              <a:rPr lang="uk-UA" sz="2400" b="1" dirty="0">
                <a:latin typeface="Arial" pitchFamily="34" charset="0"/>
                <a:cs typeface="Arial" pitchFamily="34" charset="0"/>
                <a:sym typeface="Webdings"/>
              </a:rPr>
              <a:t>Комплексне число!");</a:t>
            </a:r>
          </a:p>
          <a:p>
            <a:endParaRPr lang="en-US" sz="2400" b="1" dirty="0" smtClean="0">
              <a:latin typeface="Arial" pitchFamily="34" charset="0"/>
              <a:cs typeface="Arial" pitchFamily="34" charset="0"/>
              <a:sym typeface="Webdings"/>
            </a:endParaRPr>
          </a:p>
          <a:p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Console.ReadLine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();}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}</a:t>
            </a:r>
          </a:p>
        </p:txBody>
      </p:sp>
      <p:sp>
        <p:nvSpPr>
          <p:cNvPr id="6" name="Скругленный прямоугольник 5">
            <a:hlinkClick r:id="rId3" action="ppaction://hlinkfile"/>
          </p:cNvPr>
          <p:cNvSpPr/>
          <p:nvPr/>
        </p:nvSpPr>
        <p:spPr>
          <a:xfrm>
            <a:off x="6444208" y="4454632"/>
            <a:ext cx="2500330" cy="71438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latin typeface="Arial Black" pitchFamily="34" charset="0"/>
              </a:rPr>
              <a:t>Запустити</a:t>
            </a:r>
            <a:endParaRPr lang="ru-RU" sz="2400" b="1" dirty="0">
              <a:latin typeface="Arial Black" pitchFamily="34" charset="0"/>
            </a:endParaRPr>
          </a:p>
        </p:txBody>
      </p:sp>
      <p:sp>
        <p:nvSpPr>
          <p:cNvPr id="7" name="Стрелка влево 6"/>
          <p:cNvSpPr/>
          <p:nvPr/>
        </p:nvSpPr>
        <p:spPr>
          <a:xfrm rot="20684960">
            <a:off x="921141" y="2532323"/>
            <a:ext cx="6183705" cy="184820"/>
          </a:xfrm>
          <a:prstGeom prst="leftArrow">
            <a:avLst>
              <a:gd name="adj1" fmla="val 50000"/>
              <a:gd name="adj2" fmla="val 144875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6300192" y="1434256"/>
            <a:ext cx="2644346" cy="936104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Зверніть увагу!</a:t>
            </a:r>
            <a:endParaRPr lang="uk-UA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12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571612"/>
            <a:ext cx="9144000" cy="3500462"/>
          </a:xfrm>
        </p:spPr>
        <p:txBody>
          <a:bodyPr>
            <a:normAutofit/>
          </a:bodyPr>
          <a:lstStyle/>
          <a:p>
            <a:r>
              <a:rPr lang="uk-UA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Лекція </a:t>
            </a:r>
            <a:r>
              <a:rPr lang="en-US" b="1" u="sng" dirty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9</a:t>
            </a:r>
            <a:r>
              <a:rPr lang="uk-UA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.</a:t>
            </a:r>
            <a:r>
              <a:rPr lang="uk-UA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 </a:t>
            </a:r>
            <a:br>
              <a:rPr lang="uk-UA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</a:br>
            <a:r>
              <a:rPr lang="uk-UA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/>
            </a:r>
            <a:br>
              <a:rPr lang="uk-UA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</a:br>
            <a:r>
              <a:rPr lang="uk-UA" sz="6000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Перевантаження операторів</a:t>
            </a:r>
            <a:endParaRPr lang="uk-UA" sz="6000" b="1" dirty="0">
              <a:solidFill>
                <a:schemeClr val="accent3">
                  <a:lumMod val="50000"/>
                </a:scheme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32" cy="692696"/>
          </a:xfrm>
        </p:spPr>
        <p:txBody>
          <a:bodyPr>
            <a:normAutofit fontScale="90000"/>
          </a:bodyPr>
          <a:lstStyle/>
          <a:p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Перевантаження логічних операторів </a:t>
            </a:r>
            <a:r>
              <a:rPr lang="en-US" sz="2800" b="1" u="sng" dirty="0" smtClean="0">
                <a:solidFill>
                  <a:srgbClr val="FF0000"/>
                </a:solidFill>
                <a:latin typeface="Arial Black" pitchFamily="34" charset="0"/>
              </a:rPr>
              <a:t>&amp;</a:t>
            </a:r>
            <a:r>
              <a:rPr lang="en-US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, </a:t>
            </a:r>
            <a:r>
              <a:rPr lang="en-US" sz="2800" b="1" u="sng" dirty="0" smtClean="0">
                <a:solidFill>
                  <a:srgbClr val="FF0000"/>
                </a:solidFill>
                <a:latin typeface="Arial Black" pitchFamily="34" charset="0"/>
              </a:rPr>
              <a:t>| </a:t>
            </a:r>
            <a:r>
              <a:rPr lang="uk-UA" sz="2800" b="1" u="sng" dirty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та</a:t>
            </a:r>
            <a:r>
              <a:rPr lang="uk-UA" sz="2800" b="1" u="sng" dirty="0" smtClean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en-US" sz="2800" b="1" u="sng" dirty="0" smtClean="0">
                <a:solidFill>
                  <a:srgbClr val="FF0000"/>
                </a:solidFill>
                <a:latin typeface="Arial Black" pitchFamily="34" charset="0"/>
              </a:rPr>
              <a:t>!</a:t>
            </a:r>
            <a:endParaRPr lang="uk-UA" sz="2800" b="1" u="sng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496" y="1124744"/>
            <a:ext cx="9036496" cy="495520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Webdings"/>
              <a:buChar char="&lt;"/>
            </a:pPr>
            <a:endParaRPr lang="uk-UA" sz="2800" b="1" dirty="0" smtClean="0">
              <a:latin typeface="Arial" pitchFamily="34" charset="0"/>
              <a:cs typeface="Arial" pitchFamily="34" charset="0"/>
              <a:sym typeface="Webdings"/>
            </a:endParaRPr>
          </a:p>
          <a:p>
            <a:pPr marL="457200" indent="-457200">
              <a:buFont typeface="Webdings"/>
              <a:buChar char="&lt;"/>
            </a:pPr>
            <a:r>
              <a:rPr lang="uk-UA" sz="2800" b="1" dirty="0" smtClean="0">
                <a:latin typeface="Arial" pitchFamily="34" charset="0"/>
                <a:cs typeface="Arial" pitchFamily="34" charset="0"/>
                <a:sym typeface="Webdings"/>
              </a:rPr>
              <a:t>Якщо не передбачається використовувати скорочені форми логічних операторів 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&amp;&amp;</a:t>
            </a:r>
            <a:r>
              <a:rPr lang="en-US" sz="2800" b="1" dirty="0" smtClean="0">
                <a:latin typeface="Arial" pitchFamily="34" charset="0"/>
                <a:cs typeface="Arial" pitchFamily="34" charset="0"/>
                <a:sym typeface="Webdings"/>
              </a:rPr>
              <a:t> </a:t>
            </a:r>
            <a:r>
              <a:rPr lang="uk-UA" sz="2800" b="1" dirty="0" smtClean="0">
                <a:latin typeface="Arial" pitchFamily="34" charset="0"/>
                <a:cs typeface="Arial" pitchFamily="34" charset="0"/>
                <a:sym typeface="Webdings"/>
              </a:rPr>
              <a:t>та 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||</a:t>
            </a:r>
            <a:r>
              <a:rPr lang="uk-UA" sz="2800" b="1" dirty="0" smtClean="0">
                <a:latin typeface="Arial" pitchFamily="34" charset="0"/>
                <a:cs typeface="Arial" pitchFamily="34" charset="0"/>
                <a:sym typeface="Webdings"/>
              </a:rPr>
              <a:t>, то </a:t>
            </a:r>
            <a:r>
              <a:rPr lang="uk-UA" sz="2800" b="1" dirty="0">
                <a:latin typeface="Arial" pitchFamily="34" charset="0"/>
                <a:cs typeface="Arial" pitchFamily="34" charset="0"/>
                <a:sym typeface="Webdings"/>
              </a:rPr>
              <a:t>оператори </a:t>
            </a:r>
            <a:r>
              <a: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&amp;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|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uk-UA" sz="2800" b="1" dirty="0">
                <a:latin typeface="Arial" pitchFamily="34" charset="0"/>
                <a:cs typeface="Arial" pitchFamily="34" charset="0"/>
              </a:rPr>
              <a:t>та </a:t>
            </a:r>
            <a:r>
              <a: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!</a:t>
            </a:r>
            <a:r>
              <a:rPr lang="uk-UA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uk-UA" sz="2800" b="1" dirty="0" smtClean="0">
                <a:latin typeface="Arial" pitchFamily="34" charset="0"/>
                <a:cs typeface="Arial" pitchFamily="34" charset="0"/>
              </a:rPr>
              <a:t>можна перевантажувати як завгодно.</a:t>
            </a:r>
            <a:endParaRPr lang="uk-UA" sz="2800" b="1" dirty="0">
              <a:latin typeface="Arial" pitchFamily="34" charset="0"/>
              <a:cs typeface="Arial" pitchFamily="34" charset="0"/>
              <a:sym typeface="Webdings"/>
            </a:endParaRPr>
          </a:p>
          <a:p>
            <a:r>
              <a:rPr lang="uk-UA" sz="1600" b="1" dirty="0" smtClean="0">
                <a:latin typeface="Arial" pitchFamily="34" charset="0"/>
                <a:cs typeface="Arial" pitchFamily="34" charset="0"/>
                <a:sym typeface="Webdings"/>
              </a:rPr>
              <a:t> </a:t>
            </a:r>
          </a:p>
          <a:p>
            <a:endParaRPr lang="uk-UA" sz="1600" b="1" dirty="0">
              <a:latin typeface="Arial" pitchFamily="34" charset="0"/>
              <a:cs typeface="Arial" pitchFamily="34" charset="0"/>
              <a:sym typeface="Webdings"/>
            </a:endParaRPr>
          </a:p>
          <a:p>
            <a:endParaRPr lang="uk-UA" sz="1600" b="1" dirty="0" smtClean="0">
              <a:latin typeface="Arial" pitchFamily="34" charset="0"/>
              <a:cs typeface="Arial" pitchFamily="34" charset="0"/>
              <a:sym typeface="Webdings"/>
            </a:endParaRPr>
          </a:p>
          <a:p>
            <a:endParaRPr lang="uk-UA" sz="1600" b="1" dirty="0" smtClean="0">
              <a:latin typeface="Arial" pitchFamily="34" charset="0"/>
              <a:cs typeface="Arial" pitchFamily="34" charset="0"/>
              <a:sym typeface="Webdings"/>
            </a:endParaRPr>
          </a:p>
          <a:p>
            <a:pPr marL="457200" indent="-457200">
              <a:buFont typeface="Webdings"/>
              <a:buChar char="&lt;"/>
            </a:pPr>
            <a:r>
              <a:rPr lang="uk-UA" sz="2800" b="1" dirty="0" smtClean="0">
                <a:latin typeface="Arial" pitchFamily="34" charset="0"/>
                <a:cs typeface="Arial" pitchFamily="34" charset="0"/>
                <a:sym typeface="Webdings"/>
              </a:rPr>
              <a:t>Як правило логічні оператори перевантажують так, що в результаті отримувалось значення типу </a:t>
            </a:r>
            <a:r>
              <a:rPr lang="en-US" sz="28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bool</a:t>
            </a:r>
            <a:r>
              <a:rPr lang="uk-UA" sz="2800" b="1" dirty="0" smtClean="0">
                <a:latin typeface="Arial" pitchFamily="34" charset="0"/>
                <a:cs typeface="Arial" pitchFamily="34" charset="0"/>
                <a:sym typeface="Webdings"/>
              </a:rPr>
              <a:t>.</a:t>
            </a:r>
          </a:p>
          <a:p>
            <a:endParaRPr lang="uk-UA" sz="2800" b="1" dirty="0" smtClean="0">
              <a:latin typeface="Arial" pitchFamily="34" charset="0"/>
              <a:cs typeface="Arial" pitchFamily="34" charset="0"/>
              <a:sym typeface="Webdings"/>
            </a:endParaRPr>
          </a:p>
        </p:txBody>
      </p:sp>
    </p:spTree>
    <p:extLst>
      <p:ext uri="{BB962C8B-B14F-4D97-AF65-F5344CB8AC3E}">
        <p14:creationId xmlns:p14="http://schemas.microsoft.com/office/powerpoint/2010/main" val="157551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32" cy="432048"/>
          </a:xfrm>
        </p:spPr>
        <p:txBody>
          <a:bodyPr>
            <a:normAutofit fontScale="90000"/>
          </a:bodyPr>
          <a:lstStyle/>
          <a:p>
            <a:r>
              <a:rPr lang="uk-UA" sz="25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Перевантаження операторів </a:t>
            </a:r>
            <a:r>
              <a:rPr lang="en-US" sz="2500" b="1" u="sng" dirty="0">
                <a:solidFill>
                  <a:srgbClr val="FF0000"/>
                </a:solidFill>
                <a:latin typeface="Arial Black" pitchFamily="34" charset="0"/>
              </a:rPr>
              <a:t>&amp;</a:t>
            </a:r>
            <a:r>
              <a:rPr lang="en-US" sz="2500" b="1" u="sng" dirty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, </a:t>
            </a:r>
            <a:r>
              <a:rPr lang="en-US" sz="2500" b="1" u="sng" dirty="0">
                <a:solidFill>
                  <a:srgbClr val="FF0000"/>
                </a:solidFill>
                <a:latin typeface="Arial Black" pitchFamily="34" charset="0"/>
              </a:rPr>
              <a:t>| </a:t>
            </a:r>
            <a:r>
              <a:rPr lang="uk-UA" sz="2500" b="1" u="sng" dirty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та</a:t>
            </a:r>
            <a:r>
              <a:rPr lang="uk-UA" sz="2500" b="1" u="sng" dirty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en-US" sz="2500" b="1" u="sng" dirty="0" smtClean="0">
                <a:solidFill>
                  <a:srgbClr val="FF0000"/>
                </a:solidFill>
                <a:latin typeface="Arial Black" pitchFamily="34" charset="0"/>
              </a:rPr>
              <a:t>!</a:t>
            </a:r>
            <a:r>
              <a:rPr lang="uk-UA" sz="2500" b="1" u="sng" dirty="0" smtClean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uk-UA" sz="25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(</a:t>
            </a:r>
            <a:r>
              <a:rPr lang="uk-UA" sz="2500" b="1" u="sng" dirty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приклад)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496" y="476672"/>
            <a:ext cx="9036496" cy="63709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using System</a:t>
            </a:r>
            <a:r>
              <a:rPr lang="en-US" sz="2400" b="1" dirty="0" smtClean="0">
                <a:latin typeface="Arial" pitchFamily="34" charset="0"/>
                <a:cs typeface="Arial" pitchFamily="34" charset="0"/>
                <a:sym typeface="Webdings"/>
              </a:rPr>
              <a:t>;</a:t>
            </a:r>
            <a:endParaRPr lang="uk-UA" sz="2400" b="1" dirty="0" smtClean="0">
              <a:latin typeface="Arial" pitchFamily="34" charset="0"/>
              <a:cs typeface="Arial" pitchFamily="34" charset="0"/>
              <a:sym typeface="Webdings"/>
            </a:endParaRPr>
          </a:p>
          <a:p>
            <a:endParaRPr lang="en-US" sz="2400" b="1" dirty="0">
              <a:latin typeface="Arial" pitchFamily="34" charset="0"/>
              <a:cs typeface="Arial" pitchFamily="34" charset="0"/>
              <a:sym typeface="Webdings"/>
            </a:endParaRPr>
          </a:p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class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Nums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 { </a:t>
            </a:r>
          </a:p>
          <a:p>
            <a:r>
              <a:rPr lang="en-US" sz="2400" b="1" dirty="0" err="1">
                <a:latin typeface="Arial" pitchFamily="34" charset="0"/>
                <a:cs typeface="Arial" pitchFamily="34" charset="0"/>
                <a:sym typeface="Webdings"/>
              </a:rPr>
              <a:t>int</a:t>
            </a:r>
            <a:r>
              <a:rPr lang="en-US" sz="2400" b="1" dirty="0" smtClean="0">
                <a:latin typeface="Arial" pitchFamily="34" charset="0"/>
                <a:cs typeface="Arial" pitchFamily="34" charset="0"/>
                <a:sym typeface="Webdings"/>
              </a:rPr>
              <a:t>[</a:t>
            </a:r>
            <a:r>
              <a:rPr lang="uk-UA" sz="2400" b="1" dirty="0" smtClean="0">
                <a:latin typeface="Arial" pitchFamily="34" charset="0"/>
                <a:cs typeface="Arial" pitchFamily="34" charset="0"/>
                <a:sym typeface="Webdings"/>
              </a:rPr>
              <a:t> </a:t>
            </a:r>
            <a:r>
              <a:rPr lang="en-US" sz="2400" b="1" dirty="0" smtClean="0">
                <a:latin typeface="Arial" pitchFamily="34" charset="0"/>
                <a:cs typeface="Arial" pitchFamily="34" charset="0"/>
                <a:sym typeface="Webdings"/>
              </a:rPr>
              <a:t>] </a:t>
            </a:r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n</a:t>
            </a:r>
            <a:r>
              <a:rPr lang="en-US" sz="2400" b="1" dirty="0" smtClean="0">
                <a:latin typeface="Arial" pitchFamily="34" charset="0"/>
                <a:cs typeface="Arial" pitchFamily="34" charset="0"/>
                <a:sym typeface="Webdings"/>
              </a:rPr>
              <a:t>;</a:t>
            </a:r>
            <a:endParaRPr lang="uk-UA" sz="2400" b="1" dirty="0" smtClean="0">
              <a:latin typeface="Arial" pitchFamily="34" charset="0"/>
              <a:cs typeface="Arial" pitchFamily="34" charset="0"/>
              <a:sym typeface="Webdings"/>
            </a:endParaRPr>
          </a:p>
          <a:p>
            <a:endParaRPr lang="en-US" sz="2400" b="1" dirty="0">
              <a:latin typeface="Arial" pitchFamily="34" charset="0"/>
              <a:cs typeface="Arial" pitchFamily="34" charset="0"/>
              <a:sym typeface="Webdings"/>
            </a:endParaRPr>
          </a:p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public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Nums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(){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Random </a:t>
            </a:r>
            <a:r>
              <a:rPr lang="en-US" sz="2400" b="1" dirty="0" err="1">
                <a:latin typeface="Arial" pitchFamily="34" charset="0"/>
                <a:cs typeface="Arial" pitchFamily="34" charset="0"/>
                <a:sym typeface="Webdings"/>
              </a:rPr>
              <a:t>rnd</a:t>
            </a:r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 = new Random(</a:t>
            </a:r>
            <a:r>
              <a:rPr lang="en-US" sz="2400" b="1" dirty="0" err="1">
                <a:latin typeface="Arial" pitchFamily="34" charset="0"/>
                <a:cs typeface="Arial" pitchFamily="34" charset="0"/>
                <a:sym typeface="Webdings"/>
              </a:rPr>
              <a:t>DateTime.Now.Millisecond</a:t>
            </a:r>
            <a:r>
              <a:rPr lang="en-US" sz="2400" b="1" dirty="0" smtClean="0">
                <a:latin typeface="Arial" pitchFamily="34" charset="0"/>
                <a:cs typeface="Arial" pitchFamily="34" charset="0"/>
                <a:sym typeface="Webdings"/>
              </a:rPr>
              <a:t>);</a:t>
            </a:r>
            <a:endParaRPr lang="uk-UA" sz="2400" b="1" dirty="0" smtClean="0">
              <a:latin typeface="Arial" pitchFamily="34" charset="0"/>
              <a:cs typeface="Arial" pitchFamily="34" charset="0"/>
              <a:sym typeface="Webdings"/>
            </a:endParaRPr>
          </a:p>
          <a:p>
            <a:endParaRPr lang="en-US" sz="2400" b="1" dirty="0">
              <a:latin typeface="Arial" pitchFamily="34" charset="0"/>
              <a:cs typeface="Arial" pitchFamily="34" charset="0"/>
              <a:sym typeface="Webdings"/>
            </a:endParaRPr>
          </a:p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n=new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int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[10];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for(</a:t>
            </a:r>
            <a:r>
              <a:rPr lang="en-US" sz="2400" b="1" dirty="0" err="1">
                <a:latin typeface="Arial" pitchFamily="34" charset="0"/>
                <a:cs typeface="Arial" pitchFamily="34" charset="0"/>
                <a:sym typeface="Webdings"/>
              </a:rPr>
              <a:t>int</a:t>
            </a:r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 i=0;i&lt;</a:t>
            </a:r>
            <a:r>
              <a:rPr lang="en-US" sz="2400" b="1" dirty="0" err="1">
                <a:latin typeface="Arial" pitchFamily="34" charset="0"/>
                <a:cs typeface="Arial" pitchFamily="34" charset="0"/>
                <a:sym typeface="Webdings"/>
              </a:rPr>
              <a:t>n.Length;i</a:t>
            </a:r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++){</a:t>
            </a:r>
          </a:p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n[i] =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rnd.Next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(10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);}}</a:t>
            </a:r>
            <a:endParaRPr lang="uk-UA" sz="2400" b="1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  <a:sym typeface="Webdings"/>
            </a:endParaRPr>
          </a:p>
          <a:p>
            <a:endParaRPr lang="en-US" sz="24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  <a:sym typeface="Webdings"/>
            </a:endParaRPr>
          </a:p>
          <a:p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public void show() {</a:t>
            </a:r>
          </a:p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for (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int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 i = 0; i &lt;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n.Length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; i++){</a:t>
            </a:r>
          </a:p>
          <a:p>
            <a:r>
              <a:rPr lang="en-US" sz="2400" b="1" dirty="0" err="1">
                <a:latin typeface="Arial" pitchFamily="34" charset="0"/>
                <a:cs typeface="Arial" pitchFamily="34" charset="0"/>
                <a:sym typeface="Webdings"/>
              </a:rPr>
              <a:t>Console.Write</a:t>
            </a:r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(n[i]+" </a:t>
            </a:r>
            <a:r>
              <a:rPr lang="en-US" sz="2400" b="1" dirty="0" smtClean="0">
                <a:latin typeface="Arial" pitchFamily="34" charset="0"/>
                <a:cs typeface="Arial" pitchFamily="34" charset="0"/>
                <a:sym typeface="Webdings"/>
              </a:rPr>
              <a:t>");}</a:t>
            </a:r>
            <a:endParaRPr lang="uk-UA" sz="2400" b="1" dirty="0" smtClean="0">
              <a:latin typeface="Arial" pitchFamily="34" charset="0"/>
              <a:cs typeface="Arial" pitchFamily="34" charset="0"/>
              <a:sym typeface="Webdings"/>
            </a:endParaRPr>
          </a:p>
          <a:p>
            <a:endParaRPr lang="en-US" sz="2400" b="1" dirty="0">
              <a:latin typeface="Arial" pitchFamily="34" charset="0"/>
              <a:cs typeface="Arial" pitchFamily="34" charset="0"/>
              <a:sym typeface="Webdings"/>
            </a:endParaRPr>
          </a:p>
          <a:p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Console.WriteLine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();}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  <a:sym typeface="Webdings"/>
            </a:endParaRPr>
          </a:p>
        </p:txBody>
      </p:sp>
      <p:sp>
        <p:nvSpPr>
          <p:cNvPr id="6" name="Выноска со стрелкой вниз 5"/>
          <p:cNvSpPr/>
          <p:nvPr/>
        </p:nvSpPr>
        <p:spPr>
          <a:xfrm>
            <a:off x="6588224" y="5949280"/>
            <a:ext cx="2448272" cy="908720"/>
          </a:xfrm>
          <a:prstGeom prst="downArrowCallout">
            <a:avLst>
              <a:gd name="adj1" fmla="val 66638"/>
              <a:gd name="adj2" fmla="val 61433"/>
              <a:gd name="adj3" fmla="val 37145"/>
              <a:gd name="adj4" fmla="val 50711"/>
            </a:avLst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ПРОДОВЖЕННЯ</a:t>
            </a:r>
            <a:endParaRPr lang="ru-RU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998862" y="1556792"/>
            <a:ext cx="2520280" cy="50405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Поле-масив</a:t>
            </a:r>
            <a:endParaRPr lang="uk-UA" sz="2400" b="1" dirty="0">
              <a:solidFill>
                <a:schemeClr val="bg1"/>
              </a:solidFill>
            </a:endParaRPr>
          </a:p>
        </p:txBody>
      </p:sp>
      <p:sp>
        <p:nvSpPr>
          <p:cNvPr id="9" name="Стрелка влево 8"/>
          <p:cNvSpPr/>
          <p:nvPr/>
        </p:nvSpPr>
        <p:spPr>
          <a:xfrm>
            <a:off x="1280826" y="1664846"/>
            <a:ext cx="1656185" cy="288031"/>
          </a:xfrm>
          <a:prstGeom prst="leftArrow">
            <a:avLst>
              <a:gd name="adj1" fmla="val 50000"/>
              <a:gd name="adj2" fmla="val 144875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5724128" y="1988840"/>
            <a:ext cx="2520280" cy="50405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Конструктор</a:t>
            </a:r>
            <a:endParaRPr lang="uk-UA" sz="2400" b="1" dirty="0">
              <a:solidFill>
                <a:schemeClr val="bg1"/>
              </a:solidFill>
            </a:endParaRPr>
          </a:p>
        </p:txBody>
      </p:sp>
      <p:sp>
        <p:nvSpPr>
          <p:cNvPr id="13" name="Стрелка влево 12"/>
          <p:cNvSpPr/>
          <p:nvPr/>
        </p:nvSpPr>
        <p:spPr>
          <a:xfrm rot="21261704">
            <a:off x="2391078" y="2288905"/>
            <a:ext cx="3273727" cy="259825"/>
          </a:xfrm>
          <a:prstGeom prst="leftArrow">
            <a:avLst>
              <a:gd name="adj1" fmla="val 50000"/>
              <a:gd name="adj2" fmla="val 144875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лево 15"/>
          <p:cNvSpPr/>
          <p:nvPr/>
        </p:nvSpPr>
        <p:spPr>
          <a:xfrm rot="796731">
            <a:off x="4253083" y="3476271"/>
            <a:ext cx="2837110" cy="278698"/>
          </a:xfrm>
          <a:prstGeom prst="leftArrow">
            <a:avLst>
              <a:gd name="adj1" fmla="val 50000"/>
              <a:gd name="adj2" fmla="val 144875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4644008" y="3861048"/>
            <a:ext cx="4320480" cy="50405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Генератор випадкових чисел</a:t>
            </a:r>
            <a:endParaRPr lang="uk-UA" sz="2400" b="1" dirty="0">
              <a:solidFill>
                <a:schemeClr val="bg1"/>
              </a:solidFill>
            </a:endParaRPr>
          </a:p>
        </p:txBody>
      </p:sp>
      <p:sp>
        <p:nvSpPr>
          <p:cNvPr id="18" name="Стрелка влево 17"/>
          <p:cNvSpPr/>
          <p:nvPr/>
        </p:nvSpPr>
        <p:spPr>
          <a:xfrm rot="485717">
            <a:off x="3286501" y="4462286"/>
            <a:ext cx="1967458" cy="342057"/>
          </a:xfrm>
          <a:prstGeom prst="leftArrow">
            <a:avLst>
              <a:gd name="adj1" fmla="val 50000"/>
              <a:gd name="adj2" fmla="val 144875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5220072" y="4581128"/>
            <a:ext cx="2880320" cy="50405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Заповнення масиву</a:t>
            </a:r>
            <a:endParaRPr lang="uk-UA" sz="2400" b="1" dirty="0">
              <a:solidFill>
                <a:schemeClr val="bg1"/>
              </a:solidFill>
            </a:endParaRPr>
          </a:p>
        </p:txBody>
      </p:sp>
      <p:sp>
        <p:nvSpPr>
          <p:cNvPr id="19" name="Стрелка влево 18"/>
          <p:cNvSpPr/>
          <p:nvPr/>
        </p:nvSpPr>
        <p:spPr>
          <a:xfrm rot="1825653">
            <a:off x="3660278" y="5976318"/>
            <a:ext cx="1967458" cy="342057"/>
          </a:xfrm>
          <a:prstGeom prst="leftArrow">
            <a:avLst>
              <a:gd name="adj1" fmla="val 50000"/>
              <a:gd name="adj2" fmla="val 144875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3279828" y="6276955"/>
            <a:ext cx="3236388" cy="50405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Відображення масиву</a:t>
            </a:r>
            <a:endParaRPr lang="uk-UA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99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72008"/>
            <a:ext cx="9144032" cy="548680"/>
          </a:xfrm>
        </p:spPr>
        <p:txBody>
          <a:bodyPr>
            <a:normAutofit fontScale="90000"/>
          </a:bodyPr>
          <a:lstStyle/>
          <a:p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Перевантаження операторів </a:t>
            </a:r>
            <a:r>
              <a:rPr lang="en-US" sz="2800" b="1" u="sng" dirty="0">
                <a:solidFill>
                  <a:srgbClr val="FF0000"/>
                </a:solidFill>
                <a:latin typeface="Arial Black" pitchFamily="34" charset="0"/>
              </a:rPr>
              <a:t>&amp;</a:t>
            </a:r>
            <a:r>
              <a:rPr lang="en-US" sz="2800" b="1" u="sng" dirty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, </a:t>
            </a:r>
            <a:r>
              <a:rPr lang="en-US" sz="2800" b="1" u="sng" dirty="0">
                <a:solidFill>
                  <a:srgbClr val="FF0000"/>
                </a:solidFill>
                <a:latin typeface="Arial Black" pitchFamily="34" charset="0"/>
              </a:rPr>
              <a:t>| </a:t>
            </a:r>
            <a:r>
              <a:rPr lang="uk-UA" sz="2800" b="1" u="sng" dirty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та</a:t>
            </a:r>
            <a:r>
              <a:rPr lang="uk-UA" sz="2800" b="1" u="sng" dirty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en-US" sz="2800" b="1" u="sng" dirty="0" smtClean="0">
                <a:solidFill>
                  <a:srgbClr val="FF0000"/>
                </a:solidFill>
                <a:latin typeface="Arial Black" pitchFamily="34" charset="0"/>
              </a:rPr>
              <a:t>!</a:t>
            </a:r>
            <a:r>
              <a:rPr lang="uk-UA" sz="2800" b="1" u="sng" dirty="0" smtClean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(</a:t>
            </a:r>
            <a:r>
              <a:rPr lang="uk-UA" sz="2800" b="1" u="sng" dirty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приклад)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008" y="476672"/>
            <a:ext cx="9036496" cy="63709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public static </a:t>
            </a:r>
            <a:r>
              <a:rPr lang="en-US" sz="2400" b="1" dirty="0" err="1">
                <a:latin typeface="Arial" pitchFamily="34" charset="0"/>
                <a:cs typeface="Arial" pitchFamily="34" charset="0"/>
                <a:sym typeface="Webdings"/>
              </a:rPr>
              <a:t>Nums</a:t>
            </a:r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 operator !(</a:t>
            </a:r>
            <a:r>
              <a:rPr lang="en-US" sz="2400" b="1" dirty="0" err="1">
                <a:latin typeface="Arial" pitchFamily="34" charset="0"/>
                <a:cs typeface="Arial" pitchFamily="34" charset="0"/>
                <a:sym typeface="Webdings"/>
              </a:rPr>
              <a:t>Nums</a:t>
            </a:r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 </a:t>
            </a:r>
            <a:r>
              <a:rPr lang="en-US" sz="2400" b="1" dirty="0" err="1">
                <a:latin typeface="Arial" pitchFamily="34" charset="0"/>
                <a:cs typeface="Arial" pitchFamily="34" charset="0"/>
                <a:sym typeface="Webdings"/>
              </a:rPr>
              <a:t>obj</a:t>
            </a:r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){</a:t>
            </a:r>
          </a:p>
          <a:p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Nums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 t = new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Nums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();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for (</a:t>
            </a:r>
            <a:r>
              <a:rPr lang="en-US" sz="2400" b="1" dirty="0" err="1">
                <a:latin typeface="Arial" pitchFamily="34" charset="0"/>
                <a:cs typeface="Arial" pitchFamily="34" charset="0"/>
                <a:sym typeface="Webdings"/>
              </a:rPr>
              <a:t>int</a:t>
            </a:r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 i = 0; i &lt; </a:t>
            </a:r>
            <a:r>
              <a:rPr lang="en-US" sz="2400" b="1" dirty="0" err="1">
                <a:latin typeface="Arial" pitchFamily="34" charset="0"/>
                <a:cs typeface="Arial" pitchFamily="34" charset="0"/>
                <a:sym typeface="Webdings"/>
              </a:rPr>
              <a:t>t.n.Length</a:t>
            </a:r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; i++) {</a:t>
            </a:r>
          </a:p>
          <a:p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t.n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[i] = 9 -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obj.n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[i];}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return t;}</a:t>
            </a:r>
          </a:p>
          <a:p>
            <a:endParaRPr lang="uk-UA" sz="2400" b="1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  <a:sym typeface="Webdings"/>
            </a:endParaRPr>
          </a:p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public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static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bool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 operator &amp;(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Nums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 obj1,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Nums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 obj2) {</a:t>
            </a: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  <a:sym typeface="Webdings"/>
              </a:rPr>
              <a:t>for </a:t>
            </a:r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(</a:t>
            </a:r>
            <a:r>
              <a:rPr lang="en-US" sz="2400" b="1" dirty="0" err="1">
                <a:latin typeface="Arial" pitchFamily="34" charset="0"/>
                <a:cs typeface="Arial" pitchFamily="34" charset="0"/>
                <a:sym typeface="Webdings"/>
              </a:rPr>
              <a:t>int</a:t>
            </a:r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 i = 0; i &lt; obj1.n.Length; i++) {</a:t>
            </a:r>
          </a:p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if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(obj1.n[i] + obj2.n[i] &lt; 9) return false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;}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  <a:sym typeface="Webdings"/>
            </a:endParaRP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  <a:sym typeface="Webdings"/>
              </a:rPr>
              <a:t>return </a:t>
            </a:r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true</a:t>
            </a:r>
            <a:r>
              <a:rPr lang="en-US" sz="2400" b="1" dirty="0" smtClean="0">
                <a:latin typeface="Arial" pitchFamily="34" charset="0"/>
                <a:cs typeface="Arial" pitchFamily="34" charset="0"/>
                <a:sym typeface="Webdings"/>
              </a:rPr>
              <a:t>;}</a:t>
            </a:r>
            <a:endParaRPr lang="uk-UA" sz="2400" b="1" dirty="0" smtClean="0">
              <a:latin typeface="Arial" pitchFamily="34" charset="0"/>
              <a:cs typeface="Arial" pitchFamily="34" charset="0"/>
              <a:sym typeface="Webdings"/>
            </a:endParaRPr>
          </a:p>
          <a:p>
            <a:endParaRPr lang="en-US" sz="2400" b="1" dirty="0">
              <a:latin typeface="Arial" pitchFamily="34" charset="0"/>
              <a:cs typeface="Arial" pitchFamily="34" charset="0"/>
              <a:sym typeface="Webdings"/>
            </a:endParaRPr>
          </a:p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public static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int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 operator |(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Nums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 obj1,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Nums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 obj2) {</a:t>
            </a:r>
          </a:p>
          <a:p>
            <a:r>
              <a:rPr lang="en-US" sz="2400" b="1" dirty="0" err="1" smtClean="0">
                <a:latin typeface="Arial" pitchFamily="34" charset="0"/>
                <a:cs typeface="Arial" pitchFamily="34" charset="0"/>
                <a:sym typeface="Webdings"/>
              </a:rPr>
              <a:t>int</a:t>
            </a:r>
            <a:r>
              <a:rPr lang="en-US" sz="2400" b="1" dirty="0" smtClean="0">
                <a:latin typeface="Arial" pitchFamily="34" charset="0"/>
                <a:cs typeface="Arial" pitchFamily="34" charset="0"/>
                <a:sym typeface="Webdings"/>
              </a:rPr>
              <a:t> </a:t>
            </a:r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s1=0, s2=0;</a:t>
            </a:r>
          </a:p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for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(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int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 i = 0; i &lt; obj1.n.Length;i++ ) {</a:t>
            </a: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  <a:sym typeface="Webdings"/>
              </a:rPr>
              <a:t>s1 </a:t>
            </a:r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+= obj1.n[i];</a:t>
            </a:r>
          </a:p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s2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+= obj2.n[i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];}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  <a:sym typeface="Webdings"/>
            </a:endParaRP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  <a:sym typeface="Webdings"/>
              </a:rPr>
              <a:t>return </a:t>
            </a:r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s1 - s2</a:t>
            </a:r>
            <a:r>
              <a:rPr lang="en-US" sz="2400" b="1" dirty="0" smtClean="0">
                <a:latin typeface="Arial" pitchFamily="34" charset="0"/>
                <a:cs typeface="Arial" pitchFamily="34" charset="0"/>
                <a:sym typeface="Webdings"/>
              </a:rPr>
              <a:t>;}}</a:t>
            </a:r>
            <a:endParaRPr lang="en-US" sz="2400" b="1" dirty="0">
              <a:latin typeface="Arial" pitchFamily="34" charset="0"/>
              <a:cs typeface="Arial" pitchFamily="34" charset="0"/>
              <a:sym typeface="Webdings"/>
            </a:endParaRPr>
          </a:p>
        </p:txBody>
      </p:sp>
      <p:sp>
        <p:nvSpPr>
          <p:cNvPr id="6" name="Выноска со стрелкой вниз 5"/>
          <p:cNvSpPr/>
          <p:nvPr/>
        </p:nvSpPr>
        <p:spPr>
          <a:xfrm>
            <a:off x="6516216" y="5949280"/>
            <a:ext cx="2448272" cy="908720"/>
          </a:xfrm>
          <a:prstGeom prst="downArrowCallout">
            <a:avLst>
              <a:gd name="adj1" fmla="val 66638"/>
              <a:gd name="adj2" fmla="val 61433"/>
              <a:gd name="adj3" fmla="val 37145"/>
              <a:gd name="adj4" fmla="val 50711"/>
            </a:avLst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ПРОДОВЖЕННЯ</a:t>
            </a:r>
            <a:endParaRPr lang="ru-RU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6012160" y="1196752"/>
            <a:ext cx="2520280" cy="504056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Оператор !</a:t>
            </a:r>
            <a:endParaRPr lang="uk-UA" sz="2400" b="1" dirty="0">
              <a:solidFill>
                <a:schemeClr val="bg1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6228184" y="3410131"/>
            <a:ext cx="2520280" cy="504056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Оператор </a:t>
            </a:r>
            <a:r>
              <a:rPr lang="en-US" sz="2400" b="1" dirty="0" smtClean="0">
                <a:solidFill>
                  <a:schemeClr val="bg1"/>
                </a:solidFill>
              </a:rPr>
              <a:t>&amp;</a:t>
            </a:r>
            <a:endParaRPr lang="uk-UA" sz="2400" b="1" dirty="0">
              <a:solidFill>
                <a:schemeClr val="bg1"/>
              </a:solidFill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3131840" y="5899584"/>
            <a:ext cx="2520280" cy="504056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Оператор </a:t>
            </a:r>
            <a:r>
              <a:rPr lang="en-US" sz="2400" b="1" dirty="0" smtClean="0">
                <a:solidFill>
                  <a:schemeClr val="bg1"/>
                </a:solidFill>
              </a:rPr>
              <a:t>|</a:t>
            </a:r>
            <a:endParaRPr lang="uk-UA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92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2008"/>
            <a:ext cx="9144032" cy="548680"/>
          </a:xfrm>
        </p:spPr>
        <p:txBody>
          <a:bodyPr>
            <a:normAutofit fontScale="90000"/>
          </a:bodyPr>
          <a:lstStyle/>
          <a:p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Перевантаження операторів </a:t>
            </a:r>
            <a:r>
              <a:rPr lang="en-US" sz="2800" b="1" u="sng" dirty="0">
                <a:solidFill>
                  <a:srgbClr val="FF0000"/>
                </a:solidFill>
                <a:latin typeface="Arial Black" pitchFamily="34" charset="0"/>
              </a:rPr>
              <a:t>&amp;</a:t>
            </a:r>
            <a:r>
              <a:rPr lang="en-US" sz="2800" b="1" u="sng" dirty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, </a:t>
            </a:r>
            <a:r>
              <a:rPr lang="en-US" sz="2800" b="1" u="sng" dirty="0">
                <a:solidFill>
                  <a:srgbClr val="FF0000"/>
                </a:solidFill>
                <a:latin typeface="Arial Black" pitchFamily="34" charset="0"/>
              </a:rPr>
              <a:t>| </a:t>
            </a:r>
            <a:r>
              <a:rPr lang="uk-UA" sz="2800" b="1" u="sng" dirty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та</a:t>
            </a:r>
            <a:r>
              <a:rPr lang="uk-UA" sz="2800" b="1" u="sng" dirty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en-US" sz="2800" b="1" u="sng" dirty="0" smtClean="0">
                <a:solidFill>
                  <a:srgbClr val="FF0000"/>
                </a:solidFill>
                <a:latin typeface="Arial Black" pitchFamily="34" charset="0"/>
              </a:rPr>
              <a:t>!</a:t>
            </a:r>
            <a:r>
              <a:rPr lang="uk-UA" sz="2800" b="1" u="sng" dirty="0" smtClean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(</a:t>
            </a:r>
            <a:r>
              <a:rPr lang="uk-UA" sz="2800" b="1" u="sng" dirty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приклад)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008" y="620688"/>
            <a:ext cx="9036496" cy="60016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class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LogOverloadDemo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{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static void Main</a:t>
            </a:r>
            <a:r>
              <a:rPr lang="en-US" sz="2400" b="1" dirty="0" smtClean="0">
                <a:latin typeface="Arial" pitchFamily="34" charset="0"/>
                <a:cs typeface="Arial" pitchFamily="34" charset="0"/>
                <a:sym typeface="Webdings"/>
              </a:rPr>
              <a:t>(){</a:t>
            </a:r>
            <a:endParaRPr lang="uk-UA" sz="2400" b="1" dirty="0" smtClean="0">
              <a:latin typeface="Arial" pitchFamily="34" charset="0"/>
              <a:cs typeface="Arial" pitchFamily="34" charset="0"/>
              <a:sym typeface="Webdings"/>
            </a:endParaRPr>
          </a:p>
          <a:p>
            <a:endParaRPr lang="en-US" sz="2400" b="1" dirty="0">
              <a:latin typeface="Arial" pitchFamily="34" charset="0"/>
              <a:cs typeface="Arial" pitchFamily="34" charset="0"/>
              <a:sym typeface="Webdings"/>
            </a:endParaRPr>
          </a:p>
          <a:p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Nums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objA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 = new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Nums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();</a:t>
            </a:r>
          </a:p>
          <a:p>
            <a:r>
              <a:rPr lang="en-US" sz="2400" b="1" dirty="0" err="1" smtClean="0">
                <a:latin typeface="Arial" pitchFamily="34" charset="0"/>
                <a:cs typeface="Arial" pitchFamily="34" charset="0"/>
                <a:sym typeface="Webdings"/>
              </a:rPr>
              <a:t>Nums</a:t>
            </a:r>
            <a:r>
              <a:rPr lang="en-US" sz="2400" b="1" dirty="0" smtClean="0">
                <a:latin typeface="Arial" pitchFamily="34" charset="0"/>
                <a:cs typeface="Arial" pitchFamily="34" charset="0"/>
                <a:sym typeface="Webdings"/>
              </a:rPr>
              <a:t> </a:t>
            </a:r>
            <a:r>
              <a:rPr lang="en-US" sz="2400" b="1" dirty="0" err="1">
                <a:latin typeface="Arial" pitchFamily="34" charset="0"/>
                <a:cs typeface="Arial" pitchFamily="34" charset="0"/>
                <a:sym typeface="Webdings"/>
              </a:rPr>
              <a:t>objB</a:t>
            </a:r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 = new </a:t>
            </a:r>
            <a:r>
              <a:rPr lang="en-US" sz="2400" b="1" dirty="0" err="1">
                <a:latin typeface="Arial" pitchFamily="34" charset="0"/>
                <a:cs typeface="Arial" pitchFamily="34" charset="0"/>
                <a:sym typeface="Webdings"/>
              </a:rPr>
              <a:t>Nums</a:t>
            </a:r>
            <a:r>
              <a:rPr lang="en-US" sz="2400" b="1" dirty="0" smtClean="0">
                <a:latin typeface="Arial" pitchFamily="34" charset="0"/>
                <a:cs typeface="Arial" pitchFamily="34" charset="0"/>
                <a:sym typeface="Webdings"/>
              </a:rPr>
              <a:t>();</a:t>
            </a:r>
            <a:endParaRPr lang="uk-UA" sz="2400" b="1" dirty="0" smtClean="0">
              <a:latin typeface="Arial" pitchFamily="34" charset="0"/>
              <a:cs typeface="Arial" pitchFamily="34" charset="0"/>
              <a:sym typeface="Webdings"/>
            </a:endParaRPr>
          </a:p>
          <a:p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Nums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objC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;</a:t>
            </a:r>
          </a:p>
          <a:p>
            <a:r>
              <a:rPr lang="en-US" sz="2400" b="1" dirty="0" err="1" smtClean="0">
                <a:latin typeface="Arial" pitchFamily="34" charset="0"/>
                <a:cs typeface="Arial" pitchFamily="34" charset="0"/>
                <a:sym typeface="Webdings"/>
              </a:rPr>
              <a:t>objA.show</a:t>
            </a:r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();</a:t>
            </a:r>
          </a:p>
          <a:p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objB.show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();</a:t>
            </a:r>
          </a:p>
          <a:p>
            <a:r>
              <a:rPr lang="en-US" sz="2400" b="1" dirty="0" err="1" smtClean="0">
                <a:latin typeface="Arial" pitchFamily="34" charset="0"/>
                <a:cs typeface="Arial" pitchFamily="34" charset="0"/>
                <a:sym typeface="Webdings"/>
              </a:rPr>
              <a:t>objC</a:t>
            </a:r>
            <a:r>
              <a:rPr lang="en-US" sz="2400" b="1" dirty="0" smtClean="0">
                <a:latin typeface="Arial" pitchFamily="34" charset="0"/>
                <a:cs typeface="Arial" pitchFamily="34" charset="0"/>
                <a:sym typeface="Webdings"/>
              </a:rPr>
              <a:t> </a:t>
            </a:r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= !</a:t>
            </a:r>
            <a:r>
              <a:rPr lang="en-US" sz="2400" b="1" dirty="0" err="1">
                <a:latin typeface="Arial" pitchFamily="34" charset="0"/>
                <a:cs typeface="Arial" pitchFamily="34" charset="0"/>
                <a:sym typeface="Webdings"/>
              </a:rPr>
              <a:t>objB</a:t>
            </a:r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;</a:t>
            </a:r>
          </a:p>
          <a:p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objC.show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();</a:t>
            </a:r>
            <a:endParaRPr lang="uk-UA" sz="2400" b="1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  <a:sym typeface="Webdings"/>
            </a:endParaRPr>
          </a:p>
          <a:p>
            <a:endParaRPr lang="en-US" sz="24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  <a:sym typeface="Webdings"/>
            </a:endParaRP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  <a:sym typeface="Webdings"/>
              </a:rPr>
              <a:t>if </a:t>
            </a:r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(</a:t>
            </a:r>
            <a:r>
              <a:rPr lang="en-US" sz="2400" b="1" dirty="0" err="1">
                <a:latin typeface="Arial" pitchFamily="34" charset="0"/>
                <a:cs typeface="Arial" pitchFamily="34" charset="0"/>
                <a:sym typeface="Webdings"/>
              </a:rPr>
              <a:t>objB</a:t>
            </a:r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 &amp; </a:t>
            </a:r>
            <a:r>
              <a:rPr lang="en-US" sz="2400" b="1" dirty="0" err="1">
                <a:latin typeface="Arial" pitchFamily="34" charset="0"/>
                <a:cs typeface="Arial" pitchFamily="34" charset="0"/>
                <a:sym typeface="Webdings"/>
              </a:rPr>
              <a:t>objC</a:t>
            </a:r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) </a:t>
            </a:r>
            <a:r>
              <a:rPr lang="en-US" sz="2400" b="1" dirty="0" err="1">
                <a:latin typeface="Arial" pitchFamily="34" charset="0"/>
                <a:cs typeface="Arial" pitchFamily="34" charset="0"/>
                <a:sym typeface="Webdings"/>
              </a:rPr>
              <a:t>Console.WriteLine</a:t>
            </a:r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("</a:t>
            </a:r>
            <a:r>
              <a:rPr lang="ru-RU" sz="2400" b="1" dirty="0" err="1">
                <a:latin typeface="Arial" pitchFamily="34" charset="0"/>
                <a:cs typeface="Arial" pitchFamily="34" charset="0"/>
                <a:sym typeface="Webdings"/>
              </a:rPr>
              <a:t>Значення</a:t>
            </a:r>
            <a:r>
              <a:rPr lang="ru-RU" sz="2400" b="1" dirty="0">
                <a:latin typeface="Arial" pitchFamily="34" charset="0"/>
                <a:cs typeface="Arial" pitchFamily="34" charset="0"/>
                <a:sym typeface="Webdings"/>
              </a:rPr>
              <a:t> </a:t>
            </a:r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TRUE");</a:t>
            </a:r>
          </a:p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else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Console.WriteLine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("</a:t>
            </a:r>
            <a:r>
              <a:rPr lang="ru-RU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Значення</a:t>
            </a:r>
            <a:r>
              <a:rPr lang="ru-RU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FALSE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");</a:t>
            </a:r>
            <a:endParaRPr lang="uk-UA" sz="2400" b="1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  <a:sym typeface="Webdings"/>
            </a:endParaRPr>
          </a:p>
          <a:p>
            <a:endParaRPr lang="en-US" sz="24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  <a:sym typeface="Webdings"/>
            </a:endParaRPr>
          </a:p>
          <a:p>
            <a:r>
              <a:rPr lang="en-US" sz="2400" b="1" dirty="0" err="1" smtClean="0">
                <a:latin typeface="Arial" pitchFamily="34" charset="0"/>
                <a:cs typeface="Arial" pitchFamily="34" charset="0"/>
                <a:sym typeface="Webdings"/>
              </a:rPr>
              <a:t>Console.WriteLine</a:t>
            </a:r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("</a:t>
            </a:r>
            <a:r>
              <a:rPr lang="ru-RU" sz="2400" b="1" dirty="0">
                <a:latin typeface="Arial" pitchFamily="34" charset="0"/>
                <a:cs typeface="Arial" pitchFamily="34" charset="0"/>
                <a:sym typeface="Webdings"/>
              </a:rPr>
              <a:t>Пор</a:t>
            </a:r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i</a:t>
            </a:r>
            <a:r>
              <a:rPr lang="ru-RU" sz="2400" b="1" dirty="0" err="1">
                <a:latin typeface="Arial" pitchFamily="34" charset="0"/>
                <a:cs typeface="Arial" pitchFamily="34" charset="0"/>
                <a:sym typeface="Webdings"/>
              </a:rPr>
              <a:t>вняння</a:t>
            </a:r>
            <a:r>
              <a:rPr lang="ru-RU" sz="2400" b="1" dirty="0">
                <a:latin typeface="Arial" pitchFamily="34" charset="0"/>
                <a:cs typeface="Arial" pitchFamily="34" charset="0"/>
                <a:sym typeface="Webdings"/>
              </a:rPr>
              <a:t> </a:t>
            </a:r>
            <a:r>
              <a:rPr lang="ru-RU" sz="2400" b="1" dirty="0" err="1">
                <a:latin typeface="Arial" pitchFamily="34" charset="0"/>
                <a:cs typeface="Arial" pitchFamily="34" charset="0"/>
                <a:sym typeface="Webdings"/>
              </a:rPr>
              <a:t>об'єкт</a:t>
            </a:r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i</a:t>
            </a:r>
            <a:r>
              <a:rPr lang="ru-RU" sz="2400" b="1" dirty="0">
                <a:latin typeface="Arial" pitchFamily="34" charset="0"/>
                <a:cs typeface="Arial" pitchFamily="34" charset="0"/>
                <a:sym typeface="Webdings"/>
              </a:rPr>
              <a:t>в: "+(</a:t>
            </a:r>
            <a:r>
              <a:rPr lang="en-US" sz="2400" b="1" dirty="0" err="1">
                <a:latin typeface="Arial" pitchFamily="34" charset="0"/>
                <a:cs typeface="Arial" pitchFamily="34" charset="0"/>
                <a:sym typeface="Webdings"/>
              </a:rPr>
              <a:t>objA|objB</a:t>
            </a:r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));</a:t>
            </a:r>
          </a:p>
          <a:p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Console.ReadLine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();}}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  <a:sym typeface="Webdings"/>
            </a:endParaRPr>
          </a:p>
        </p:txBody>
      </p:sp>
      <p:sp>
        <p:nvSpPr>
          <p:cNvPr id="7" name="Скругленный прямоугольник 6">
            <a:hlinkClick r:id="rId3" action="ppaction://hlinkfile"/>
          </p:cNvPr>
          <p:cNvSpPr/>
          <p:nvPr/>
        </p:nvSpPr>
        <p:spPr>
          <a:xfrm>
            <a:off x="6473096" y="764704"/>
            <a:ext cx="2500330" cy="71438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latin typeface="Arial Black" pitchFamily="34" charset="0"/>
              </a:rPr>
              <a:t>Запустити</a:t>
            </a:r>
            <a:endParaRPr lang="ru-RU" sz="2400" b="1" dirty="0">
              <a:latin typeface="Arial Black" pitchFamily="34" charset="0"/>
            </a:endParaRPr>
          </a:p>
        </p:txBody>
      </p:sp>
      <p:sp>
        <p:nvSpPr>
          <p:cNvPr id="8" name="Стрелка влево 7"/>
          <p:cNvSpPr/>
          <p:nvPr/>
        </p:nvSpPr>
        <p:spPr>
          <a:xfrm>
            <a:off x="2126195" y="3670358"/>
            <a:ext cx="1656185" cy="288031"/>
          </a:xfrm>
          <a:prstGeom prst="leftArrow">
            <a:avLst>
              <a:gd name="adj1" fmla="val 50000"/>
              <a:gd name="adj2" fmla="val 144875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лево 10"/>
          <p:cNvSpPr/>
          <p:nvPr/>
        </p:nvSpPr>
        <p:spPr>
          <a:xfrm rot="20330031">
            <a:off x="1516329" y="4106560"/>
            <a:ext cx="2435283" cy="301663"/>
          </a:xfrm>
          <a:prstGeom prst="leftArrow">
            <a:avLst>
              <a:gd name="adj1" fmla="val 50000"/>
              <a:gd name="adj2" fmla="val 144875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804843" y="3281571"/>
            <a:ext cx="2644346" cy="936104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Зверніть увагу!</a:t>
            </a:r>
            <a:endParaRPr lang="uk-UA" sz="2400" b="1" dirty="0">
              <a:solidFill>
                <a:schemeClr val="bg1"/>
              </a:solidFill>
            </a:endParaRPr>
          </a:p>
        </p:txBody>
      </p:sp>
      <p:sp>
        <p:nvSpPr>
          <p:cNvPr id="3" name="Стрелка углом 2"/>
          <p:cNvSpPr/>
          <p:nvPr/>
        </p:nvSpPr>
        <p:spPr>
          <a:xfrm rot="5400000">
            <a:off x="6387356" y="3732190"/>
            <a:ext cx="2062900" cy="1939235"/>
          </a:xfrm>
          <a:prstGeom prst="bentArrow">
            <a:avLst>
              <a:gd name="adj1" fmla="val 6250"/>
              <a:gd name="adj2" fmla="val 8324"/>
              <a:gd name="adj3" fmla="val 36350"/>
              <a:gd name="adj4" fmla="val 27356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6059152" y="1732340"/>
            <a:ext cx="2914274" cy="93610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Створення об</a:t>
            </a:r>
            <a:r>
              <a:rPr lang="en-US" sz="2400" b="1" dirty="0" smtClean="0">
                <a:solidFill>
                  <a:schemeClr val="bg1"/>
                </a:solidFill>
              </a:rPr>
              <a:t>’</a:t>
            </a:r>
            <a:r>
              <a:rPr lang="uk-UA" sz="2400" b="1" dirty="0" err="1" smtClean="0">
                <a:solidFill>
                  <a:schemeClr val="bg1"/>
                </a:solidFill>
              </a:rPr>
              <a:t>єктів</a:t>
            </a:r>
            <a:endParaRPr lang="uk-UA" sz="2400" b="1" dirty="0">
              <a:solidFill>
                <a:schemeClr val="bg1"/>
              </a:solidFill>
            </a:endParaRPr>
          </a:p>
        </p:txBody>
      </p:sp>
      <p:sp>
        <p:nvSpPr>
          <p:cNvPr id="15" name="Стрелка влево 14"/>
          <p:cNvSpPr/>
          <p:nvPr/>
        </p:nvSpPr>
        <p:spPr>
          <a:xfrm>
            <a:off x="4259002" y="1912361"/>
            <a:ext cx="1656185" cy="288031"/>
          </a:xfrm>
          <a:prstGeom prst="leftArrow">
            <a:avLst>
              <a:gd name="adj1" fmla="val 50000"/>
              <a:gd name="adj2" fmla="val 144875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лево 15"/>
          <p:cNvSpPr/>
          <p:nvPr/>
        </p:nvSpPr>
        <p:spPr>
          <a:xfrm>
            <a:off x="4264940" y="2207251"/>
            <a:ext cx="1656185" cy="288031"/>
          </a:xfrm>
          <a:prstGeom prst="leftArrow">
            <a:avLst>
              <a:gd name="adj1" fmla="val 50000"/>
              <a:gd name="adj2" fmla="val 144875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56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32" cy="620688"/>
          </a:xfrm>
        </p:spPr>
        <p:txBody>
          <a:bodyPr>
            <a:normAutofit fontScale="90000"/>
          </a:bodyPr>
          <a:lstStyle/>
          <a:p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Скорочені форми логічних операторів </a:t>
            </a:r>
            <a:r>
              <a:rPr lang="en-US" sz="2800" b="1" u="sng" dirty="0" smtClean="0">
                <a:solidFill>
                  <a:srgbClr val="FF0000"/>
                </a:solidFill>
                <a:latin typeface="Arial Black" pitchFamily="34" charset="0"/>
              </a:rPr>
              <a:t>&amp;&amp; </a:t>
            </a:r>
            <a:r>
              <a:rPr lang="uk-UA" sz="2800" b="1" u="sng" dirty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та</a:t>
            </a:r>
            <a:r>
              <a:rPr lang="uk-UA" sz="2800" b="1" u="sng" dirty="0" smtClean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en-US" sz="2800" b="1" u="sng" dirty="0" smtClean="0">
                <a:solidFill>
                  <a:srgbClr val="FF0000"/>
                </a:solidFill>
                <a:latin typeface="Arial Black" pitchFamily="34" charset="0"/>
              </a:rPr>
              <a:t>||</a:t>
            </a:r>
            <a:endParaRPr lang="uk-UA" sz="2800" b="1" u="sng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496" y="1268760"/>
            <a:ext cx="9036496" cy="544764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Webdings"/>
              <a:buChar char="&lt;"/>
            </a:pPr>
            <a:r>
              <a:rPr lang="uk-UA" sz="2800" b="1" dirty="0" smtClean="0">
                <a:latin typeface="Arial" pitchFamily="34" charset="0"/>
                <a:cs typeface="Arial" pitchFamily="34" charset="0"/>
                <a:sym typeface="Webdings"/>
              </a:rPr>
              <a:t>Схема розрахунку виразу 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A&amp;&amp;B</a:t>
            </a:r>
            <a:r>
              <a:rPr lang="en-US" sz="2800" b="1" dirty="0" smtClean="0">
                <a:latin typeface="Arial" pitchFamily="34" charset="0"/>
                <a:cs typeface="Arial" pitchFamily="34" charset="0"/>
                <a:sym typeface="Webdings"/>
              </a:rPr>
              <a:t>: </a:t>
            </a: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  <a:sym typeface="Webdings"/>
              </a:rPr>
              <a:t>1) </a:t>
            </a:r>
            <a:r>
              <a:rPr lang="uk-UA" sz="2400" b="1" dirty="0" smtClean="0">
                <a:latin typeface="Arial" pitchFamily="34" charset="0"/>
                <a:cs typeface="Arial" pitchFamily="34" charset="0"/>
                <a:sym typeface="Webdings"/>
              </a:rPr>
              <a:t>Перевіряється </a:t>
            </a:r>
            <a:r>
              <a:rPr lang="uk-UA" sz="2400" b="1" dirty="0" err="1" smtClean="0">
                <a:latin typeface="Arial" pitchFamily="34" charset="0"/>
                <a:cs typeface="Arial" pitchFamily="34" charset="0"/>
                <a:sym typeface="Webdings"/>
              </a:rPr>
              <a:t>операнд</a:t>
            </a:r>
            <a:r>
              <a:rPr lang="uk-UA" sz="2400" b="1" dirty="0" smtClean="0">
                <a:latin typeface="Arial" pitchFamily="34" charset="0"/>
                <a:cs typeface="Arial" pitchFamily="34" charset="0"/>
                <a:sym typeface="Webdings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A</a:t>
            </a:r>
            <a:r>
              <a:rPr lang="uk-UA" sz="2400" b="1" dirty="0" smtClean="0">
                <a:latin typeface="Arial" pitchFamily="34" charset="0"/>
                <a:cs typeface="Arial" pitchFamily="34" charset="0"/>
                <a:sym typeface="Webdings"/>
              </a:rPr>
              <a:t>. </a:t>
            </a:r>
          </a:p>
          <a:p>
            <a:r>
              <a:rPr lang="uk-UA" sz="2400" b="1" dirty="0" smtClean="0">
                <a:latin typeface="Arial" pitchFamily="34" charset="0"/>
                <a:cs typeface="Arial" pitchFamily="34" charset="0"/>
                <a:sym typeface="Webdings"/>
              </a:rPr>
              <a:t>2) Якщо він дорівнює 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FALSE</a:t>
            </a:r>
            <a:r>
              <a:rPr lang="uk-UA" sz="2400" b="1" dirty="0" smtClean="0">
                <a:latin typeface="Arial" pitchFamily="34" charset="0"/>
                <a:cs typeface="Arial" pitchFamily="34" charset="0"/>
                <a:sym typeface="Webdings"/>
              </a:rPr>
              <a:t>, </a:t>
            </a:r>
            <a:r>
              <a:rPr lang="uk-UA" sz="2400" b="1" dirty="0" err="1" smtClean="0">
                <a:latin typeface="Arial" pitchFamily="34" charset="0"/>
                <a:cs typeface="Arial" pitchFamily="34" charset="0"/>
                <a:sym typeface="Webdings"/>
              </a:rPr>
              <a:t>операнд</a:t>
            </a:r>
            <a:r>
              <a:rPr lang="uk-UA" sz="2400" b="1" dirty="0" smtClean="0">
                <a:latin typeface="Arial" pitchFamily="34" charset="0"/>
                <a:cs typeface="Arial" pitchFamily="34" charset="0"/>
                <a:sym typeface="Webdings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B</a:t>
            </a:r>
            <a:r>
              <a:rPr lang="en-US" sz="2400" b="1" dirty="0" smtClean="0">
                <a:latin typeface="Arial" pitchFamily="34" charset="0"/>
                <a:cs typeface="Arial" pitchFamily="34" charset="0"/>
                <a:sym typeface="Webdings"/>
              </a:rPr>
              <a:t> </a:t>
            </a:r>
            <a:r>
              <a:rPr lang="uk-UA" sz="2400" b="1" dirty="0" smtClean="0">
                <a:latin typeface="Arial" pitchFamily="34" charset="0"/>
                <a:cs typeface="Arial" pitchFamily="34" charset="0"/>
                <a:sym typeface="Webdings"/>
              </a:rPr>
              <a:t>не перевіряється.</a:t>
            </a:r>
          </a:p>
          <a:p>
            <a:r>
              <a:rPr lang="uk-UA" sz="2400" b="1" dirty="0" smtClean="0">
                <a:latin typeface="Arial" pitchFamily="34" charset="0"/>
                <a:cs typeface="Arial" pitchFamily="34" charset="0"/>
                <a:sym typeface="Webdings"/>
              </a:rPr>
              <a:t>3) Якщо він дорівнює 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TRUE</a:t>
            </a:r>
            <a:r>
              <a:rPr lang="uk-UA" sz="2400" b="1" dirty="0" smtClean="0">
                <a:latin typeface="Arial" pitchFamily="34" charset="0"/>
                <a:cs typeface="Arial" pitchFamily="34" charset="0"/>
                <a:sym typeface="Webdings"/>
              </a:rPr>
              <a:t>, розраховується вираз 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A&amp;B</a:t>
            </a:r>
            <a:r>
              <a:rPr lang="en-US" sz="2400" b="1" dirty="0" smtClean="0">
                <a:latin typeface="Arial" pitchFamily="34" charset="0"/>
                <a:cs typeface="Arial" pitchFamily="34" charset="0"/>
                <a:sym typeface="Webdings"/>
              </a:rPr>
              <a:t>.</a:t>
            </a:r>
            <a:endParaRPr lang="uk-UA" sz="2400" b="1" dirty="0">
              <a:latin typeface="Arial" pitchFamily="34" charset="0"/>
              <a:cs typeface="Arial" pitchFamily="34" charset="0"/>
              <a:sym typeface="Webdings"/>
            </a:endParaRPr>
          </a:p>
          <a:p>
            <a:r>
              <a:rPr lang="uk-UA" sz="1600" b="1" dirty="0" smtClean="0">
                <a:latin typeface="Arial" pitchFamily="34" charset="0"/>
                <a:cs typeface="Arial" pitchFamily="34" charset="0"/>
                <a:sym typeface="Webdings"/>
              </a:rPr>
              <a:t> </a:t>
            </a:r>
          </a:p>
          <a:p>
            <a:endParaRPr lang="uk-UA" sz="1600" b="1" dirty="0">
              <a:latin typeface="Arial" pitchFamily="34" charset="0"/>
              <a:cs typeface="Arial" pitchFamily="34" charset="0"/>
              <a:sym typeface="Webdings"/>
            </a:endParaRPr>
          </a:p>
          <a:p>
            <a:pPr marL="457200" lvl="0" indent="-457200">
              <a:buFont typeface="Webdings"/>
              <a:buChar char="&lt;"/>
            </a:pPr>
            <a:r>
              <a:rPr lang="uk-UA" sz="28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ebdings"/>
              </a:rPr>
              <a:t>Схема розрахунку виразу 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A||B</a:t>
            </a:r>
            <a:r>
              <a:rPr lang="en-US" sz="28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ebdings"/>
              </a:rPr>
              <a:t>: </a:t>
            </a:r>
          </a:p>
          <a:p>
            <a:pPr lvl="0"/>
            <a:r>
              <a:rPr lang="en-US" sz="2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ebdings"/>
              </a:rPr>
              <a:t>1) </a:t>
            </a:r>
            <a:r>
              <a:rPr lang="uk-UA" sz="2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ebdings"/>
              </a:rPr>
              <a:t>Перевіряється </a:t>
            </a:r>
            <a:r>
              <a:rPr lang="uk-UA" sz="2400" b="1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ebdings"/>
              </a:rPr>
              <a:t>операнд</a:t>
            </a:r>
            <a:r>
              <a:rPr lang="uk-UA" sz="2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ebdings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A</a:t>
            </a:r>
            <a:r>
              <a:rPr lang="uk-UA" sz="2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ebdings"/>
              </a:rPr>
              <a:t>. </a:t>
            </a:r>
          </a:p>
          <a:p>
            <a:pPr lvl="0"/>
            <a:r>
              <a:rPr lang="uk-UA" sz="2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ebdings"/>
              </a:rPr>
              <a:t>2) Якщо він дорівнює 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TRUE</a:t>
            </a:r>
            <a:r>
              <a:rPr lang="uk-UA" sz="24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ebdings"/>
              </a:rPr>
              <a:t>, </a:t>
            </a:r>
            <a:r>
              <a:rPr lang="uk-UA" sz="2400" b="1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ebdings"/>
              </a:rPr>
              <a:t>операнд</a:t>
            </a:r>
            <a:r>
              <a:rPr lang="uk-UA" sz="2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ebdings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B</a:t>
            </a:r>
            <a:r>
              <a:rPr lang="en-US" sz="2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ebdings"/>
              </a:rPr>
              <a:t> </a:t>
            </a:r>
            <a:r>
              <a:rPr lang="uk-UA" sz="2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ebdings"/>
              </a:rPr>
              <a:t>не перевіряється.</a:t>
            </a:r>
          </a:p>
          <a:p>
            <a:pPr lvl="0"/>
            <a:r>
              <a:rPr lang="uk-UA" sz="2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ebdings"/>
              </a:rPr>
              <a:t>3) Якщо він дорівнює 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FALSE</a:t>
            </a:r>
            <a:r>
              <a:rPr lang="uk-UA" sz="24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ebdings"/>
              </a:rPr>
              <a:t>, </a:t>
            </a:r>
            <a:r>
              <a:rPr lang="uk-UA" sz="2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ebdings"/>
              </a:rPr>
              <a:t>розраховується вираз 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A|B</a:t>
            </a:r>
            <a:r>
              <a:rPr lang="en-US" sz="2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ebdings"/>
              </a:rPr>
              <a:t>.</a:t>
            </a:r>
            <a:endParaRPr lang="uk-UA" sz="2400" b="1" dirty="0">
              <a:solidFill>
                <a:prstClr val="black"/>
              </a:solidFill>
              <a:latin typeface="Arial" pitchFamily="34" charset="0"/>
              <a:cs typeface="Arial" pitchFamily="34" charset="0"/>
              <a:sym typeface="Webdings"/>
            </a:endParaRPr>
          </a:p>
          <a:p>
            <a:pPr lvl="0"/>
            <a:r>
              <a:rPr lang="uk-UA" sz="16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ebdings"/>
              </a:rPr>
              <a:t> </a:t>
            </a:r>
          </a:p>
          <a:p>
            <a:endParaRPr lang="uk-UA" sz="1600" b="1" dirty="0" smtClean="0">
              <a:latin typeface="Arial" pitchFamily="34" charset="0"/>
              <a:cs typeface="Arial" pitchFamily="34" charset="0"/>
              <a:sym typeface="Webdings"/>
            </a:endParaRPr>
          </a:p>
          <a:p>
            <a:pPr marL="457200" indent="-457200">
              <a:buFont typeface="Webdings"/>
              <a:buChar char="&lt;"/>
            </a:pPr>
            <a:r>
              <a:rPr lang="uk-UA" sz="2800" b="1" dirty="0" smtClean="0">
                <a:latin typeface="Arial" pitchFamily="34" charset="0"/>
                <a:cs typeface="Arial" pitchFamily="34" charset="0"/>
                <a:sym typeface="Webdings"/>
              </a:rPr>
              <a:t>Для створення ілюзії перевантаження операторів 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&amp;&amp;</a:t>
            </a:r>
            <a:r>
              <a:rPr lang="en-US" sz="2800" b="1" dirty="0" smtClean="0">
                <a:latin typeface="Arial" pitchFamily="34" charset="0"/>
                <a:cs typeface="Arial" pitchFamily="34" charset="0"/>
                <a:sym typeface="Webdings"/>
              </a:rPr>
              <a:t> </a:t>
            </a:r>
            <a:r>
              <a:rPr lang="uk-UA" sz="2800" b="1" dirty="0" smtClean="0">
                <a:latin typeface="Arial" pitchFamily="34" charset="0"/>
                <a:cs typeface="Arial" pitchFamily="34" charset="0"/>
                <a:sym typeface="Webdings"/>
              </a:rPr>
              <a:t>та 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||</a:t>
            </a:r>
            <a:r>
              <a:rPr lang="en-US" sz="2800" b="1" dirty="0" smtClean="0">
                <a:latin typeface="Arial" pitchFamily="34" charset="0"/>
                <a:cs typeface="Arial" pitchFamily="34" charset="0"/>
                <a:sym typeface="Webdings"/>
              </a:rPr>
              <a:t> </a:t>
            </a:r>
            <a:r>
              <a:rPr lang="uk-UA" sz="2800" b="1" dirty="0" smtClean="0">
                <a:latin typeface="Arial" pitchFamily="34" charset="0"/>
                <a:cs typeface="Arial" pitchFamily="34" charset="0"/>
                <a:sym typeface="Webdings"/>
              </a:rPr>
              <a:t>по-особливому перевантажують оператори 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&amp;</a:t>
            </a:r>
            <a:r>
              <a:rPr lang="en-US" sz="2800" b="1" dirty="0" smtClean="0">
                <a:latin typeface="Arial" pitchFamily="34" charset="0"/>
                <a:cs typeface="Arial" pitchFamily="34" charset="0"/>
                <a:sym typeface="Webdings"/>
              </a:rPr>
              <a:t>, 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|</a:t>
            </a:r>
            <a:r>
              <a:rPr lang="en-US" sz="2800" b="1" dirty="0" smtClean="0">
                <a:latin typeface="Arial" pitchFamily="34" charset="0"/>
                <a:cs typeface="Arial" pitchFamily="34" charset="0"/>
                <a:sym typeface="Webdings"/>
              </a:rPr>
              <a:t>, 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true</a:t>
            </a:r>
            <a:r>
              <a:rPr lang="en-US" sz="2800" b="1" dirty="0" smtClean="0">
                <a:latin typeface="Arial" pitchFamily="34" charset="0"/>
                <a:cs typeface="Arial" pitchFamily="34" charset="0"/>
                <a:sym typeface="Webdings"/>
              </a:rPr>
              <a:t> </a:t>
            </a:r>
            <a:r>
              <a:rPr lang="uk-UA" sz="2800" b="1" dirty="0" smtClean="0">
                <a:latin typeface="Arial" pitchFamily="34" charset="0"/>
                <a:cs typeface="Arial" pitchFamily="34" charset="0"/>
                <a:sym typeface="Webdings"/>
              </a:rPr>
              <a:t>та 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false</a:t>
            </a:r>
            <a:r>
              <a:rPr lang="uk-UA" sz="2800" b="1" dirty="0" smtClean="0">
                <a:latin typeface="Arial" pitchFamily="34" charset="0"/>
                <a:cs typeface="Arial" pitchFamily="34" charset="0"/>
                <a:sym typeface="Webdings"/>
              </a:rPr>
              <a:t>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5496" y="548680"/>
            <a:ext cx="9036496" cy="648072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>
                <a:solidFill>
                  <a:schemeClr val="bg1"/>
                </a:solidFill>
              </a:rPr>
              <a:t>Перевантажувати оператори </a:t>
            </a:r>
            <a:r>
              <a:rPr lang="en-US" sz="2800" b="1" dirty="0" smtClean="0">
                <a:solidFill>
                  <a:schemeClr val="bg1"/>
                </a:solidFill>
              </a:rPr>
              <a:t>&amp;&amp; </a:t>
            </a:r>
            <a:r>
              <a:rPr lang="uk-UA" sz="2800" b="1" dirty="0" smtClean="0">
                <a:solidFill>
                  <a:schemeClr val="bg1"/>
                </a:solidFill>
              </a:rPr>
              <a:t>та </a:t>
            </a:r>
            <a:r>
              <a:rPr lang="en-US" sz="2800" b="1" dirty="0" smtClean="0">
                <a:solidFill>
                  <a:schemeClr val="bg1"/>
                </a:solidFill>
              </a:rPr>
              <a:t>||</a:t>
            </a:r>
            <a:r>
              <a:rPr lang="uk-UA" sz="2800" b="1" dirty="0" smtClean="0">
                <a:solidFill>
                  <a:schemeClr val="bg1"/>
                </a:solidFill>
              </a:rPr>
              <a:t> НЕ МОЖНА!  Але…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30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32" cy="620688"/>
          </a:xfrm>
        </p:spPr>
        <p:txBody>
          <a:bodyPr>
            <a:normAutofit fontScale="90000"/>
          </a:bodyPr>
          <a:lstStyle/>
          <a:p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Скорочені форми логічних операторів </a:t>
            </a:r>
            <a:r>
              <a:rPr lang="en-US" sz="2800" b="1" u="sng" dirty="0" smtClean="0">
                <a:solidFill>
                  <a:srgbClr val="FF0000"/>
                </a:solidFill>
                <a:latin typeface="Arial Black" pitchFamily="34" charset="0"/>
              </a:rPr>
              <a:t>&amp;&amp; </a:t>
            </a:r>
            <a:r>
              <a:rPr lang="uk-UA" sz="2800" b="1" u="sng" dirty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та</a:t>
            </a:r>
            <a:r>
              <a:rPr lang="uk-UA" sz="2800" b="1" u="sng" dirty="0" smtClean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en-US" sz="2800" b="1" u="sng" dirty="0" smtClean="0">
                <a:solidFill>
                  <a:srgbClr val="FF0000"/>
                </a:solidFill>
                <a:latin typeface="Arial Black" pitchFamily="34" charset="0"/>
              </a:rPr>
              <a:t>||</a:t>
            </a:r>
            <a:endParaRPr lang="uk-UA" sz="2800" b="1" u="sng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496" y="1116027"/>
            <a:ext cx="9036496" cy="56938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uk-UA" sz="2800" b="1" dirty="0" smtClean="0">
                <a:latin typeface="Arial" pitchFamily="34" charset="0"/>
                <a:cs typeface="Arial" pitchFamily="34" charset="0"/>
                <a:sym typeface="Webdings"/>
              </a:rPr>
              <a:t>При перевантаженні операторів 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&amp;</a:t>
            </a:r>
            <a:r>
              <a:rPr lang="en-US" sz="2800" b="1" dirty="0" smtClean="0">
                <a:latin typeface="Arial" pitchFamily="34" charset="0"/>
                <a:cs typeface="Arial" pitchFamily="34" charset="0"/>
                <a:sym typeface="Webdings"/>
              </a:rPr>
              <a:t>, 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|</a:t>
            </a:r>
            <a:r>
              <a:rPr lang="en-US" sz="2800" b="1" dirty="0" smtClean="0">
                <a:latin typeface="Arial" pitchFamily="34" charset="0"/>
                <a:cs typeface="Arial" pitchFamily="34" charset="0"/>
                <a:sym typeface="Webdings"/>
              </a:rPr>
              <a:t>, 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true</a:t>
            </a:r>
            <a:r>
              <a:rPr lang="en-US" sz="2800" b="1" dirty="0" smtClean="0">
                <a:latin typeface="Arial" pitchFamily="34" charset="0"/>
                <a:cs typeface="Arial" pitchFamily="34" charset="0"/>
                <a:sym typeface="Webdings"/>
              </a:rPr>
              <a:t> </a:t>
            </a:r>
            <a:r>
              <a:rPr lang="uk-UA" sz="2800" b="1" dirty="0" smtClean="0">
                <a:latin typeface="Arial" pitchFamily="34" charset="0"/>
                <a:cs typeface="Arial" pitchFamily="34" charset="0"/>
                <a:sym typeface="Webdings"/>
              </a:rPr>
              <a:t>та 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false</a:t>
            </a:r>
            <a:r>
              <a:rPr lang="uk-UA" sz="2800" b="1" dirty="0">
                <a:latin typeface="Arial" pitchFamily="34" charset="0"/>
                <a:cs typeface="Arial" pitchFamily="34" charset="0"/>
                <a:sym typeface="Webdings"/>
              </a:rPr>
              <a:t> </a:t>
            </a:r>
            <a:r>
              <a:rPr lang="uk-UA" sz="2800" b="1" dirty="0" smtClean="0">
                <a:latin typeface="Arial" pitchFamily="34" charset="0"/>
                <a:cs typeface="Arial" pitchFamily="34" charset="0"/>
                <a:sym typeface="Webdings"/>
              </a:rPr>
              <a:t>необхідно дотримуватись наступних правил.</a:t>
            </a:r>
          </a:p>
          <a:p>
            <a:endParaRPr lang="en-US" sz="2800" b="1" dirty="0" smtClean="0">
              <a:latin typeface="Arial" pitchFamily="34" charset="0"/>
              <a:cs typeface="Arial" pitchFamily="34" charset="0"/>
              <a:sym typeface="Webdings"/>
            </a:endParaRPr>
          </a:p>
          <a:p>
            <a:pPr marL="457200" indent="-457200">
              <a:buFont typeface="Webdings"/>
              <a:buChar char="&lt;"/>
            </a:pPr>
            <a:r>
              <a:rPr lang="uk-UA" sz="2800" b="1" dirty="0" smtClean="0">
                <a:latin typeface="Arial" pitchFamily="34" charset="0"/>
                <a:cs typeface="Arial" pitchFamily="34" charset="0"/>
                <a:sym typeface="Webdings"/>
              </a:rPr>
              <a:t>Необхідно перевантажити всі чотири оператори </a:t>
            </a:r>
            <a:r>
              <a: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&amp;</a:t>
            </a:r>
            <a:r>
              <a:rPr lang="en-US" sz="2800" b="1" dirty="0">
                <a:latin typeface="Arial" pitchFamily="34" charset="0"/>
                <a:cs typeface="Arial" pitchFamily="34" charset="0"/>
                <a:sym typeface="Webdings"/>
              </a:rPr>
              <a:t>, </a:t>
            </a:r>
            <a:r>
              <a: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|</a:t>
            </a:r>
            <a:r>
              <a:rPr lang="en-US" sz="2800" b="1" dirty="0">
                <a:latin typeface="Arial" pitchFamily="34" charset="0"/>
                <a:cs typeface="Arial" pitchFamily="34" charset="0"/>
                <a:sym typeface="Webdings"/>
              </a:rPr>
              <a:t>, </a:t>
            </a:r>
            <a:r>
              <a: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true</a:t>
            </a:r>
            <a:r>
              <a:rPr lang="en-US" sz="2800" b="1" dirty="0">
                <a:latin typeface="Arial" pitchFamily="34" charset="0"/>
                <a:cs typeface="Arial" pitchFamily="34" charset="0"/>
                <a:sym typeface="Webdings"/>
              </a:rPr>
              <a:t> </a:t>
            </a:r>
            <a:r>
              <a:rPr lang="uk-UA" sz="2800" b="1" dirty="0">
                <a:latin typeface="Arial" pitchFamily="34" charset="0"/>
                <a:cs typeface="Arial" pitchFamily="34" charset="0"/>
                <a:sym typeface="Webdings"/>
              </a:rPr>
              <a:t>та </a:t>
            </a:r>
            <a:r>
              <a: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false</a:t>
            </a:r>
            <a:r>
              <a:rPr lang="uk-UA" sz="2800" b="1" dirty="0">
                <a:latin typeface="Arial" pitchFamily="34" charset="0"/>
                <a:cs typeface="Arial" pitchFamily="34" charset="0"/>
                <a:sym typeface="Webdings"/>
              </a:rPr>
              <a:t> </a:t>
            </a:r>
            <a:endParaRPr lang="uk-UA" sz="2800" b="1" dirty="0" smtClean="0">
              <a:latin typeface="Arial" pitchFamily="34" charset="0"/>
              <a:cs typeface="Arial" pitchFamily="34" charset="0"/>
              <a:sym typeface="Webdings"/>
            </a:endParaRPr>
          </a:p>
          <a:p>
            <a:endParaRPr lang="uk-UA" sz="2800" b="1" dirty="0" smtClean="0">
              <a:latin typeface="Arial" pitchFamily="34" charset="0"/>
              <a:cs typeface="Arial" pitchFamily="34" charset="0"/>
              <a:sym typeface="Webdings"/>
            </a:endParaRPr>
          </a:p>
          <a:p>
            <a:pPr marL="457200" indent="-457200">
              <a:buFont typeface="Webdings"/>
              <a:buChar char="&lt;"/>
            </a:pPr>
            <a:r>
              <a:rPr lang="uk-UA" sz="2800" b="1" dirty="0" smtClean="0">
                <a:latin typeface="Arial" pitchFamily="34" charset="0"/>
                <a:cs typeface="Arial" pitchFamily="34" charset="0"/>
                <a:sym typeface="Webdings"/>
              </a:rPr>
              <a:t>При перевантаженні операторів </a:t>
            </a:r>
            <a:r>
              <a: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&amp;</a:t>
            </a:r>
            <a:r>
              <a:rPr lang="uk-UA" sz="2800" b="1" dirty="0">
                <a:latin typeface="Arial" pitchFamily="34" charset="0"/>
                <a:cs typeface="Arial" pitchFamily="34" charset="0"/>
                <a:sym typeface="Webdings"/>
              </a:rPr>
              <a:t> та</a:t>
            </a:r>
            <a:r>
              <a:rPr lang="en-US" sz="2800" b="1" dirty="0">
                <a:latin typeface="Arial" pitchFamily="34" charset="0"/>
                <a:cs typeface="Arial" pitchFamily="34" charset="0"/>
                <a:sym typeface="Webdings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|</a:t>
            </a:r>
            <a:r>
              <a:rPr lang="uk-UA" sz="2800" b="1" dirty="0">
                <a:latin typeface="Arial" pitchFamily="34" charset="0"/>
                <a:cs typeface="Arial" pitchFamily="34" charset="0"/>
                <a:sym typeface="Webdings"/>
              </a:rPr>
              <a:t> </a:t>
            </a:r>
            <a:r>
              <a:rPr lang="uk-UA" sz="2800" b="1" dirty="0" err="1" smtClean="0">
                <a:latin typeface="Arial" pitchFamily="34" charset="0"/>
                <a:cs typeface="Arial" pitchFamily="34" charset="0"/>
                <a:sym typeface="Webdings"/>
              </a:rPr>
              <a:t>операнди</a:t>
            </a:r>
            <a:r>
              <a:rPr lang="uk-UA" sz="2800" b="1" dirty="0" smtClean="0">
                <a:latin typeface="Arial" pitchFamily="34" charset="0"/>
                <a:cs typeface="Arial" pitchFamily="34" charset="0"/>
                <a:sym typeface="Webdings"/>
              </a:rPr>
              <a:t> повинні бути об</a:t>
            </a:r>
            <a:r>
              <a:rPr lang="en-US" sz="2800" b="1" dirty="0" smtClean="0">
                <a:latin typeface="Arial" pitchFamily="34" charset="0"/>
                <a:cs typeface="Arial" pitchFamily="34" charset="0"/>
                <a:sym typeface="Webdings"/>
              </a:rPr>
              <a:t>’</a:t>
            </a:r>
            <a:r>
              <a:rPr lang="uk-UA" sz="2800" b="1" dirty="0" err="1" smtClean="0">
                <a:latin typeface="Arial" pitchFamily="34" charset="0"/>
                <a:cs typeface="Arial" pitchFamily="34" charset="0"/>
                <a:sym typeface="Webdings"/>
              </a:rPr>
              <a:t>єктами</a:t>
            </a:r>
            <a:r>
              <a:rPr lang="uk-UA" sz="2800" b="1" dirty="0" smtClean="0">
                <a:latin typeface="Arial" pitchFamily="34" charset="0"/>
                <a:cs typeface="Arial" pitchFamily="34" charset="0"/>
                <a:sym typeface="Webdings"/>
              </a:rPr>
              <a:t> одного класу</a:t>
            </a:r>
          </a:p>
          <a:p>
            <a:r>
              <a:rPr lang="uk-UA" sz="2800" b="1" dirty="0" smtClean="0">
                <a:latin typeface="Arial" pitchFamily="34" charset="0"/>
                <a:cs typeface="Arial" pitchFamily="34" charset="0"/>
                <a:sym typeface="Webdings"/>
              </a:rPr>
              <a:t> </a:t>
            </a:r>
          </a:p>
          <a:p>
            <a:pPr marL="457200" indent="-457200">
              <a:buFont typeface="Webdings"/>
              <a:buChar char="&lt;"/>
            </a:pPr>
            <a:r>
              <a:rPr lang="uk-UA" sz="2800" b="1" dirty="0" smtClean="0">
                <a:latin typeface="Arial" pitchFamily="34" charset="0"/>
                <a:cs typeface="Arial" pitchFamily="34" charset="0"/>
                <a:sym typeface="Webdings"/>
              </a:rPr>
              <a:t>Оператори 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&amp;</a:t>
            </a:r>
            <a:r>
              <a:rPr lang="uk-UA" sz="2800" b="1" dirty="0">
                <a:latin typeface="Arial" pitchFamily="34" charset="0"/>
                <a:cs typeface="Arial" pitchFamily="34" charset="0"/>
                <a:sym typeface="Webdings"/>
              </a:rPr>
              <a:t> </a:t>
            </a:r>
            <a:r>
              <a:rPr lang="uk-UA" sz="2800" b="1" dirty="0" smtClean="0">
                <a:latin typeface="Arial" pitchFamily="34" charset="0"/>
                <a:cs typeface="Arial" pitchFamily="34" charset="0"/>
                <a:sym typeface="Webdings"/>
              </a:rPr>
              <a:t>та</a:t>
            </a:r>
            <a:r>
              <a:rPr lang="en-US" sz="2800" b="1" dirty="0" smtClean="0">
                <a:latin typeface="Arial" pitchFamily="34" charset="0"/>
                <a:cs typeface="Arial" pitchFamily="34" charset="0"/>
                <a:sym typeface="Webdings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|</a:t>
            </a:r>
            <a:r>
              <a:rPr lang="uk-UA" sz="2800" b="1" dirty="0" smtClean="0">
                <a:latin typeface="Arial" pitchFamily="34" charset="0"/>
                <a:cs typeface="Arial" pitchFamily="34" charset="0"/>
                <a:sym typeface="Webdings"/>
              </a:rPr>
              <a:t> повинні повертати об</a:t>
            </a:r>
            <a:r>
              <a:rPr lang="en-US" sz="2800" b="1" dirty="0" smtClean="0">
                <a:latin typeface="Arial" pitchFamily="34" charset="0"/>
                <a:cs typeface="Arial" pitchFamily="34" charset="0"/>
                <a:sym typeface="Webdings"/>
              </a:rPr>
              <a:t>’</a:t>
            </a:r>
            <a:r>
              <a:rPr lang="uk-UA" sz="2800" b="1" dirty="0" err="1" smtClean="0">
                <a:latin typeface="Arial" pitchFamily="34" charset="0"/>
                <a:cs typeface="Arial" pitchFamily="34" charset="0"/>
                <a:sym typeface="Webdings"/>
              </a:rPr>
              <a:t>єкт</a:t>
            </a:r>
            <a:r>
              <a:rPr lang="uk-UA" sz="2800" b="1" dirty="0" smtClean="0">
                <a:latin typeface="Arial" pitchFamily="34" charset="0"/>
                <a:cs typeface="Arial" pitchFamily="34" charset="0"/>
                <a:sym typeface="Webdings"/>
              </a:rPr>
              <a:t> того самого класу, що і клас об</a:t>
            </a:r>
            <a:r>
              <a:rPr lang="en-US" sz="2800" b="1" dirty="0" smtClean="0">
                <a:latin typeface="Arial" pitchFamily="34" charset="0"/>
                <a:cs typeface="Arial" pitchFamily="34" charset="0"/>
                <a:sym typeface="Webdings"/>
              </a:rPr>
              <a:t>’</a:t>
            </a:r>
            <a:r>
              <a:rPr lang="uk-UA" sz="2800" b="1" dirty="0" err="1" smtClean="0">
                <a:latin typeface="Arial" pitchFamily="34" charset="0"/>
                <a:cs typeface="Arial" pitchFamily="34" charset="0"/>
                <a:sym typeface="Webdings"/>
              </a:rPr>
              <a:t>єктів-операндів</a:t>
            </a:r>
            <a:endParaRPr lang="uk-UA" sz="2800" b="1" dirty="0" smtClean="0">
              <a:latin typeface="Arial" pitchFamily="34" charset="0"/>
              <a:cs typeface="Arial" pitchFamily="34" charset="0"/>
              <a:sym typeface="Webdings"/>
            </a:endParaRPr>
          </a:p>
          <a:p>
            <a:pPr marL="457200" indent="-457200">
              <a:buFont typeface="Webdings"/>
              <a:buChar char="&lt;"/>
            </a:pPr>
            <a:endParaRPr lang="uk-UA" sz="2800" b="1" dirty="0" smtClean="0">
              <a:latin typeface="Arial" pitchFamily="34" charset="0"/>
              <a:cs typeface="Arial" pitchFamily="34" charset="0"/>
              <a:sym typeface="Webdings"/>
            </a:endParaRPr>
          </a:p>
        </p:txBody>
      </p:sp>
    </p:spTree>
    <p:extLst>
      <p:ext uri="{BB962C8B-B14F-4D97-AF65-F5344CB8AC3E}">
        <p14:creationId xmlns:p14="http://schemas.microsoft.com/office/powerpoint/2010/main" val="10530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32" cy="404664"/>
          </a:xfrm>
        </p:spPr>
        <p:txBody>
          <a:bodyPr>
            <a:normAutofit fontScale="90000"/>
          </a:bodyPr>
          <a:lstStyle/>
          <a:p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Скорочені форми логічних операторів</a:t>
            </a:r>
            <a:r>
              <a:rPr lang="uk-UA" sz="2800" b="1" u="sng" dirty="0" smtClean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(</a:t>
            </a:r>
            <a:r>
              <a:rPr lang="uk-UA" sz="2800" b="1" u="sng" dirty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приклад)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496" y="442401"/>
            <a:ext cx="9036496" cy="63709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using System;</a:t>
            </a:r>
          </a:p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class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Nums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 {</a:t>
            </a: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  <a:sym typeface="Webdings"/>
              </a:rPr>
              <a:t>static </a:t>
            </a:r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Random </a:t>
            </a:r>
            <a:r>
              <a:rPr lang="en-US" sz="2400" b="1" dirty="0" err="1">
                <a:latin typeface="Arial" pitchFamily="34" charset="0"/>
                <a:cs typeface="Arial" pitchFamily="34" charset="0"/>
                <a:sym typeface="Webdings"/>
              </a:rPr>
              <a:t>rnd</a:t>
            </a:r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;</a:t>
            </a:r>
          </a:p>
          <a:p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int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[] n;</a:t>
            </a: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  <a:sym typeface="Webdings"/>
              </a:rPr>
              <a:t>static </a:t>
            </a:r>
            <a:r>
              <a:rPr lang="en-US" sz="2400" b="1" dirty="0" err="1">
                <a:latin typeface="Arial" pitchFamily="34" charset="0"/>
                <a:cs typeface="Arial" pitchFamily="34" charset="0"/>
                <a:sym typeface="Webdings"/>
              </a:rPr>
              <a:t>Nums</a:t>
            </a:r>
            <a:r>
              <a:rPr lang="en-US" sz="2400" b="1" dirty="0" smtClean="0">
                <a:latin typeface="Arial" pitchFamily="34" charset="0"/>
                <a:cs typeface="Arial" pitchFamily="34" charset="0"/>
                <a:sym typeface="Webdings"/>
              </a:rPr>
              <a:t>(){</a:t>
            </a:r>
            <a:endParaRPr lang="en-US" sz="2400" b="1" dirty="0">
              <a:latin typeface="Arial" pitchFamily="34" charset="0"/>
              <a:cs typeface="Arial" pitchFamily="34" charset="0"/>
              <a:sym typeface="Webdings"/>
            </a:endParaRPr>
          </a:p>
          <a:p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rnd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= new Random(1111);}</a:t>
            </a: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  <a:sym typeface="Webdings"/>
              </a:rPr>
              <a:t>public </a:t>
            </a:r>
            <a:r>
              <a:rPr lang="en-US" sz="2400" b="1" dirty="0" err="1">
                <a:latin typeface="Arial" pitchFamily="34" charset="0"/>
                <a:cs typeface="Arial" pitchFamily="34" charset="0"/>
                <a:sym typeface="Webdings"/>
              </a:rPr>
              <a:t>Nums</a:t>
            </a:r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() {</a:t>
            </a:r>
          </a:p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n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= new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int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[10];</a:t>
            </a: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  <a:sym typeface="Webdings"/>
              </a:rPr>
              <a:t>for(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  <a:sym typeface="Webdings"/>
              </a:rPr>
              <a:t>int</a:t>
            </a:r>
            <a:r>
              <a:rPr lang="en-US" sz="2400" b="1" dirty="0" smtClean="0">
                <a:latin typeface="Arial" pitchFamily="34" charset="0"/>
                <a:cs typeface="Arial" pitchFamily="34" charset="0"/>
                <a:sym typeface="Webdings"/>
              </a:rPr>
              <a:t> </a:t>
            </a:r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i = 0; i &lt; </a:t>
            </a:r>
            <a:r>
              <a:rPr lang="en-US" sz="2400" b="1" dirty="0" err="1">
                <a:latin typeface="Arial" pitchFamily="34" charset="0"/>
                <a:cs typeface="Arial" pitchFamily="34" charset="0"/>
                <a:sym typeface="Webdings"/>
              </a:rPr>
              <a:t>n.Length</a:t>
            </a:r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; i++) {</a:t>
            </a:r>
          </a:p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n[i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] =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rnd.Next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(2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);}}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  <a:sym typeface="Webdings"/>
            </a:endParaRP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  <a:sym typeface="Webdings"/>
              </a:rPr>
              <a:t>public </a:t>
            </a:r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void show() {</a:t>
            </a:r>
          </a:p>
          <a:p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foreach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(</a:t>
            </a: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int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k in n)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Console.Write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(k+" ");</a:t>
            </a:r>
          </a:p>
          <a:p>
            <a:r>
              <a:rPr lang="en-US" sz="2400" b="1" dirty="0" err="1" smtClean="0">
                <a:latin typeface="Arial" pitchFamily="34" charset="0"/>
                <a:cs typeface="Arial" pitchFamily="34" charset="0"/>
                <a:sym typeface="Webdings"/>
              </a:rPr>
              <a:t>Console.WriteLine</a:t>
            </a:r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();}</a:t>
            </a:r>
          </a:p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private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int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getSum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() {</a:t>
            </a:r>
          </a:p>
          <a:p>
            <a:r>
              <a:rPr lang="en-US" sz="2400" b="1" dirty="0" err="1" smtClean="0">
                <a:latin typeface="Arial" pitchFamily="34" charset="0"/>
                <a:cs typeface="Arial" pitchFamily="34" charset="0"/>
                <a:sym typeface="Webdings"/>
              </a:rPr>
              <a:t>int</a:t>
            </a:r>
            <a:r>
              <a:rPr lang="en-US" sz="2400" b="1" dirty="0" smtClean="0">
                <a:latin typeface="Arial" pitchFamily="34" charset="0"/>
                <a:cs typeface="Arial" pitchFamily="34" charset="0"/>
                <a:sym typeface="Webdings"/>
              </a:rPr>
              <a:t> </a:t>
            </a:r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s = 0;</a:t>
            </a:r>
          </a:p>
          <a:p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foreach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(</a:t>
            </a: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int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k in n) s += k;</a:t>
            </a: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  <a:sym typeface="Webdings"/>
              </a:rPr>
              <a:t>return </a:t>
            </a:r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s</a:t>
            </a:r>
            <a:r>
              <a:rPr lang="en-US" sz="2400" b="1" dirty="0" smtClean="0">
                <a:latin typeface="Arial" pitchFamily="34" charset="0"/>
                <a:cs typeface="Arial" pitchFamily="34" charset="0"/>
                <a:sym typeface="Webdings"/>
              </a:rPr>
              <a:t>;}</a:t>
            </a:r>
            <a:endParaRPr lang="en-US" sz="2400" b="1" dirty="0">
              <a:latin typeface="Arial" pitchFamily="34" charset="0"/>
              <a:cs typeface="Arial" pitchFamily="34" charset="0"/>
              <a:sym typeface="Webdings"/>
            </a:endParaRPr>
          </a:p>
        </p:txBody>
      </p:sp>
      <p:sp>
        <p:nvSpPr>
          <p:cNvPr id="8" name="Стрелка влево 7"/>
          <p:cNvSpPr/>
          <p:nvPr/>
        </p:nvSpPr>
        <p:spPr>
          <a:xfrm rot="20910207">
            <a:off x="3383453" y="5603496"/>
            <a:ext cx="1656185" cy="288031"/>
          </a:xfrm>
          <a:prstGeom prst="leftArrow">
            <a:avLst>
              <a:gd name="adj1" fmla="val 50000"/>
              <a:gd name="adj2" fmla="val 144875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661064" y="1162985"/>
            <a:ext cx="2914274" cy="46805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Статичне поле</a:t>
            </a:r>
            <a:endParaRPr lang="uk-UA" sz="2400" b="1" dirty="0">
              <a:solidFill>
                <a:schemeClr val="bg1"/>
              </a:solidFill>
            </a:endParaRPr>
          </a:p>
        </p:txBody>
      </p:sp>
      <p:sp>
        <p:nvSpPr>
          <p:cNvPr id="15" name="Стрелка влево 14"/>
          <p:cNvSpPr/>
          <p:nvPr/>
        </p:nvSpPr>
        <p:spPr>
          <a:xfrm>
            <a:off x="3010350" y="1252995"/>
            <a:ext cx="2650714" cy="288031"/>
          </a:xfrm>
          <a:prstGeom prst="leftArrow">
            <a:avLst>
              <a:gd name="adj1" fmla="val 50000"/>
              <a:gd name="adj2" fmla="val 144875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лево 15"/>
          <p:cNvSpPr/>
          <p:nvPr/>
        </p:nvSpPr>
        <p:spPr>
          <a:xfrm>
            <a:off x="1187624" y="1678335"/>
            <a:ext cx="1656185" cy="288031"/>
          </a:xfrm>
          <a:prstGeom prst="leftArrow">
            <a:avLst>
              <a:gd name="adj1" fmla="val 50000"/>
              <a:gd name="adj2" fmla="val 144875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843809" y="1597791"/>
            <a:ext cx="2274237" cy="46805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Поле-масив</a:t>
            </a:r>
            <a:endParaRPr lang="uk-UA" sz="2400" b="1" dirty="0">
              <a:solidFill>
                <a:schemeClr val="bg1"/>
              </a:solidFill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5463552" y="1966366"/>
            <a:ext cx="3500936" cy="46805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Статичний конструктор</a:t>
            </a:r>
            <a:endParaRPr lang="uk-UA" sz="2400" b="1" dirty="0">
              <a:solidFill>
                <a:schemeClr val="bg1"/>
              </a:solidFill>
            </a:endParaRPr>
          </a:p>
        </p:txBody>
      </p:sp>
      <p:sp>
        <p:nvSpPr>
          <p:cNvPr id="17" name="Стрелка влево 16"/>
          <p:cNvSpPr/>
          <p:nvPr/>
        </p:nvSpPr>
        <p:spPr>
          <a:xfrm>
            <a:off x="2236774" y="2056376"/>
            <a:ext cx="3226778" cy="288031"/>
          </a:xfrm>
          <a:prstGeom prst="leftArrow">
            <a:avLst>
              <a:gd name="adj1" fmla="val 50000"/>
              <a:gd name="adj2" fmla="val 144875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4067944" y="2636912"/>
            <a:ext cx="2223304" cy="46805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>
                <a:solidFill>
                  <a:schemeClr val="bg1"/>
                </a:solidFill>
              </a:rPr>
              <a:t>К</a:t>
            </a:r>
            <a:r>
              <a:rPr lang="uk-UA" sz="2400" b="1" dirty="0" smtClean="0">
                <a:solidFill>
                  <a:schemeClr val="bg1"/>
                </a:solidFill>
              </a:rPr>
              <a:t>онструктор</a:t>
            </a:r>
            <a:endParaRPr lang="uk-UA" sz="2400" b="1" dirty="0">
              <a:solidFill>
                <a:schemeClr val="bg1"/>
              </a:solidFill>
            </a:endParaRPr>
          </a:p>
        </p:txBody>
      </p:sp>
      <p:sp>
        <p:nvSpPr>
          <p:cNvPr id="19" name="Стрелка влево 18"/>
          <p:cNvSpPr/>
          <p:nvPr/>
        </p:nvSpPr>
        <p:spPr>
          <a:xfrm>
            <a:off x="2434286" y="2726922"/>
            <a:ext cx="1633658" cy="288031"/>
          </a:xfrm>
          <a:prstGeom prst="leftArrow">
            <a:avLst>
              <a:gd name="adj1" fmla="val 50000"/>
              <a:gd name="adj2" fmla="val 144875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 влево 19"/>
          <p:cNvSpPr/>
          <p:nvPr/>
        </p:nvSpPr>
        <p:spPr>
          <a:xfrm rot="672679">
            <a:off x="3360062" y="5027417"/>
            <a:ext cx="1656185" cy="288031"/>
          </a:xfrm>
          <a:prstGeom prst="leftArrow">
            <a:avLst>
              <a:gd name="adj1" fmla="val 50000"/>
              <a:gd name="adj2" fmla="val 144875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336348" y="5102930"/>
            <a:ext cx="2644346" cy="67681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Зверніть увагу!</a:t>
            </a:r>
            <a:endParaRPr lang="uk-UA" sz="2400" b="1" dirty="0">
              <a:solidFill>
                <a:schemeClr val="bg1"/>
              </a:solidFill>
            </a:endParaRPr>
          </a:p>
        </p:txBody>
      </p:sp>
      <p:sp>
        <p:nvSpPr>
          <p:cNvPr id="21" name="Выноска со стрелкой вниз 20"/>
          <p:cNvSpPr/>
          <p:nvPr/>
        </p:nvSpPr>
        <p:spPr>
          <a:xfrm>
            <a:off x="6516216" y="5949280"/>
            <a:ext cx="2448272" cy="908720"/>
          </a:xfrm>
          <a:prstGeom prst="downArrowCallout">
            <a:avLst>
              <a:gd name="adj1" fmla="val 66638"/>
              <a:gd name="adj2" fmla="val 61433"/>
              <a:gd name="adj3" fmla="val 37145"/>
              <a:gd name="adj4" fmla="val 50711"/>
            </a:avLst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ПРОДОВЖЕННЯ</a:t>
            </a:r>
            <a:endParaRPr lang="ru-RU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41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99392"/>
            <a:ext cx="9144032" cy="548680"/>
          </a:xfrm>
        </p:spPr>
        <p:txBody>
          <a:bodyPr>
            <a:normAutofit fontScale="90000"/>
          </a:bodyPr>
          <a:lstStyle/>
          <a:p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Скорочені форми логічних операторів</a:t>
            </a:r>
            <a:r>
              <a:rPr lang="uk-UA" sz="2800" b="1" u="sng" dirty="0" smtClean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(</a:t>
            </a:r>
            <a:r>
              <a:rPr lang="uk-UA" sz="2800" b="1" u="sng" dirty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приклад)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496" y="404664"/>
            <a:ext cx="9036496" cy="63709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  <a:sym typeface="Webdings"/>
              </a:rPr>
              <a:t>public </a:t>
            </a:r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static </a:t>
            </a:r>
            <a:r>
              <a:rPr lang="en-US" sz="2400" b="1" dirty="0" err="1">
                <a:latin typeface="Arial" pitchFamily="34" charset="0"/>
                <a:cs typeface="Arial" pitchFamily="34" charset="0"/>
                <a:sym typeface="Webdings"/>
              </a:rPr>
              <a:t>bool</a:t>
            </a:r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 operator true(</a:t>
            </a:r>
            <a:r>
              <a:rPr lang="en-US" sz="2400" b="1" dirty="0" err="1">
                <a:latin typeface="Arial" pitchFamily="34" charset="0"/>
                <a:cs typeface="Arial" pitchFamily="34" charset="0"/>
                <a:sym typeface="Webdings"/>
              </a:rPr>
              <a:t>Nums</a:t>
            </a:r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 </a:t>
            </a:r>
            <a:r>
              <a:rPr lang="en-US" sz="2400" b="1" dirty="0" err="1">
                <a:latin typeface="Arial" pitchFamily="34" charset="0"/>
                <a:cs typeface="Arial" pitchFamily="34" charset="0"/>
                <a:sym typeface="Webdings"/>
              </a:rPr>
              <a:t>obj</a:t>
            </a:r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){</a:t>
            </a:r>
          </a:p>
          <a:p>
            <a:r>
              <a:rPr lang="en-US" sz="2400" b="1" dirty="0" err="1" smtClean="0">
                <a:latin typeface="Arial" pitchFamily="34" charset="0"/>
                <a:cs typeface="Arial" pitchFamily="34" charset="0"/>
                <a:sym typeface="Webdings"/>
              </a:rPr>
              <a:t>int</a:t>
            </a:r>
            <a:r>
              <a:rPr lang="en-US" sz="2400" b="1" dirty="0" smtClean="0">
                <a:latin typeface="Arial" pitchFamily="34" charset="0"/>
                <a:cs typeface="Arial" pitchFamily="34" charset="0"/>
                <a:sym typeface="Webdings"/>
              </a:rPr>
              <a:t> </a:t>
            </a:r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sum = </a:t>
            </a:r>
            <a:r>
              <a:rPr lang="en-US" sz="2400" b="1" dirty="0" err="1">
                <a:latin typeface="Arial" pitchFamily="34" charset="0"/>
                <a:cs typeface="Arial" pitchFamily="34" charset="0"/>
                <a:sym typeface="Webdings"/>
              </a:rPr>
              <a:t>obj.getSum</a:t>
            </a:r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();</a:t>
            </a: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  <a:sym typeface="Webdings"/>
              </a:rPr>
              <a:t>if(sum </a:t>
            </a:r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&gt; </a:t>
            </a:r>
            <a:r>
              <a:rPr lang="en-US" sz="2400" b="1" dirty="0" err="1">
                <a:latin typeface="Arial" pitchFamily="34" charset="0"/>
                <a:cs typeface="Arial" pitchFamily="34" charset="0"/>
                <a:sym typeface="Webdings"/>
              </a:rPr>
              <a:t>obj.n.Length</a:t>
            </a:r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 / 2) return true;</a:t>
            </a: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  <a:sym typeface="Webdings"/>
              </a:rPr>
              <a:t>else </a:t>
            </a:r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return false;}</a:t>
            </a:r>
          </a:p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public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static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bool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 operator false(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Nums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obj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){</a:t>
            </a:r>
          </a:p>
          <a:p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int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sum =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obj.getSum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();</a:t>
            </a:r>
          </a:p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if(sum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&lt;=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obj.n.Length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 / 2) return true;</a:t>
            </a:r>
          </a:p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else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return false;}</a:t>
            </a: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  <a:sym typeface="Webdings"/>
              </a:rPr>
              <a:t>public </a:t>
            </a:r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static </a:t>
            </a:r>
            <a:r>
              <a:rPr lang="en-US" sz="2400" b="1" dirty="0" err="1">
                <a:latin typeface="Arial" pitchFamily="34" charset="0"/>
                <a:cs typeface="Arial" pitchFamily="34" charset="0"/>
                <a:sym typeface="Webdings"/>
              </a:rPr>
              <a:t>Nums</a:t>
            </a:r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 operator &amp;(</a:t>
            </a:r>
            <a:r>
              <a:rPr lang="en-US" sz="2400" b="1" dirty="0" err="1">
                <a:latin typeface="Arial" pitchFamily="34" charset="0"/>
                <a:cs typeface="Arial" pitchFamily="34" charset="0"/>
                <a:sym typeface="Webdings"/>
              </a:rPr>
              <a:t>Nums</a:t>
            </a:r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 obj1, </a:t>
            </a:r>
            <a:r>
              <a:rPr lang="en-US" sz="2400" b="1" dirty="0" err="1">
                <a:latin typeface="Arial" pitchFamily="34" charset="0"/>
                <a:cs typeface="Arial" pitchFamily="34" charset="0"/>
                <a:sym typeface="Webdings"/>
              </a:rPr>
              <a:t>Nums</a:t>
            </a:r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 obj2) {</a:t>
            </a:r>
          </a:p>
          <a:p>
            <a:r>
              <a:rPr lang="en-US" sz="2400" b="1" dirty="0" err="1" smtClean="0">
                <a:latin typeface="Arial" pitchFamily="34" charset="0"/>
                <a:cs typeface="Arial" pitchFamily="34" charset="0"/>
                <a:sym typeface="Webdings"/>
              </a:rPr>
              <a:t>Nums</a:t>
            </a:r>
            <a:r>
              <a:rPr lang="en-US" sz="2400" b="1" dirty="0" smtClean="0">
                <a:latin typeface="Arial" pitchFamily="34" charset="0"/>
                <a:cs typeface="Arial" pitchFamily="34" charset="0"/>
                <a:sym typeface="Webdings"/>
              </a:rPr>
              <a:t> </a:t>
            </a:r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t = new </a:t>
            </a:r>
            <a:r>
              <a:rPr lang="en-US" sz="2400" b="1" dirty="0" err="1">
                <a:latin typeface="Arial" pitchFamily="34" charset="0"/>
                <a:cs typeface="Arial" pitchFamily="34" charset="0"/>
                <a:sym typeface="Webdings"/>
              </a:rPr>
              <a:t>Nums</a:t>
            </a:r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();</a:t>
            </a: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  <a:sym typeface="Webdings"/>
              </a:rPr>
              <a:t>for(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  <a:sym typeface="Webdings"/>
              </a:rPr>
              <a:t>int</a:t>
            </a:r>
            <a:r>
              <a:rPr lang="en-US" sz="2400" b="1" dirty="0" smtClean="0">
                <a:latin typeface="Arial" pitchFamily="34" charset="0"/>
                <a:cs typeface="Arial" pitchFamily="34" charset="0"/>
                <a:sym typeface="Webdings"/>
              </a:rPr>
              <a:t> </a:t>
            </a:r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i = 0; i &lt; </a:t>
            </a:r>
            <a:r>
              <a:rPr lang="en-US" sz="2400" b="1" dirty="0" err="1">
                <a:latin typeface="Arial" pitchFamily="34" charset="0"/>
                <a:cs typeface="Arial" pitchFamily="34" charset="0"/>
                <a:sym typeface="Webdings"/>
              </a:rPr>
              <a:t>t.n.Length</a:t>
            </a:r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; i++) {</a:t>
            </a:r>
          </a:p>
          <a:p>
            <a:r>
              <a:rPr lang="en-US" sz="2400" b="1" dirty="0" err="1" smtClean="0">
                <a:latin typeface="Arial" pitchFamily="34" charset="0"/>
                <a:cs typeface="Arial" pitchFamily="34" charset="0"/>
                <a:sym typeface="Webdings"/>
              </a:rPr>
              <a:t>t.n</a:t>
            </a:r>
            <a:r>
              <a:rPr lang="en-US" sz="2400" b="1" dirty="0" smtClean="0">
                <a:latin typeface="Arial" pitchFamily="34" charset="0"/>
                <a:cs typeface="Arial" pitchFamily="34" charset="0"/>
                <a:sym typeface="Webdings"/>
              </a:rPr>
              <a:t>[i</a:t>
            </a:r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] = obj1.n[i] &amp; obj2.n[i];}</a:t>
            </a: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  <a:sym typeface="Webdings"/>
              </a:rPr>
              <a:t>return </a:t>
            </a:r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t;}</a:t>
            </a:r>
          </a:p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public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static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Nums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 operator |(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Nums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 obj1,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Nums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 obj2){</a:t>
            </a:r>
          </a:p>
          <a:p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Nums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t = new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Nums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();</a:t>
            </a:r>
          </a:p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for(</a:t>
            </a: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int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i = 0; i &lt;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t.n.Length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; i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++){</a:t>
            </a: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t.n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[i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] = obj1.n[i] | obj2.n[i];}</a:t>
            </a:r>
          </a:p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return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t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;}}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  <a:sym typeface="Webdings"/>
            </a:endParaRPr>
          </a:p>
        </p:txBody>
      </p:sp>
      <p:sp>
        <p:nvSpPr>
          <p:cNvPr id="12" name="Выноска со стрелкой вниз 11"/>
          <p:cNvSpPr/>
          <p:nvPr/>
        </p:nvSpPr>
        <p:spPr>
          <a:xfrm>
            <a:off x="6516216" y="908720"/>
            <a:ext cx="2448272" cy="908720"/>
          </a:xfrm>
          <a:prstGeom prst="downArrowCallout">
            <a:avLst>
              <a:gd name="adj1" fmla="val 66638"/>
              <a:gd name="adj2" fmla="val 61433"/>
              <a:gd name="adj3" fmla="val 37145"/>
              <a:gd name="adj4" fmla="val 50711"/>
            </a:avLst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ПРОДОВЖЕННЯ</a:t>
            </a:r>
            <a:endParaRPr lang="ru-RU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85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2008"/>
            <a:ext cx="9144032" cy="548680"/>
          </a:xfrm>
        </p:spPr>
        <p:txBody>
          <a:bodyPr>
            <a:normAutofit fontScale="90000"/>
          </a:bodyPr>
          <a:lstStyle/>
          <a:p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Скорочені форми логічних операторів</a:t>
            </a:r>
            <a:r>
              <a:rPr lang="uk-UA" sz="2800" b="1" u="sng" dirty="0" smtClean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(</a:t>
            </a:r>
            <a:r>
              <a:rPr lang="uk-UA" sz="2800" b="1" u="sng" dirty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приклад)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008" y="620688"/>
            <a:ext cx="9036496" cy="60016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  <a:sym typeface="Webdings"/>
              </a:rPr>
              <a:t>class </a:t>
            </a:r>
            <a:r>
              <a:rPr lang="en-US" sz="2400" b="1" dirty="0" err="1">
                <a:latin typeface="Arial" pitchFamily="34" charset="0"/>
                <a:cs typeface="Arial" pitchFamily="34" charset="0"/>
                <a:sym typeface="Webdings"/>
              </a:rPr>
              <a:t>LogSimpOverloadDemo</a:t>
            </a:r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{</a:t>
            </a:r>
          </a:p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static void Main(){</a:t>
            </a:r>
          </a:p>
          <a:p>
            <a:r>
              <a:rPr lang="en-US" sz="2400" b="1" dirty="0" err="1">
                <a:latin typeface="Arial" pitchFamily="34" charset="0"/>
                <a:cs typeface="Arial" pitchFamily="34" charset="0"/>
                <a:sym typeface="Webdings"/>
              </a:rPr>
              <a:t>Nums</a:t>
            </a:r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 </a:t>
            </a:r>
            <a:r>
              <a:rPr lang="en-US" sz="2400" b="1" dirty="0" err="1">
                <a:latin typeface="Arial" pitchFamily="34" charset="0"/>
                <a:cs typeface="Arial" pitchFamily="34" charset="0"/>
                <a:sym typeface="Webdings"/>
              </a:rPr>
              <a:t>objA</a:t>
            </a:r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 = new </a:t>
            </a:r>
            <a:r>
              <a:rPr lang="en-US" sz="2400" b="1" dirty="0" err="1">
                <a:latin typeface="Arial" pitchFamily="34" charset="0"/>
                <a:cs typeface="Arial" pitchFamily="34" charset="0"/>
                <a:sym typeface="Webdings"/>
              </a:rPr>
              <a:t>Nums</a:t>
            </a:r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();</a:t>
            </a:r>
          </a:p>
          <a:p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Nums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objB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 = new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Nums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();</a:t>
            </a:r>
          </a:p>
          <a:p>
            <a:r>
              <a:rPr lang="en-US" sz="2400" b="1" dirty="0" err="1">
                <a:latin typeface="Arial" pitchFamily="34" charset="0"/>
                <a:cs typeface="Arial" pitchFamily="34" charset="0"/>
                <a:sym typeface="Webdings"/>
              </a:rPr>
              <a:t>objA.show</a:t>
            </a:r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();</a:t>
            </a:r>
          </a:p>
          <a:p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objB.show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();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(</a:t>
            </a:r>
            <a:r>
              <a:rPr lang="en-US" sz="2400" b="1" dirty="0" err="1">
                <a:latin typeface="Arial" pitchFamily="34" charset="0"/>
                <a:cs typeface="Arial" pitchFamily="34" charset="0"/>
                <a:sym typeface="Webdings"/>
              </a:rPr>
              <a:t>objA</a:t>
            </a:r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 &amp; </a:t>
            </a:r>
            <a:r>
              <a:rPr lang="en-US" sz="2400" b="1" dirty="0" err="1">
                <a:latin typeface="Arial" pitchFamily="34" charset="0"/>
                <a:cs typeface="Arial" pitchFamily="34" charset="0"/>
                <a:sym typeface="Webdings"/>
              </a:rPr>
              <a:t>objB</a:t>
            </a:r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).show();</a:t>
            </a:r>
          </a:p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(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objA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 |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objB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).show();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if(</a:t>
            </a:r>
            <a:r>
              <a:rPr lang="en-US" sz="2400" b="1" dirty="0" err="1">
                <a:latin typeface="Arial" pitchFamily="34" charset="0"/>
                <a:cs typeface="Arial" pitchFamily="34" charset="0"/>
                <a:sym typeface="Webdings"/>
              </a:rPr>
              <a:t>objA</a:t>
            </a:r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 &amp;&amp; </a:t>
            </a:r>
            <a:r>
              <a:rPr lang="en-US" sz="2400" b="1" dirty="0" err="1">
                <a:latin typeface="Arial" pitchFamily="34" charset="0"/>
                <a:cs typeface="Arial" pitchFamily="34" charset="0"/>
                <a:sym typeface="Webdings"/>
              </a:rPr>
              <a:t>objB</a:t>
            </a:r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) </a:t>
            </a:r>
            <a:r>
              <a:rPr lang="en-US" sz="2400" b="1" dirty="0" err="1">
                <a:latin typeface="Arial" pitchFamily="34" charset="0"/>
                <a:cs typeface="Arial" pitchFamily="34" charset="0"/>
                <a:sym typeface="Webdings"/>
              </a:rPr>
              <a:t>Console.WriteLine</a:t>
            </a:r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("</a:t>
            </a:r>
            <a:r>
              <a:rPr lang="en-US" sz="2400" b="1" dirty="0" err="1">
                <a:latin typeface="Arial" pitchFamily="34" charset="0"/>
                <a:cs typeface="Arial" pitchFamily="34" charset="0"/>
                <a:sym typeface="Webdings"/>
              </a:rPr>
              <a:t>objA</a:t>
            </a:r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 &amp;&amp; </a:t>
            </a:r>
            <a:r>
              <a:rPr lang="en-US" sz="2400" b="1" dirty="0" err="1">
                <a:latin typeface="Arial" pitchFamily="34" charset="0"/>
                <a:cs typeface="Arial" pitchFamily="34" charset="0"/>
                <a:sym typeface="Webdings"/>
              </a:rPr>
              <a:t>objB</a:t>
            </a:r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 is TRUE");</a:t>
            </a:r>
          </a:p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else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Console.WriteLine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("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objA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 &amp;&amp;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objB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 is FALSE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");</a:t>
            </a:r>
            <a:endParaRPr lang="uk-UA" sz="2400" b="1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  <a:sym typeface="Webdings"/>
            </a:endParaRPr>
          </a:p>
          <a:p>
            <a:endParaRPr lang="en-US" sz="24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  <a:sym typeface="Webdings"/>
            </a:endParaRPr>
          </a:p>
          <a:p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if(</a:t>
            </a:r>
            <a:r>
              <a:rPr lang="en-US" sz="2400" b="1" dirty="0" err="1">
                <a:latin typeface="Arial" pitchFamily="34" charset="0"/>
                <a:cs typeface="Arial" pitchFamily="34" charset="0"/>
                <a:sym typeface="Webdings"/>
              </a:rPr>
              <a:t>objA</a:t>
            </a:r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 || </a:t>
            </a:r>
            <a:r>
              <a:rPr lang="en-US" sz="2400" b="1" dirty="0" err="1">
                <a:latin typeface="Arial" pitchFamily="34" charset="0"/>
                <a:cs typeface="Arial" pitchFamily="34" charset="0"/>
                <a:sym typeface="Webdings"/>
              </a:rPr>
              <a:t>objB</a:t>
            </a:r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) </a:t>
            </a:r>
            <a:r>
              <a:rPr lang="en-US" sz="2400" b="1" dirty="0" err="1">
                <a:latin typeface="Arial" pitchFamily="34" charset="0"/>
                <a:cs typeface="Arial" pitchFamily="34" charset="0"/>
                <a:sym typeface="Webdings"/>
              </a:rPr>
              <a:t>Console.WriteLine</a:t>
            </a:r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("</a:t>
            </a:r>
            <a:r>
              <a:rPr lang="en-US" sz="2400" b="1" dirty="0" err="1">
                <a:latin typeface="Arial" pitchFamily="34" charset="0"/>
                <a:cs typeface="Arial" pitchFamily="34" charset="0"/>
                <a:sym typeface="Webdings"/>
              </a:rPr>
              <a:t>objA</a:t>
            </a:r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 || </a:t>
            </a:r>
            <a:r>
              <a:rPr lang="en-US" sz="2400" b="1" dirty="0" err="1">
                <a:latin typeface="Arial" pitchFamily="34" charset="0"/>
                <a:cs typeface="Arial" pitchFamily="34" charset="0"/>
                <a:sym typeface="Webdings"/>
              </a:rPr>
              <a:t>objB</a:t>
            </a:r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 is TRUE");</a:t>
            </a:r>
          </a:p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else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Console.WriteLine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("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objA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 ||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objB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 is FALSE"); </a:t>
            </a:r>
            <a:endParaRPr lang="uk-UA" sz="2400" b="1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  <a:sym typeface="Webdings"/>
            </a:endParaRPr>
          </a:p>
          <a:p>
            <a:endParaRPr lang="en-US" sz="24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  <a:sym typeface="Webdings"/>
            </a:endParaRPr>
          </a:p>
          <a:p>
            <a:r>
              <a:rPr lang="en-US" sz="2400" b="1" dirty="0" err="1">
                <a:latin typeface="Arial" pitchFamily="34" charset="0"/>
                <a:cs typeface="Arial" pitchFamily="34" charset="0"/>
                <a:sym typeface="Webdings"/>
              </a:rPr>
              <a:t>Console.ReadLine</a:t>
            </a:r>
            <a:r>
              <a:rPr lang="en-US" sz="2400" b="1" dirty="0" smtClean="0">
                <a:latin typeface="Arial" pitchFamily="34" charset="0"/>
                <a:cs typeface="Arial" pitchFamily="34" charset="0"/>
                <a:sym typeface="Webdings"/>
              </a:rPr>
              <a:t>();}}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  <a:sym typeface="Webdings"/>
            </a:endParaRPr>
          </a:p>
        </p:txBody>
      </p:sp>
      <p:sp>
        <p:nvSpPr>
          <p:cNvPr id="7" name="Скругленный прямоугольник 6">
            <a:hlinkClick r:id="rId3" action="ppaction://hlinkfile"/>
          </p:cNvPr>
          <p:cNvSpPr/>
          <p:nvPr/>
        </p:nvSpPr>
        <p:spPr>
          <a:xfrm>
            <a:off x="6300192" y="1844824"/>
            <a:ext cx="2500330" cy="71438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latin typeface="Arial Black" pitchFamily="34" charset="0"/>
              </a:rPr>
              <a:t>Запустити</a:t>
            </a:r>
            <a:endParaRPr lang="ru-RU" sz="24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71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32" cy="620688"/>
          </a:xfrm>
        </p:spPr>
        <p:txBody>
          <a:bodyPr>
            <a:normAutofit/>
          </a:bodyPr>
          <a:lstStyle/>
          <a:p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Оператори перетворення типів</a:t>
            </a:r>
            <a:endParaRPr lang="uk-UA" sz="2800" b="1" u="sng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496" y="1628800"/>
            <a:ext cx="9036496" cy="52014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Webdings"/>
              <a:buChar char="&lt;"/>
            </a:pPr>
            <a:r>
              <a:rPr lang="uk-UA" sz="2800" b="1" dirty="0" smtClean="0">
                <a:latin typeface="Arial" pitchFamily="34" charset="0"/>
                <a:cs typeface="Arial" pitchFamily="34" charset="0"/>
                <a:sym typeface="Webdings"/>
              </a:rPr>
              <a:t>Синтаксис перевантаження операторів приведення типу</a:t>
            </a:r>
          </a:p>
          <a:p>
            <a:endParaRPr lang="en-US" sz="2800" b="1" dirty="0" smtClean="0">
              <a:latin typeface="Arial" pitchFamily="34" charset="0"/>
              <a:cs typeface="Arial" pitchFamily="34" charset="0"/>
              <a:sym typeface="Webdings"/>
            </a:endParaRPr>
          </a:p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public static </a:t>
            </a:r>
            <a:r>
              <a:rPr lang="en-US" sz="2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ebdings"/>
              </a:rPr>
              <a:t>explicit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 operator </a:t>
            </a:r>
            <a:r>
              <a:rPr lang="uk-UA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тип_результату(базовий_тип)</a:t>
            </a:r>
            <a:endParaRPr lang="en-US" sz="24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  <a:sym typeface="Webdings"/>
            </a:endParaRPr>
          </a:p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{…}</a:t>
            </a:r>
            <a:r>
              <a:rPr lang="uk-UA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 </a:t>
            </a:r>
          </a:p>
          <a:p>
            <a:r>
              <a:rPr lang="uk-UA" sz="2400" b="1" dirty="0" smtClean="0">
                <a:latin typeface="Arial" pitchFamily="34" charset="0"/>
                <a:cs typeface="Arial" pitchFamily="34" charset="0"/>
                <a:sym typeface="Webdings"/>
              </a:rPr>
              <a:t>або </a:t>
            </a:r>
            <a:endParaRPr lang="en-US" sz="2400" b="1" dirty="0" smtClean="0">
              <a:latin typeface="Arial" pitchFamily="34" charset="0"/>
              <a:cs typeface="Arial" pitchFamily="34" charset="0"/>
              <a:sym typeface="Webdings"/>
            </a:endParaRPr>
          </a:p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public </a:t>
            </a:r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static </a:t>
            </a:r>
            <a:r>
              <a:rPr lang="en-US" sz="2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ebdings"/>
              </a:rPr>
              <a:t>implicit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operator </a:t>
            </a:r>
            <a:r>
              <a:rPr lang="uk-UA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тип_результату(базовий_тип)</a:t>
            </a:r>
            <a:endParaRPr lang="en-US" sz="2400" b="1" dirty="0">
              <a:solidFill>
                <a:srgbClr val="FF0000"/>
              </a:solidFill>
              <a:latin typeface="Arial" pitchFamily="34" charset="0"/>
              <a:cs typeface="Arial" pitchFamily="34" charset="0"/>
              <a:sym typeface="Webdings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{…}</a:t>
            </a:r>
            <a:r>
              <a:rPr lang="uk-UA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 </a:t>
            </a:r>
          </a:p>
          <a:p>
            <a:endParaRPr lang="uk-UA" sz="1600" b="1" dirty="0" smtClean="0">
              <a:latin typeface="Arial" pitchFamily="34" charset="0"/>
              <a:cs typeface="Arial" pitchFamily="34" charset="0"/>
              <a:sym typeface="Webdings"/>
            </a:endParaRPr>
          </a:p>
          <a:p>
            <a:r>
              <a:rPr 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ebdings"/>
              </a:rPr>
              <a:t>explicit </a:t>
            </a:r>
            <a:r>
              <a:rPr lang="en-US" sz="2800" b="1" dirty="0" smtClean="0">
                <a:latin typeface="Arial" pitchFamily="34" charset="0"/>
                <a:cs typeface="Arial" pitchFamily="34" charset="0"/>
                <a:sym typeface="Webdings"/>
              </a:rPr>
              <a:t>- </a:t>
            </a:r>
            <a:r>
              <a:rPr lang="uk-UA" sz="2800" b="1" dirty="0" smtClean="0">
                <a:latin typeface="Arial" pitchFamily="34" charset="0"/>
                <a:cs typeface="Arial" pitchFamily="34" charset="0"/>
                <a:sym typeface="Webdings"/>
              </a:rPr>
              <a:t>для явного перетворення типів</a:t>
            </a:r>
          </a:p>
          <a:p>
            <a:r>
              <a:rPr 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ebdings"/>
              </a:rPr>
              <a:t>implicit </a:t>
            </a:r>
            <a:r>
              <a:rPr lang="en-US" sz="2800" b="1" dirty="0" smtClean="0">
                <a:latin typeface="Arial" pitchFamily="34" charset="0"/>
                <a:cs typeface="Arial" pitchFamily="34" charset="0"/>
                <a:sym typeface="Webdings"/>
              </a:rPr>
              <a:t>- </a:t>
            </a:r>
            <a:r>
              <a:rPr lang="uk-UA" sz="2800" b="1" dirty="0" smtClean="0">
                <a:latin typeface="Arial" pitchFamily="34" charset="0"/>
                <a:cs typeface="Arial" pitchFamily="34" charset="0"/>
                <a:sym typeface="Webdings"/>
              </a:rPr>
              <a:t>для автоматичного перетворення типів</a:t>
            </a:r>
          </a:p>
          <a:p>
            <a:endParaRPr lang="uk-UA" sz="2800" b="1" dirty="0">
              <a:solidFill>
                <a:schemeClr val="tx2"/>
              </a:solidFill>
              <a:latin typeface="Arial" pitchFamily="34" charset="0"/>
              <a:cs typeface="Arial" pitchFamily="34" charset="0"/>
              <a:sym typeface="Webdings"/>
            </a:endParaRPr>
          </a:p>
          <a:p>
            <a:pPr algn="ctr"/>
            <a:r>
              <a:rPr lang="uk-UA" sz="2800" b="1" dirty="0" smtClean="0">
                <a:latin typeface="Arial" pitchFamily="34" charset="0"/>
                <a:cs typeface="Arial" pitchFamily="34" charset="0"/>
                <a:sym typeface="Webdings"/>
              </a:rPr>
              <a:t>Перевантажують тільки одну з цих двох форм!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5496" y="548680"/>
            <a:ext cx="9036496" cy="1008112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>
                <a:solidFill>
                  <a:schemeClr val="bg1"/>
                </a:solidFill>
              </a:rPr>
              <a:t>Мова йде про </a:t>
            </a:r>
            <a:r>
              <a:rPr lang="uk-UA" sz="2800" b="1" u="sng" dirty="0" smtClean="0">
                <a:solidFill>
                  <a:schemeClr val="bg1"/>
                </a:solidFill>
              </a:rPr>
              <a:t>автоматичне приведення</a:t>
            </a:r>
            <a:r>
              <a:rPr lang="uk-UA" sz="2800" b="1" dirty="0" smtClean="0">
                <a:solidFill>
                  <a:schemeClr val="bg1"/>
                </a:solidFill>
              </a:rPr>
              <a:t> </a:t>
            </a:r>
            <a:r>
              <a:rPr lang="uk-UA" sz="2800" b="1" dirty="0">
                <a:solidFill>
                  <a:schemeClr val="bg1"/>
                </a:solidFill>
              </a:rPr>
              <a:t>т</a:t>
            </a:r>
            <a:r>
              <a:rPr lang="uk-UA" sz="2800" b="1" dirty="0" smtClean="0">
                <a:solidFill>
                  <a:schemeClr val="bg1"/>
                </a:solidFill>
              </a:rPr>
              <a:t>ипів або команди виду </a:t>
            </a:r>
            <a:r>
              <a:rPr lang="uk-UA" sz="2800" b="1" dirty="0" smtClean="0">
                <a:solidFill>
                  <a:schemeClr val="tx1"/>
                </a:solidFill>
              </a:rPr>
              <a:t>(тип) об</a:t>
            </a:r>
            <a:r>
              <a:rPr lang="en-US" sz="2800" b="1" dirty="0" smtClean="0">
                <a:solidFill>
                  <a:schemeClr val="tx1"/>
                </a:solidFill>
              </a:rPr>
              <a:t>’</a:t>
            </a:r>
            <a:r>
              <a:rPr lang="uk-UA" sz="2800" b="1" dirty="0" err="1" smtClean="0">
                <a:solidFill>
                  <a:schemeClr val="tx1"/>
                </a:solidFill>
              </a:rPr>
              <a:t>єкт</a:t>
            </a:r>
            <a:endParaRPr lang="ru-RU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80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857232"/>
          </a:xfrm>
        </p:spPr>
        <p:txBody>
          <a:bodyPr>
            <a:normAutofit/>
          </a:bodyPr>
          <a:lstStyle/>
          <a:p>
            <a:r>
              <a:rPr lang="uk-UA" sz="4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Основні питання</a:t>
            </a:r>
            <a:endParaRPr lang="uk-UA" sz="4800" b="1" u="sng" dirty="0">
              <a:solidFill>
                <a:schemeClr val="accent3">
                  <a:lumMod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333212"/>
            <a:ext cx="8643998" cy="48320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Webdings"/>
              <a:buChar char="&lt;"/>
            </a:pPr>
            <a:r>
              <a:rPr lang="uk-UA" sz="2800" b="1" dirty="0" smtClean="0">
                <a:latin typeface="Arial" pitchFamily="34" charset="0"/>
                <a:cs typeface="Arial" pitchFamily="34" charset="0"/>
                <a:sym typeface="Webdings"/>
              </a:rPr>
              <a:t>Основні підходи по перевантаженню операторів</a:t>
            </a:r>
            <a:endParaRPr lang="en-US" sz="2800" b="1" dirty="0" smtClean="0">
              <a:latin typeface="Arial" pitchFamily="34" charset="0"/>
              <a:cs typeface="Arial" pitchFamily="34" charset="0"/>
              <a:sym typeface="Webdings"/>
            </a:endParaRPr>
          </a:p>
          <a:p>
            <a:endParaRPr lang="uk-UA" sz="800" b="1" dirty="0" smtClean="0">
              <a:latin typeface="Arial" pitchFamily="34" charset="0"/>
              <a:cs typeface="Arial" pitchFamily="34" charset="0"/>
              <a:sym typeface="Webdings"/>
            </a:endParaRPr>
          </a:p>
          <a:p>
            <a:r>
              <a:rPr lang="uk-UA" sz="2800" b="1" dirty="0" smtClean="0">
                <a:latin typeface="Arial" pitchFamily="34" charset="0"/>
                <a:cs typeface="Arial" pitchFamily="34" charset="0"/>
                <a:sym typeface="Webdings"/>
              </a:rPr>
              <a:t> Перевантаження бінарних операторів</a:t>
            </a:r>
            <a:endParaRPr lang="uk-UA" sz="2800" b="1" dirty="0">
              <a:latin typeface="Arial" pitchFamily="34" charset="0"/>
              <a:cs typeface="Arial" pitchFamily="34" charset="0"/>
              <a:sym typeface="Webdings"/>
            </a:endParaRPr>
          </a:p>
          <a:p>
            <a:endParaRPr lang="en-US" sz="800" b="1" dirty="0" smtClean="0">
              <a:latin typeface="Arial" pitchFamily="34" charset="0"/>
              <a:cs typeface="Arial" pitchFamily="34" charset="0"/>
              <a:sym typeface="Webdings"/>
            </a:endParaRPr>
          </a:p>
          <a:p>
            <a:r>
              <a:rPr lang="uk-UA" sz="2800" b="1" dirty="0" smtClean="0">
                <a:latin typeface="Arial" pitchFamily="34" charset="0"/>
                <a:cs typeface="Arial" pitchFamily="34" charset="0"/>
                <a:sym typeface="Webdings"/>
              </a:rPr>
              <a:t> Перевантаження </a:t>
            </a:r>
            <a:r>
              <a:rPr lang="uk-UA" sz="2800" b="1" dirty="0" err="1" smtClean="0">
                <a:latin typeface="Arial" pitchFamily="34" charset="0"/>
                <a:cs typeface="Arial" pitchFamily="34" charset="0"/>
                <a:sym typeface="Webdings"/>
              </a:rPr>
              <a:t>унарних</a:t>
            </a:r>
            <a:r>
              <a:rPr lang="uk-UA" sz="2800" b="1" dirty="0" smtClean="0">
                <a:latin typeface="Arial" pitchFamily="34" charset="0"/>
                <a:cs typeface="Arial" pitchFamily="34" charset="0"/>
                <a:sym typeface="Webdings"/>
              </a:rPr>
              <a:t> операторів</a:t>
            </a:r>
          </a:p>
          <a:p>
            <a:endParaRPr lang="en-US" sz="800" b="1" dirty="0" smtClean="0">
              <a:latin typeface="Arial" pitchFamily="34" charset="0"/>
              <a:cs typeface="Arial" pitchFamily="34" charset="0"/>
              <a:sym typeface="Webdings"/>
            </a:endParaRPr>
          </a:p>
          <a:p>
            <a:r>
              <a:rPr lang="uk-UA" sz="2800" b="1" dirty="0" smtClean="0">
                <a:latin typeface="Arial" pitchFamily="34" charset="0"/>
                <a:cs typeface="Arial" pitchFamily="34" charset="0"/>
                <a:sym typeface="Webdings"/>
              </a:rPr>
              <a:t> Перевантаження операторів порівняння</a:t>
            </a:r>
            <a:endParaRPr lang="uk-UA" sz="2800" b="1" dirty="0">
              <a:latin typeface="Arial" pitchFamily="34" charset="0"/>
              <a:cs typeface="Arial" pitchFamily="34" charset="0"/>
              <a:sym typeface="Webdings"/>
            </a:endParaRPr>
          </a:p>
          <a:p>
            <a:endParaRPr lang="en-US" sz="800" b="1" dirty="0" smtClean="0">
              <a:latin typeface="Arial" pitchFamily="34" charset="0"/>
              <a:cs typeface="Arial" pitchFamily="34" charset="0"/>
              <a:sym typeface="Webdings"/>
            </a:endParaRPr>
          </a:p>
          <a:p>
            <a:r>
              <a:rPr lang="uk-UA" sz="2800" b="1" dirty="0" smtClean="0">
                <a:latin typeface="Arial" pitchFamily="34" charset="0"/>
                <a:cs typeface="Arial" pitchFamily="34" charset="0"/>
                <a:sym typeface="Webdings"/>
              </a:rPr>
              <a:t> Перевантаження операторів 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true</a:t>
            </a:r>
            <a:r>
              <a:rPr lang="en-US" sz="2800" b="1" dirty="0" smtClean="0">
                <a:latin typeface="Arial" pitchFamily="34" charset="0"/>
                <a:cs typeface="Arial" pitchFamily="34" charset="0"/>
                <a:sym typeface="Webdings"/>
              </a:rPr>
              <a:t> </a:t>
            </a:r>
            <a:r>
              <a:rPr lang="uk-UA" sz="2800" b="1" dirty="0" smtClean="0">
                <a:latin typeface="Arial" pitchFamily="34" charset="0"/>
                <a:cs typeface="Arial" pitchFamily="34" charset="0"/>
                <a:sym typeface="Webdings"/>
              </a:rPr>
              <a:t>та 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false</a:t>
            </a:r>
            <a:endParaRPr lang="uk-UA" sz="2800" b="1" dirty="0">
              <a:solidFill>
                <a:srgbClr val="FF0000"/>
              </a:solidFill>
              <a:latin typeface="Arial" pitchFamily="34" charset="0"/>
              <a:cs typeface="Arial" pitchFamily="34" charset="0"/>
              <a:sym typeface="Webdings"/>
            </a:endParaRPr>
          </a:p>
          <a:p>
            <a:endParaRPr lang="en-US" sz="800" b="1" dirty="0" smtClean="0">
              <a:latin typeface="Arial" pitchFamily="34" charset="0"/>
              <a:cs typeface="Arial" pitchFamily="34" charset="0"/>
              <a:sym typeface="Webdings"/>
            </a:endParaRPr>
          </a:p>
          <a:p>
            <a:r>
              <a:rPr lang="uk-UA" sz="2800" b="1" dirty="0" smtClean="0">
                <a:latin typeface="Arial" pitchFamily="34" charset="0"/>
                <a:cs typeface="Arial" pitchFamily="34" charset="0"/>
                <a:sym typeface="Webdings"/>
              </a:rPr>
              <a:t> Перевантаження логічних операторів</a:t>
            </a:r>
            <a:endParaRPr lang="uk-UA" sz="2800" b="1" dirty="0">
              <a:latin typeface="Arial" pitchFamily="34" charset="0"/>
              <a:cs typeface="Arial" pitchFamily="34" charset="0"/>
              <a:sym typeface="Webdings"/>
            </a:endParaRPr>
          </a:p>
          <a:p>
            <a:endParaRPr lang="en-US" sz="800" b="1" dirty="0" smtClean="0">
              <a:latin typeface="Arial" pitchFamily="34" charset="0"/>
              <a:cs typeface="Arial" pitchFamily="34" charset="0"/>
              <a:sym typeface="Webdings"/>
            </a:endParaRPr>
          </a:p>
          <a:p>
            <a:pPr marL="457200" indent="-457200">
              <a:buFont typeface="Webdings"/>
              <a:buChar char="&lt;"/>
            </a:pPr>
            <a:r>
              <a:rPr lang="uk-UA" sz="2800" b="1" dirty="0" smtClean="0">
                <a:latin typeface="Arial" pitchFamily="34" charset="0"/>
                <a:cs typeface="Arial" pitchFamily="34" charset="0"/>
                <a:sym typeface="Webdings"/>
              </a:rPr>
              <a:t>Оператори перетворення (приведення типів)</a:t>
            </a:r>
            <a:endParaRPr lang="en-US" sz="2800" b="1" dirty="0" smtClean="0">
              <a:latin typeface="Arial" pitchFamily="34" charset="0"/>
              <a:cs typeface="Arial" pitchFamily="34" charset="0"/>
              <a:sym typeface="Webdings"/>
            </a:endParaRPr>
          </a:p>
          <a:p>
            <a:endParaRPr lang="uk-UA" sz="800" b="1" dirty="0">
              <a:latin typeface="Arial" pitchFamily="34" charset="0"/>
              <a:cs typeface="Arial" pitchFamily="34" charset="0"/>
              <a:sym typeface="Webdings"/>
            </a:endParaRPr>
          </a:p>
          <a:p>
            <a:r>
              <a:rPr lang="uk-UA" sz="2800" b="1" dirty="0">
                <a:latin typeface="Arial" pitchFamily="34" charset="0"/>
                <a:cs typeface="Arial" pitchFamily="34" charset="0"/>
                <a:sym typeface="Webdings"/>
              </a:rPr>
              <a:t> </a:t>
            </a:r>
            <a:r>
              <a:rPr lang="uk-UA" sz="2800" b="1" dirty="0" smtClean="0">
                <a:latin typeface="Arial" pitchFamily="34" charset="0"/>
                <a:cs typeface="Arial" pitchFamily="34" charset="0"/>
                <a:sym typeface="Webdings"/>
              </a:rPr>
              <a:t>Заключний приклад</a:t>
            </a:r>
            <a:endParaRPr lang="uk-UA" sz="2800" b="1" dirty="0">
              <a:latin typeface="Arial" pitchFamily="34" charset="0"/>
              <a:cs typeface="Arial" pitchFamily="34" charset="0"/>
              <a:sym typeface="Webding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32" cy="404664"/>
          </a:xfrm>
        </p:spPr>
        <p:txBody>
          <a:bodyPr>
            <a:normAutofit fontScale="90000"/>
          </a:bodyPr>
          <a:lstStyle/>
          <a:p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Оператори приведення типів</a:t>
            </a:r>
            <a:endParaRPr lang="uk-UA" sz="2800" b="1" u="sng" dirty="0">
              <a:solidFill>
                <a:schemeClr val="accent3">
                  <a:lumMod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008" y="667717"/>
            <a:ext cx="9036496" cy="60016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using System;</a:t>
            </a:r>
          </a:p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class MC {</a:t>
            </a: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  <a:sym typeface="Webdings"/>
              </a:rPr>
              <a:t>public </a:t>
            </a:r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double Re, </a:t>
            </a:r>
            <a:r>
              <a:rPr lang="en-US" sz="2400" b="1" dirty="0" err="1">
                <a:latin typeface="Arial" pitchFamily="34" charset="0"/>
                <a:cs typeface="Arial" pitchFamily="34" charset="0"/>
                <a:sym typeface="Webdings"/>
              </a:rPr>
              <a:t>Im</a:t>
            </a:r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;</a:t>
            </a:r>
          </a:p>
          <a:p>
            <a:endParaRPr lang="uk-UA" sz="2400" b="1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  <a:sym typeface="Webdings"/>
            </a:endParaRPr>
          </a:p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public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MC(double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x,double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 y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){</a:t>
            </a:r>
            <a:endParaRPr lang="uk-UA" sz="2400" b="1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  <a:sym typeface="Webdings"/>
            </a:endParaRP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  <a:sym typeface="Webdings"/>
              </a:rPr>
              <a:t>Re </a:t>
            </a:r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= x</a:t>
            </a:r>
            <a:r>
              <a:rPr lang="en-US" sz="2400" b="1" dirty="0" smtClean="0">
                <a:latin typeface="Arial" pitchFamily="34" charset="0"/>
                <a:cs typeface="Arial" pitchFamily="34" charset="0"/>
                <a:sym typeface="Webdings"/>
              </a:rPr>
              <a:t>;</a:t>
            </a:r>
            <a:r>
              <a:rPr lang="uk-UA" sz="2400" b="1" dirty="0" smtClean="0">
                <a:latin typeface="Arial" pitchFamily="34" charset="0"/>
                <a:cs typeface="Arial" pitchFamily="34" charset="0"/>
                <a:sym typeface="Webdings"/>
              </a:rPr>
              <a:t> </a:t>
            </a:r>
          </a:p>
          <a:p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Im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= y;}</a:t>
            </a:r>
          </a:p>
          <a:p>
            <a:endParaRPr lang="uk-UA" sz="2400" b="1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  <a:sym typeface="Webdings"/>
            </a:endParaRP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  <a:sym typeface="Webdings"/>
              </a:rPr>
              <a:t>public </a:t>
            </a:r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void show(){</a:t>
            </a:r>
          </a:p>
          <a:p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Console.WriteLine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("Re="+Re+"\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nIm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="+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Im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);</a:t>
            </a:r>
            <a:endParaRPr lang="uk-UA" sz="2400" b="1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  <a:sym typeface="Webdings"/>
            </a:endParaRP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  <a:sym typeface="Webdings"/>
              </a:rPr>
              <a:t>}</a:t>
            </a:r>
            <a:endParaRPr lang="en-US" sz="2400" b="1" dirty="0">
              <a:latin typeface="Arial" pitchFamily="34" charset="0"/>
              <a:cs typeface="Arial" pitchFamily="34" charset="0"/>
              <a:sym typeface="Webdings"/>
            </a:endParaRPr>
          </a:p>
          <a:p>
            <a:endParaRPr lang="uk-UA" sz="2400" b="1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  <a:sym typeface="Webdings"/>
            </a:endParaRPr>
          </a:p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public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static implicit operator MC(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int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 n){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return new MC(n,0</a:t>
            </a:r>
            <a:r>
              <a:rPr lang="en-US" sz="2400" b="1" dirty="0" smtClean="0">
                <a:latin typeface="Arial" pitchFamily="34" charset="0"/>
                <a:cs typeface="Arial" pitchFamily="34" charset="0"/>
                <a:sym typeface="Webdings"/>
              </a:rPr>
              <a:t>);</a:t>
            </a:r>
            <a:endParaRPr lang="uk-UA" sz="2400" b="1" dirty="0" smtClean="0">
              <a:latin typeface="Arial" pitchFamily="34" charset="0"/>
              <a:cs typeface="Arial" pitchFamily="34" charset="0"/>
              <a:sym typeface="Webdings"/>
            </a:endParaRPr>
          </a:p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}</a:t>
            </a:r>
            <a:endParaRPr lang="uk-UA" sz="2400" b="1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  <a:sym typeface="Webdings"/>
            </a:endParaRPr>
          </a:p>
          <a:p>
            <a:endParaRPr lang="en-US" sz="24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  <a:sym typeface="Webdings"/>
            </a:endParaRPr>
          </a:p>
        </p:txBody>
      </p:sp>
      <p:sp>
        <p:nvSpPr>
          <p:cNvPr id="5" name="Выноска со стрелкой вниз 4"/>
          <p:cNvSpPr/>
          <p:nvPr/>
        </p:nvSpPr>
        <p:spPr>
          <a:xfrm>
            <a:off x="6660232" y="5760640"/>
            <a:ext cx="2448272" cy="908720"/>
          </a:xfrm>
          <a:prstGeom prst="downArrowCallout">
            <a:avLst>
              <a:gd name="adj1" fmla="val 66638"/>
              <a:gd name="adj2" fmla="val 61433"/>
              <a:gd name="adj3" fmla="val 37145"/>
              <a:gd name="adj4" fmla="val 50711"/>
            </a:avLst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ПРОДОВЖЕННЯ</a:t>
            </a:r>
            <a:endParaRPr lang="ru-RU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Стрелка влево 7"/>
          <p:cNvSpPr/>
          <p:nvPr/>
        </p:nvSpPr>
        <p:spPr>
          <a:xfrm>
            <a:off x="3370449" y="1503375"/>
            <a:ext cx="2650714" cy="288031"/>
          </a:xfrm>
          <a:prstGeom prst="leftArrow">
            <a:avLst>
              <a:gd name="adj1" fmla="val 50000"/>
              <a:gd name="adj2" fmla="val 144875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лево 8"/>
          <p:cNvSpPr/>
          <p:nvPr/>
        </p:nvSpPr>
        <p:spPr>
          <a:xfrm rot="21309918">
            <a:off x="3549779" y="4752501"/>
            <a:ext cx="2816193" cy="301149"/>
          </a:xfrm>
          <a:prstGeom prst="leftArrow">
            <a:avLst>
              <a:gd name="adj1" fmla="val 50000"/>
              <a:gd name="adj2" fmla="val 144875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6372200" y="4418593"/>
            <a:ext cx="2644346" cy="67681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Зверніть увагу!</a:t>
            </a:r>
            <a:endParaRPr lang="uk-UA" sz="24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028445" y="1413364"/>
            <a:ext cx="2914274" cy="46805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Поля типу </a:t>
            </a:r>
            <a:r>
              <a:rPr lang="en-US" sz="2400" b="1" dirty="0" smtClean="0">
                <a:solidFill>
                  <a:schemeClr val="bg1"/>
                </a:solidFill>
              </a:rPr>
              <a:t>double</a:t>
            </a:r>
            <a:endParaRPr lang="uk-UA" sz="2400" b="1" dirty="0">
              <a:solidFill>
                <a:schemeClr val="bg1"/>
              </a:solidFill>
            </a:endParaRPr>
          </a:p>
        </p:txBody>
      </p:sp>
      <p:sp>
        <p:nvSpPr>
          <p:cNvPr id="12" name="Стрелка влево 11"/>
          <p:cNvSpPr/>
          <p:nvPr/>
        </p:nvSpPr>
        <p:spPr>
          <a:xfrm>
            <a:off x="3370449" y="2726923"/>
            <a:ext cx="2650714" cy="288031"/>
          </a:xfrm>
          <a:prstGeom prst="leftArrow">
            <a:avLst>
              <a:gd name="adj1" fmla="val 50000"/>
              <a:gd name="adj2" fmla="val 144875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028445" y="2636912"/>
            <a:ext cx="2914274" cy="46805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Конструктор</a:t>
            </a:r>
            <a:endParaRPr lang="uk-UA" sz="2400" b="1" dirty="0">
              <a:solidFill>
                <a:schemeClr val="bg1"/>
              </a:solidFill>
            </a:endParaRPr>
          </a:p>
        </p:txBody>
      </p:sp>
      <p:sp>
        <p:nvSpPr>
          <p:cNvPr id="14" name="Стрелка влево 13"/>
          <p:cNvSpPr/>
          <p:nvPr/>
        </p:nvSpPr>
        <p:spPr>
          <a:xfrm>
            <a:off x="3370449" y="3524523"/>
            <a:ext cx="2650714" cy="288031"/>
          </a:xfrm>
          <a:prstGeom prst="leftArrow">
            <a:avLst>
              <a:gd name="adj1" fmla="val 50000"/>
              <a:gd name="adj2" fmla="val 144875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5028444" y="3434512"/>
            <a:ext cx="3359979" cy="46805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Відображення полів</a:t>
            </a:r>
            <a:endParaRPr lang="uk-UA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40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32" cy="404664"/>
          </a:xfrm>
        </p:spPr>
        <p:txBody>
          <a:bodyPr>
            <a:normAutofit fontScale="90000"/>
          </a:bodyPr>
          <a:lstStyle/>
          <a:p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Оператори приведення типів</a:t>
            </a:r>
            <a:endParaRPr lang="uk-UA" sz="2800" b="1" u="sng" dirty="0">
              <a:solidFill>
                <a:schemeClr val="accent3">
                  <a:lumMod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310" y="476672"/>
            <a:ext cx="9036496" cy="63709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  <a:sym typeface="Webdings"/>
              </a:rPr>
              <a:t>public </a:t>
            </a:r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static implicit operator double(MC z){</a:t>
            </a:r>
          </a:p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return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Math.Sqrt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(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z.Re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*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z.Re+z.Im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*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z.Im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);</a:t>
            </a:r>
            <a:endParaRPr lang="uk-UA" sz="2400" b="1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  <a:sym typeface="Webdings"/>
            </a:endParaRP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  <a:sym typeface="Webdings"/>
              </a:rPr>
              <a:t>}</a:t>
            </a:r>
            <a:endParaRPr lang="uk-UA" sz="2400" b="1" dirty="0" smtClean="0">
              <a:latin typeface="Arial" pitchFamily="34" charset="0"/>
              <a:cs typeface="Arial" pitchFamily="34" charset="0"/>
              <a:sym typeface="Webdings"/>
            </a:endParaRPr>
          </a:p>
          <a:p>
            <a:endParaRPr lang="en-US" sz="24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  <a:sym typeface="Webdings"/>
            </a:endParaRPr>
          </a:p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public static explicit operator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int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(MC z) {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return (</a:t>
            </a:r>
            <a:r>
              <a:rPr lang="en-US" sz="2400" b="1" dirty="0" err="1">
                <a:latin typeface="Arial" pitchFamily="34" charset="0"/>
                <a:cs typeface="Arial" pitchFamily="34" charset="0"/>
                <a:sym typeface="Webdings"/>
              </a:rPr>
              <a:t>int</a:t>
            </a:r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)</a:t>
            </a:r>
            <a:r>
              <a:rPr lang="en-US" sz="2400" b="1" dirty="0" err="1">
                <a:latin typeface="Arial" pitchFamily="34" charset="0"/>
                <a:cs typeface="Arial" pitchFamily="34" charset="0"/>
                <a:sym typeface="Webdings"/>
              </a:rPr>
              <a:t>z.Re</a:t>
            </a:r>
            <a:r>
              <a:rPr lang="en-US" sz="2400" b="1" dirty="0" smtClean="0">
                <a:latin typeface="Arial" pitchFamily="34" charset="0"/>
                <a:cs typeface="Arial" pitchFamily="34" charset="0"/>
                <a:sym typeface="Webdings"/>
              </a:rPr>
              <a:t>;</a:t>
            </a:r>
            <a:endParaRPr lang="uk-UA" sz="2400" b="1" dirty="0" smtClean="0">
              <a:latin typeface="Arial" pitchFamily="34" charset="0"/>
              <a:cs typeface="Arial" pitchFamily="34" charset="0"/>
              <a:sym typeface="Webdings"/>
            </a:endParaRPr>
          </a:p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}</a:t>
            </a:r>
            <a:endParaRPr lang="uk-UA" sz="2400" b="1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  <a:sym typeface="Webdings"/>
            </a:endParaRP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  <a:sym typeface="Webdings"/>
              </a:rPr>
              <a:t>}</a:t>
            </a:r>
            <a:endParaRPr lang="en-US" sz="2400" b="1" dirty="0">
              <a:latin typeface="Arial" pitchFamily="34" charset="0"/>
              <a:cs typeface="Arial" pitchFamily="34" charset="0"/>
              <a:sym typeface="Webdings"/>
            </a:endParaRPr>
          </a:p>
          <a:p>
            <a:endParaRPr lang="uk-UA" sz="2400" b="1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  <a:sym typeface="Webdings"/>
            </a:endParaRPr>
          </a:p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class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ToTypeDemo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{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static void Main(){</a:t>
            </a:r>
          </a:p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MC z = new MC(3,4);</a:t>
            </a:r>
          </a:p>
          <a:p>
            <a:r>
              <a:rPr lang="en-US" sz="2400" b="1" dirty="0" err="1">
                <a:latin typeface="Arial" pitchFamily="34" charset="0"/>
                <a:cs typeface="Arial" pitchFamily="34" charset="0"/>
                <a:sym typeface="Webdings"/>
              </a:rPr>
              <a:t>Console.WriteLine</a:t>
            </a:r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("</a:t>
            </a:r>
            <a:r>
              <a:rPr lang="ru-RU" sz="2400" b="1" dirty="0" err="1">
                <a:latin typeface="Arial" pitchFamily="34" charset="0"/>
                <a:cs typeface="Arial" pitchFamily="34" charset="0"/>
                <a:sym typeface="Webdings"/>
              </a:rPr>
              <a:t>Перетворення</a:t>
            </a:r>
            <a:r>
              <a:rPr lang="ru-RU" sz="2400" b="1" dirty="0">
                <a:latin typeface="Arial" pitchFamily="34" charset="0"/>
                <a:cs typeface="Arial" pitchFamily="34" charset="0"/>
                <a:sym typeface="Webdings"/>
              </a:rPr>
              <a:t> </a:t>
            </a:r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MC-&gt;double: "+(4.3+z));</a:t>
            </a:r>
          </a:p>
          <a:p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Console.WriteLine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("</a:t>
            </a:r>
            <a:r>
              <a:rPr lang="ru-RU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Перетворення</a:t>
            </a:r>
            <a:r>
              <a:rPr lang="ru-RU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MC-&gt;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int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: " + (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int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)z);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  <a:sym typeface="Webdings"/>
              </a:rPr>
              <a:t>((MC)5).show();</a:t>
            </a:r>
          </a:p>
          <a:p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Console.ReadLine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ebdings"/>
              </a:rPr>
              <a:t>();}</a:t>
            </a:r>
            <a:endParaRPr lang="uk-UA" sz="2400" b="1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  <a:sym typeface="Webdings"/>
            </a:endParaRP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  <a:sym typeface="Webdings"/>
              </a:rPr>
              <a:t>}</a:t>
            </a:r>
            <a:endParaRPr lang="en-US" sz="2400" b="1" dirty="0">
              <a:latin typeface="Arial" pitchFamily="34" charset="0"/>
              <a:cs typeface="Arial" pitchFamily="34" charset="0"/>
              <a:sym typeface="Webdings"/>
            </a:endParaRPr>
          </a:p>
        </p:txBody>
      </p:sp>
      <p:sp>
        <p:nvSpPr>
          <p:cNvPr id="7" name="Скругленный прямоугольник 6">
            <a:hlinkClick r:id="rId3" action="ppaction://hlinkfile"/>
          </p:cNvPr>
          <p:cNvSpPr/>
          <p:nvPr/>
        </p:nvSpPr>
        <p:spPr>
          <a:xfrm>
            <a:off x="6444208" y="5949280"/>
            <a:ext cx="2500330" cy="71438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latin typeface="Arial Black" pitchFamily="34" charset="0"/>
              </a:rPr>
              <a:t>Запустити</a:t>
            </a:r>
            <a:endParaRPr lang="ru-RU" sz="2400" b="1" dirty="0">
              <a:latin typeface="Arial Black" pitchFamily="34" charset="0"/>
            </a:endParaRPr>
          </a:p>
        </p:txBody>
      </p:sp>
      <p:sp>
        <p:nvSpPr>
          <p:cNvPr id="6" name="Стрелка влево 5"/>
          <p:cNvSpPr/>
          <p:nvPr/>
        </p:nvSpPr>
        <p:spPr>
          <a:xfrm rot="2676413">
            <a:off x="5340509" y="1882774"/>
            <a:ext cx="2999485" cy="342913"/>
          </a:xfrm>
          <a:prstGeom prst="leftArrow">
            <a:avLst>
              <a:gd name="adj1" fmla="val 50000"/>
              <a:gd name="adj2" fmla="val 144875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лево 10"/>
          <p:cNvSpPr/>
          <p:nvPr/>
        </p:nvSpPr>
        <p:spPr>
          <a:xfrm rot="1068668">
            <a:off x="3760475" y="2805128"/>
            <a:ext cx="2999485" cy="342913"/>
          </a:xfrm>
          <a:prstGeom prst="leftArrow">
            <a:avLst>
              <a:gd name="adj1" fmla="val 50000"/>
              <a:gd name="adj2" fmla="val 144875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лево 11"/>
          <p:cNvSpPr/>
          <p:nvPr/>
        </p:nvSpPr>
        <p:spPr>
          <a:xfrm rot="16503594">
            <a:off x="7216131" y="3861271"/>
            <a:ext cx="1606605" cy="309457"/>
          </a:xfrm>
          <a:prstGeom prst="leftArrow">
            <a:avLst>
              <a:gd name="adj1" fmla="val 50000"/>
              <a:gd name="adj2" fmla="val 144875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6156176" y="2985341"/>
            <a:ext cx="2644346" cy="67681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Зверніть увагу!</a:t>
            </a:r>
            <a:endParaRPr lang="uk-UA" sz="2400" b="1" dirty="0">
              <a:solidFill>
                <a:schemeClr val="bg1"/>
              </a:solidFill>
            </a:endParaRPr>
          </a:p>
        </p:txBody>
      </p:sp>
      <p:sp>
        <p:nvSpPr>
          <p:cNvPr id="13" name="Стрелка влево 12"/>
          <p:cNvSpPr/>
          <p:nvPr/>
        </p:nvSpPr>
        <p:spPr>
          <a:xfrm>
            <a:off x="2483768" y="5836796"/>
            <a:ext cx="2999485" cy="171457"/>
          </a:xfrm>
          <a:prstGeom prst="leftArrow">
            <a:avLst>
              <a:gd name="adj1" fmla="val 50000"/>
              <a:gd name="adj2" fmla="val 144875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/>
          <p:cNvSpPr/>
          <p:nvPr/>
        </p:nvSpPr>
        <p:spPr>
          <a:xfrm>
            <a:off x="5220072" y="5652304"/>
            <a:ext cx="563971" cy="541177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 smtClean="0">
                <a:solidFill>
                  <a:schemeClr val="bg1"/>
                </a:solidFill>
              </a:rPr>
              <a:t>!</a:t>
            </a:r>
            <a:endParaRPr lang="ru-RU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42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2008" y="1750164"/>
            <a:ext cx="9036496" cy="3416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3600" b="1" u="sng" dirty="0" smtClean="0">
                <a:latin typeface="Arial" pitchFamily="34" charset="0"/>
                <a:cs typeface="Arial" pitchFamily="34" charset="0"/>
                <a:sym typeface="Webdings"/>
              </a:rPr>
              <a:t>Не перевантажуються такі оператори:</a:t>
            </a:r>
            <a:endParaRPr lang="en-US" sz="3600" b="1" u="sng" dirty="0" smtClean="0">
              <a:latin typeface="Arial" pitchFamily="34" charset="0"/>
              <a:cs typeface="Arial" pitchFamily="34" charset="0"/>
              <a:sym typeface="Webdings"/>
            </a:endParaRPr>
          </a:p>
          <a:p>
            <a:pPr algn="ctr"/>
            <a:endParaRPr lang="uk-UA" sz="36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  <a:sym typeface="Webdings"/>
            </a:endParaRPr>
          </a:p>
          <a:p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	&amp;&amp;	 | |	 [ ]	 ( )	 new		 is	 </a:t>
            </a:r>
          </a:p>
          <a:p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	</a:t>
            </a:r>
          </a:p>
          <a:p>
            <a:r>
              <a:rPr lang="en-US" sz="3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	</a:t>
            </a:r>
            <a:r>
              <a:rPr lang="en-US" sz="3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sizeof</a:t>
            </a: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	 </a:t>
            </a:r>
            <a:r>
              <a:rPr lang="en-US" sz="3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typeof</a:t>
            </a: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ebdings"/>
              </a:rPr>
              <a:t>	 ?	 -&gt;	 .	 =</a:t>
            </a:r>
          </a:p>
          <a:p>
            <a:endParaRPr lang="en-US" sz="3600" b="1" dirty="0">
              <a:solidFill>
                <a:srgbClr val="FF0000"/>
              </a:solidFill>
              <a:latin typeface="Arial" pitchFamily="34" charset="0"/>
              <a:cs typeface="Arial" pitchFamily="34" charset="0"/>
              <a:sym typeface="Webdings"/>
            </a:endParaRPr>
          </a:p>
        </p:txBody>
      </p:sp>
    </p:spTree>
    <p:extLst>
      <p:ext uri="{BB962C8B-B14F-4D97-AF65-F5344CB8AC3E}">
        <p14:creationId xmlns:p14="http://schemas.microsoft.com/office/powerpoint/2010/main" val="193166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2008"/>
            <a:ext cx="9144032" cy="620688"/>
          </a:xfrm>
        </p:spPr>
        <p:txBody>
          <a:bodyPr>
            <a:normAutofit fontScale="90000"/>
          </a:bodyPr>
          <a:lstStyle/>
          <a:p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Загальні відомості про перевантаження операторів</a:t>
            </a:r>
            <a:endParaRPr lang="uk-UA" sz="2800" b="1" u="sng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30" y="836712"/>
            <a:ext cx="9108504" cy="60016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ebdings"/>
              <a:buChar char="&lt;"/>
            </a:pPr>
            <a:r>
              <a:rPr lang="uk-UA" sz="2400" b="1" u="sng" dirty="0" smtClean="0">
                <a:sym typeface="Webdings"/>
              </a:rPr>
              <a:t>Перевантаження</a:t>
            </a:r>
            <a:r>
              <a:rPr lang="uk-UA" sz="2400" b="1" dirty="0" smtClean="0">
                <a:sym typeface="Webdings"/>
              </a:rPr>
              <a:t> операторів – визначення способу дії одного з стандартних операторів </a:t>
            </a:r>
            <a:r>
              <a:rPr lang="en-US" sz="2400" b="1" dirty="0" smtClean="0">
                <a:sym typeface="Webdings"/>
              </a:rPr>
              <a:t>C# </a:t>
            </a:r>
            <a:r>
              <a:rPr lang="uk-UA" sz="2400" b="1" dirty="0" smtClean="0">
                <a:sym typeface="Webdings"/>
              </a:rPr>
              <a:t>на об</a:t>
            </a:r>
            <a:r>
              <a:rPr lang="en-US" sz="2400" b="1" dirty="0" smtClean="0">
                <a:sym typeface="Webdings"/>
              </a:rPr>
              <a:t>’</a:t>
            </a:r>
            <a:r>
              <a:rPr lang="uk-UA" sz="2400" b="1" dirty="0" err="1" smtClean="0">
                <a:sym typeface="Webdings"/>
              </a:rPr>
              <a:t>єкт</a:t>
            </a:r>
            <a:r>
              <a:rPr lang="uk-UA" sz="2400" b="1" dirty="0" smtClean="0">
                <a:sym typeface="Webdings"/>
              </a:rPr>
              <a:t> (чи об</a:t>
            </a:r>
            <a:r>
              <a:rPr lang="en-US" sz="2400" b="1" dirty="0" smtClean="0">
                <a:sym typeface="Webdings"/>
              </a:rPr>
              <a:t>’</a:t>
            </a:r>
            <a:r>
              <a:rPr lang="uk-UA" sz="2400" b="1" dirty="0" err="1" smtClean="0">
                <a:sym typeface="Webdings"/>
              </a:rPr>
              <a:t>єкти</a:t>
            </a:r>
            <a:r>
              <a:rPr lang="uk-UA" sz="2400" b="1" dirty="0" smtClean="0">
                <a:sym typeface="Webdings"/>
              </a:rPr>
              <a:t>) </a:t>
            </a:r>
            <a:r>
              <a:rPr lang="uk-UA" sz="2400" b="1" dirty="0" smtClean="0">
                <a:sym typeface="Webdings"/>
              </a:rPr>
              <a:t>класів</a:t>
            </a:r>
            <a:r>
              <a:rPr lang="uk-UA" sz="2400" b="1" dirty="0" smtClean="0">
                <a:sym typeface="Webdings"/>
              </a:rPr>
              <a:t>, створених користувачем (програмістом)</a:t>
            </a:r>
          </a:p>
          <a:p>
            <a:pPr marL="342900" indent="-342900">
              <a:buFont typeface="Webdings"/>
              <a:buChar char="&lt;"/>
            </a:pPr>
            <a:r>
              <a:rPr lang="uk-UA" sz="2400" b="1" dirty="0" smtClean="0">
                <a:sym typeface="Webdings"/>
              </a:rPr>
              <a:t>Дія операторів на базові типи даних та стандартні (описані не користувачем/програмістом) класи залишається незмінною</a:t>
            </a:r>
          </a:p>
          <a:p>
            <a:pPr marL="342900" indent="-342900">
              <a:buFont typeface="Webdings"/>
              <a:buChar char="&lt;"/>
            </a:pPr>
            <a:r>
              <a:rPr lang="uk-UA" sz="2400" b="1" dirty="0" smtClean="0">
                <a:sym typeface="Webdings"/>
              </a:rPr>
              <a:t>При перевантаженні оператора створюється спеціальний статичний </a:t>
            </a:r>
            <a:r>
              <a:rPr lang="uk-UA" sz="2400" b="1" u="sng" dirty="0" err="1" smtClean="0">
                <a:sym typeface="Webdings"/>
              </a:rPr>
              <a:t>операторний</a:t>
            </a:r>
            <a:r>
              <a:rPr lang="uk-UA" sz="2400" b="1" u="sng" dirty="0" smtClean="0">
                <a:sym typeface="Webdings"/>
              </a:rPr>
              <a:t> метод</a:t>
            </a:r>
          </a:p>
          <a:p>
            <a:pPr marL="342900" indent="-342900">
              <a:buFont typeface="Webdings"/>
              <a:buChar char="&lt;"/>
            </a:pPr>
            <a:r>
              <a:rPr lang="uk-UA" sz="2400" b="1" dirty="0" smtClean="0">
                <a:sym typeface="Webdings"/>
              </a:rPr>
              <a:t>Назва </a:t>
            </a:r>
            <a:r>
              <a:rPr lang="uk-UA" sz="2400" b="1" dirty="0" err="1" smtClean="0">
                <a:sym typeface="Webdings"/>
              </a:rPr>
              <a:t>операторного</a:t>
            </a:r>
            <a:r>
              <a:rPr lang="uk-UA" sz="2400" b="1" dirty="0" smtClean="0">
                <a:sym typeface="Webdings"/>
              </a:rPr>
              <a:t> методу складається з ключового слова </a:t>
            </a:r>
            <a:r>
              <a:rPr lang="en-US" sz="2400" b="1" dirty="0" smtClean="0">
                <a:solidFill>
                  <a:srgbClr val="FF0000"/>
                </a:solidFill>
                <a:sym typeface="Webdings"/>
              </a:rPr>
              <a:t>operator</a:t>
            </a:r>
            <a:r>
              <a:rPr lang="en-US" sz="2400" b="1" dirty="0" smtClean="0">
                <a:sym typeface="Webdings"/>
              </a:rPr>
              <a:t> </a:t>
            </a:r>
            <a:r>
              <a:rPr lang="uk-UA" sz="2400" b="1" dirty="0" smtClean="0">
                <a:sym typeface="Webdings"/>
              </a:rPr>
              <a:t>і безпосередньо оператора, що перевантажується</a:t>
            </a:r>
            <a:endParaRPr lang="en-US" sz="2400" b="1" dirty="0" smtClean="0">
              <a:solidFill>
                <a:srgbClr val="FF0000"/>
              </a:solidFill>
              <a:sym typeface="Webdings"/>
            </a:endParaRPr>
          </a:p>
          <a:p>
            <a:pPr marL="342900" indent="-342900">
              <a:buFont typeface="Webdings"/>
              <a:buChar char="&lt;"/>
            </a:pPr>
            <a:r>
              <a:rPr lang="uk-UA" sz="2400" b="1" u="sng" dirty="0" smtClean="0">
                <a:sym typeface="Webdings"/>
              </a:rPr>
              <a:t>Аргументи</a:t>
            </a:r>
            <a:r>
              <a:rPr lang="uk-UA" sz="2400" b="1" dirty="0" smtClean="0">
                <a:sym typeface="Webdings"/>
              </a:rPr>
              <a:t> </a:t>
            </a:r>
            <a:r>
              <a:rPr lang="uk-UA" sz="2400" b="1" dirty="0" err="1" smtClean="0">
                <a:sym typeface="Webdings"/>
              </a:rPr>
              <a:t>операторного</a:t>
            </a:r>
            <a:r>
              <a:rPr lang="uk-UA" sz="2400" b="1" dirty="0" smtClean="0">
                <a:sym typeface="Webdings"/>
              </a:rPr>
              <a:t> методі відіграють роль </a:t>
            </a:r>
            <a:r>
              <a:rPr lang="uk-UA" sz="2400" b="1" u="sng" dirty="0" err="1" smtClean="0">
                <a:sym typeface="Webdings"/>
              </a:rPr>
              <a:t>операндів</a:t>
            </a:r>
            <a:r>
              <a:rPr lang="uk-UA" sz="2400" b="1" dirty="0" smtClean="0">
                <a:sym typeface="Webdings"/>
              </a:rPr>
              <a:t> у відповідній операції</a:t>
            </a:r>
          </a:p>
          <a:p>
            <a:pPr marL="342900" indent="-342900">
              <a:buFont typeface="Webdings"/>
              <a:buChar char="&lt;"/>
            </a:pPr>
            <a:r>
              <a:rPr lang="uk-UA" sz="2400" b="1" u="sng" dirty="0" smtClean="0">
                <a:sym typeface="Webdings"/>
              </a:rPr>
              <a:t>Бінарні</a:t>
            </a:r>
            <a:r>
              <a:rPr lang="uk-UA" sz="2400" b="1" dirty="0" smtClean="0">
                <a:sym typeface="Webdings"/>
              </a:rPr>
              <a:t> оператори перевантажуються операторними методами з двома аргументами, </a:t>
            </a:r>
            <a:r>
              <a:rPr lang="uk-UA" sz="2400" b="1" u="sng" dirty="0" err="1" smtClean="0">
                <a:sym typeface="Webdings"/>
              </a:rPr>
              <a:t>унарні</a:t>
            </a:r>
            <a:r>
              <a:rPr lang="uk-UA" sz="2400" b="1" dirty="0" smtClean="0">
                <a:sym typeface="Webdings"/>
              </a:rPr>
              <a:t> оператори перевантажуються операторними методами з одним аргументом</a:t>
            </a:r>
          </a:p>
          <a:p>
            <a:pPr marL="342900" indent="-342900">
              <a:buFont typeface="Webdings"/>
              <a:buChar char="&lt;"/>
            </a:pPr>
            <a:r>
              <a:rPr lang="uk-UA" sz="2400" b="1" dirty="0" smtClean="0"/>
              <a:t>Хоча б один з </a:t>
            </a:r>
            <a:r>
              <a:rPr lang="uk-UA" sz="2400" b="1" u="sng" dirty="0" err="1" smtClean="0"/>
              <a:t>операндів</a:t>
            </a:r>
            <a:r>
              <a:rPr lang="uk-UA" sz="2400" b="1" u="sng" dirty="0" smtClean="0"/>
              <a:t> має бути об</a:t>
            </a:r>
            <a:r>
              <a:rPr lang="en-US" sz="2400" b="1" u="sng" dirty="0" smtClean="0"/>
              <a:t>’</a:t>
            </a:r>
            <a:r>
              <a:rPr lang="uk-UA" sz="2400" b="1" u="sng" dirty="0" err="1" smtClean="0"/>
              <a:t>єктом</a:t>
            </a:r>
            <a:r>
              <a:rPr lang="uk-UA" sz="2400" b="1" u="sng" dirty="0" smtClean="0"/>
              <a:t> класу</a:t>
            </a:r>
            <a:r>
              <a:rPr lang="uk-UA" sz="2400" b="1" dirty="0" smtClean="0"/>
              <a:t>, в якому описується </a:t>
            </a:r>
            <a:r>
              <a:rPr lang="uk-UA" sz="2400" b="1" dirty="0" err="1" smtClean="0"/>
              <a:t>операторний</a:t>
            </a:r>
            <a:r>
              <a:rPr lang="uk-UA" sz="2400" b="1" dirty="0" smtClean="0"/>
              <a:t> метод</a:t>
            </a:r>
            <a:endParaRPr lang="uk-UA" sz="2400" b="1" dirty="0"/>
          </a:p>
        </p:txBody>
      </p:sp>
    </p:spTree>
    <p:extLst>
      <p:ext uri="{BB962C8B-B14F-4D97-AF65-F5344CB8AC3E}">
        <p14:creationId xmlns:p14="http://schemas.microsoft.com/office/powerpoint/2010/main" val="37533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2008"/>
            <a:ext cx="9144032" cy="620688"/>
          </a:xfrm>
        </p:spPr>
        <p:txBody>
          <a:bodyPr>
            <a:normAutofit fontScale="90000"/>
          </a:bodyPr>
          <a:lstStyle/>
          <a:p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Синтаксис оголошення </a:t>
            </a:r>
            <a:r>
              <a:rPr lang="uk-UA" sz="2800" b="1" u="sng" dirty="0" err="1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операторного</a:t>
            </a:r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 методу (перевантаження оператору)</a:t>
            </a:r>
            <a:endParaRPr lang="uk-UA" sz="2800" b="1" u="sng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30" y="1109057"/>
            <a:ext cx="9108504" cy="563231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ebdings"/>
              <a:buChar char="&lt;"/>
            </a:pPr>
            <a:r>
              <a:rPr lang="uk-UA" sz="2400" b="1" u="sng" dirty="0" smtClean="0">
                <a:sym typeface="Webdings"/>
              </a:rPr>
              <a:t>Бінарний оператор</a:t>
            </a:r>
          </a:p>
          <a:p>
            <a:endParaRPr lang="uk-UA" sz="2400" b="1" dirty="0" smtClean="0">
              <a:solidFill>
                <a:schemeClr val="tx2">
                  <a:lumMod val="50000"/>
                </a:schemeClr>
              </a:solidFill>
              <a:sym typeface="Webdings"/>
            </a:endParaRPr>
          </a:p>
          <a:p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sym typeface="Webdings"/>
              </a:rPr>
              <a:t>public static </a:t>
            </a:r>
            <a:r>
              <a:rPr lang="uk-UA" sz="2400" b="1" dirty="0" err="1" smtClean="0">
                <a:solidFill>
                  <a:schemeClr val="tx2">
                    <a:lumMod val="50000"/>
                  </a:schemeClr>
                </a:solidFill>
                <a:sym typeface="Webdings"/>
              </a:rPr>
              <a:t>тип_ре</a:t>
            </a:r>
            <a:r>
              <a:rPr lang="uk-UA" sz="2400" b="1" dirty="0" smtClean="0">
                <a:solidFill>
                  <a:schemeClr val="tx2">
                    <a:lumMod val="50000"/>
                  </a:schemeClr>
                </a:solidFill>
                <a:sym typeface="Webdings"/>
              </a:rPr>
              <a:t>з-ту 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sym typeface="Webdings"/>
              </a:rPr>
              <a:t>operator </a:t>
            </a:r>
            <a:r>
              <a:rPr lang="uk-UA" sz="2400" b="1" dirty="0" err="1" smtClean="0">
                <a:solidFill>
                  <a:schemeClr val="tx2">
                    <a:lumMod val="50000"/>
                  </a:schemeClr>
                </a:solidFill>
                <a:sym typeface="Webdings"/>
              </a:rPr>
              <a:t>оп-р</a:t>
            </a:r>
            <a:r>
              <a:rPr lang="uk-UA" sz="2400" b="1" dirty="0" smtClean="0">
                <a:solidFill>
                  <a:schemeClr val="tx2">
                    <a:lumMod val="50000"/>
                  </a:schemeClr>
                </a:solidFill>
                <a:sym typeface="Webdings"/>
              </a:rPr>
              <a:t>(тип </a:t>
            </a:r>
            <a:r>
              <a:rPr lang="uk-UA" sz="2400" b="1" dirty="0" err="1" smtClean="0">
                <a:solidFill>
                  <a:schemeClr val="tx2">
                    <a:lumMod val="50000"/>
                  </a:schemeClr>
                </a:solidFill>
                <a:sym typeface="Webdings"/>
              </a:rPr>
              <a:t>операнд1</a:t>
            </a:r>
            <a:r>
              <a:rPr lang="uk-UA" sz="2400" b="1" dirty="0" smtClean="0">
                <a:solidFill>
                  <a:schemeClr val="tx2">
                    <a:lumMod val="50000"/>
                  </a:schemeClr>
                </a:solidFill>
                <a:sym typeface="Webdings"/>
              </a:rPr>
              <a:t>,тип </a:t>
            </a:r>
            <a:r>
              <a:rPr lang="uk-UA" sz="2400" b="1" dirty="0" err="1" smtClean="0">
                <a:solidFill>
                  <a:schemeClr val="tx2">
                    <a:lumMod val="50000"/>
                  </a:schemeClr>
                </a:solidFill>
                <a:sym typeface="Webdings"/>
              </a:rPr>
              <a:t>операнд2</a:t>
            </a:r>
            <a:r>
              <a:rPr lang="uk-UA" sz="2400" b="1" dirty="0" smtClean="0">
                <a:solidFill>
                  <a:schemeClr val="tx2">
                    <a:lumMod val="50000"/>
                  </a:schemeClr>
                </a:solidFill>
                <a:sym typeface="Webdings"/>
              </a:rPr>
              <a:t>)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sym typeface="Webdings"/>
              </a:rPr>
              <a:t>{</a:t>
            </a:r>
          </a:p>
          <a:p>
            <a:r>
              <a:rPr lang="uk-UA" sz="2400" b="1" dirty="0" smtClean="0">
                <a:solidFill>
                  <a:schemeClr val="tx2">
                    <a:lumMod val="50000"/>
                  </a:schemeClr>
                </a:solidFill>
                <a:sym typeface="Webdings"/>
              </a:rPr>
              <a:t>// код </a:t>
            </a:r>
            <a:r>
              <a:rPr lang="uk-UA" sz="2400" b="1" dirty="0" err="1" smtClean="0">
                <a:solidFill>
                  <a:schemeClr val="tx2">
                    <a:lumMod val="50000"/>
                  </a:schemeClr>
                </a:solidFill>
                <a:sym typeface="Webdings"/>
              </a:rPr>
              <a:t>операторного</a:t>
            </a:r>
            <a:r>
              <a:rPr lang="uk-UA" sz="2400" b="1" dirty="0" smtClean="0">
                <a:solidFill>
                  <a:schemeClr val="tx2">
                    <a:lumMod val="50000"/>
                  </a:schemeClr>
                </a:solidFill>
                <a:sym typeface="Webdings"/>
              </a:rPr>
              <a:t> методу</a:t>
            </a:r>
          </a:p>
          <a:p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sym typeface="Webdings"/>
              </a:rPr>
              <a:t>}</a:t>
            </a:r>
            <a:endParaRPr lang="uk-UA" sz="2400" b="1" dirty="0">
              <a:solidFill>
                <a:schemeClr val="tx2">
                  <a:lumMod val="50000"/>
                </a:schemeClr>
              </a:solidFill>
              <a:sym typeface="Webdings"/>
            </a:endParaRPr>
          </a:p>
          <a:p>
            <a:endParaRPr lang="uk-UA" sz="2400" b="1" u="sng" dirty="0" smtClean="0">
              <a:sym typeface="Webdings"/>
            </a:endParaRPr>
          </a:p>
          <a:p>
            <a:endParaRPr lang="uk-UA" sz="2400" b="1" u="sng" dirty="0" smtClean="0">
              <a:sym typeface="Webdings"/>
            </a:endParaRPr>
          </a:p>
          <a:p>
            <a:endParaRPr lang="uk-UA" sz="2400" b="1" u="sng" dirty="0">
              <a:sym typeface="Webdings"/>
            </a:endParaRPr>
          </a:p>
          <a:p>
            <a:endParaRPr lang="uk-UA" sz="2400" b="1" u="sng" dirty="0" smtClean="0">
              <a:sym typeface="Webdings"/>
            </a:endParaRPr>
          </a:p>
          <a:p>
            <a:pPr marL="342900" indent="-342900">
              <a:buFont typeface="Webdings"/>
              <a:buChar char="&lt;"/>
            </a:pPr>
            <a:r>
              <a:rPr lang="uk-UA" sz="2400" b="1" u="sng" dirty="0" err="1" smtClean="0">
                <a:sym typeface="Webdings"/>
              </a:rPr>
              <a:t>Унарний</a:t>
            </a:r>
            <a:r>
              <a:rPr lang="uk-UA" sz="2400" b="1" u="sng" dirty="0" smtClean="0">
                <a:sym typeface="Webdings"/>
              </a:rPr>
              <a:t> оператор</a:t>
            </a:r>
          </a:p>
          <a:p>
            <a:endParaRPr lang="uk-UA" sz="2400" b="1" dirty="0" smtClean="0">
              <a:solidFill>
                <a:schemeClr val="tx2">
                  <a:lumMod val="50000"/>
                </a:schemeClr>
              </a:solidFill>
              <a:sym typeface="Webdings"/>
            </a:endParaRPr>
          </a:p>
          <a:p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sym typeface="Webdings"/>
              </a:rPr>
              <a:t>public 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sym typeface="Webdings"/>
              </a:rPr>
              <a:t>static </a:t>
            </a:r>
            <a:r>
              <a:rPr lang="uk-UA" sz="2400" b="1" dirty="0" smtClean="0">
                <a:solidFill>
                  <a:schemeClr val="tx2">
                    <a:lumMod val="50000"/>
                  </a:schemeClr>
                </a:solidFill>
                <a:sym typeface="Webdings"/>
              </a:rPr>
              <a:t>тип_результату 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sym typeface="Webdings"/>
              </a:rPr>
              <a:t>operator </a:t>
            </a:r>
            <a:r>
              <a:rPr lang="uk-UA" sz="2400" b="1" dirty="0" smtClean="0">
                <a:solidFill>
                  <a:schemeClr val="tx2">
                    <a:lumMod val="50000"/>
                  </a:schemeClr>
                </a:solidFill>
                <a:sym typeface="Webdings"/>
              </a:rPr>
              <a:t>оператор(тип </a:t>
            </a:r>
            <a:r>
              <a:rPr lang="uk-UA" sz="2400" b="1" dirty="0" err="1" smtClean="0">
                <a:solidFill>
                  <a:schemeClr val="tx2">
                    <a:lumMod val="50000"/>
                  </a:schemeClr>
                </a:solidFill>
                <a:sym typeface="Webdings"/>
              </a:rPr>
              <a:t>операнд</a:t>
            </a:r>
            <a:r>
              <a:rPr lang="uk-UA" sz="2400" b="1" dirty="0" smtClean="0">
                <a:solidFill>
                  <a:schemeClr val="tx2">
                    <a:lumMod val="50000"/>
                  </a:schemeClr>
                </a:solidFill>
                <a:sym typeface="Webdings"/>
              </a:rPr>
              <a:t>)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sym typeface="Webdings"/>
              </a:rPr>
              <a:t>{</a:t>
            </a:r>
          </a:p>
          <a:p>
            <a:r>
              <a:rPr lang="uk-UA" sz="2400" b="1" dirty="0">
                <a:solidFill>
                  <a:schemeClr val="tx2">
                    <a:lumMod val="50000"/>
                  </a:schemeClr>
                </a:solidFill>
                <a:sym typeface="Webdings"/>
              </a:rPr>
              <a:t>// код </a:t>
            </a:r>
            <a:r>
              <a:rPr lang="uk-UA" sz="2400" b="1" dirty="0" err="1">
                <a:solidFill>
                  <a:schemeClr val="tx2">
                    <a:lumMod val="50000"/>
                  </a:schemeClr>
                </a:solidFill>
                <a:sym typeface="Webdings"/>
              </a:rPr>
              <a:t>операторного</a:t>
            </a:r>
            <a:r>
              <a:rPr lang="uk-UA" sz="2400" b="1" dirty="0">
                <a:solidFill>
                  <a:schemeClr val="tx2">
                    <a:lumMod val="50000"/>
                  </a:schemeClr>
                </a:solidFill>
                <a:sym typeface="Webdings"/>
              </a:rPr>
              <a:t> методу</a:t>
            </a:r>
          </a:p>
          <a:p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sym typeface="Webdings"/>
              </a:rPr>
              <a:t>}</a:t>
            </a:r>
            <a:endParaRPr lang="uk-UA" sz="2400" b="1" u="sng" dirty="0" smtClean="0">
              <a:sym typeface="Webdings"/>
            </a:endParaRPr>
          </a:p>
          <a:p>
            <a:endParaRPr lang="uk-UA" sz="2400" b="1" dirty="0"/>
          </a:p>
        </p:txBody>
      </p:sp>
      <p:sp>
        <p:nvSpPr>
          <p:cNvPr id="5" name="Стрелка вправо 4"/>
          <p:cNvSpPr/>
          <p:nvPr/>
        </p:nvSpPr>
        <p:spPr>
          <a:xfrm rot="15515068">
            <a:off x="1858442" y="2558124"/>
            <a:ext cx="1368152" cy="432048"/>
          </a:xfrm>
          <a:prstGeom prst="rightArrow">
            <a:avLst>
              <a:gd name="adj1" fmla="val 50000"/>
              <a:gd name="adj2" fmla="val 137576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право 7"/>
          <p:cNvSpPr/>
          <p:nvPr/>
        </p:nvSpPr>
        <p:spPr>
          <a:xfrm rot="6208213">
            <a:off x="1880727" y="4424767"/>
            <a:ext cx="1368152" cy="432048"/>
          </a:xfrm>
          <a:prstGeom prst="rightArrow">
            <a:avLst>
              <a:gd name="adj1" fmla="val 50000"/>
              <a:gd name="adj2" fmla="val 137576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051720" y="3356992"/>
            <a:ext cx="2232248" cy="72008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 smtClean="0">
                <a:solidFill>
                  <a:schemeClr val="bg1"/>
                </a:solidFill>
              </a:rPr>
              <a:t>Результат операції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9" name="Стрелка вправо 8"/>
          <p:cNvSpPr/>
          <p:nvPr/>
        </p:nvSpPr>
        <p:spPr>
          <a:xfrm rot="14203218">
            <a:off x="4497591" y="2558124"/>
            <a:ext cx="1368152" cy="432048"/>
          </a:xfrm>
          <a:prstGeom prst="rightArrow">
            <a:avLst>
              <a:gd name="adj1" fmla="val 50000"/>
              <a:gd name="adj2" fmla="val 137576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 rot="5680159">
            <a:off x="4806991" y="4424767"/>
            <a:ext cx="1368152" cy="432048"/>
          </a:xfrm>
          <a:prstGeom prst="rightArrow">
            <a:avLst>
              <a:gd name="adj1" fmla="val 50000"/>
              <a:gd name="adj2" fmla="val 137576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499992" y="3284984"/>
            <a:ext cx="2376264" cy="72008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 err="1" smtClean="0">
                <a:solidFill>
                  <a:schemeClr val="bg1"/>
                </a:solidFill>
              </a:rPr>
              <a:t>Перевантажуваний</a:t>
            </a:r>
            <a:r>
              <a:rPr lang="uk-UA" b="1" dirty="0" smtClean="0">
                <a:solidFill>
                  <a:schemeClr val="bg1"/>
                </a:solidFill>
              </a:rPr>
              <a:t> оператор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2" name="Стрелка вправо 11"/>
          <p:cNvSpPr/>
          <p:nvPr/>
        </p:nvSpPr>
        <p:spPr>
          <a:xfrm rot="14203218">
            <a:off x="6585823" y="2550759"/>
            <a:ext cx="1368152" cy="432048"/>
          </a:xfrm>
          <a:prstGeom prst="rightArrow">
            <a:avLst>
              <a:gd name="adj1" fmla="val 50000"/>
              <a:gd name="adj2" fmla="val 137576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право 12"/>
          <p:cNvSpPr/>
          <p:nvPr/>
        </p:nvSpPr>
        <p:spPr>
          <a:xfrm rot="5680159">
            <a:off x="6895223" y="4417402"/>
            <a:ext cx="1368152" cy="432048"/>
          </a:xfrm>
          <a:prstGeom prst="rightArrow">
            <a:avLst>
              <a:gd name="adj1" fmla="val 50000"/>
              <a:gd name="adj2" fmla="val 137576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6588224" y="3277619"/>
            <a:ext cx="2376264" cy="72008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 err="1" smtClean="0">
                <a:solidFill>
                  <a:schemeClr val="bg1"/>
                </a:solidFill>
              </a:rPr>
              <a:t>Операнди</a:t>
            </a:r>
            <a:r>
              <a:rPr lang="uk-UA" b="1" dirty="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чи </a:t>
            </a:r>
            <a:r>
              <a:rPr lang="uk-UA" b="1" dirty="0" err="1" smtClean="0">
                <a:solidFill>
                  <a:schemeClr val="bg1"/>
                </a:solidFill>
              </a:rPr>
              <a:t>операнд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23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8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0" animBg="1"/>
      <p:bldP spid="8" grpId="1" animBg="1"/>
      <p:bldP spid="4" grpId="0" animBg="1"/>
      <p:bldP spid="4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32" cy="404664"/>
          </a:xfrm>
        </p:spPr>
        <p:txBody>
          <a:bodyPr>
            <a:normAutofit fontScale="90000"/>
          </a:bodyPr>
          <a:lstStyle/>
          <a:p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Перевантаження бінарного оператора -1</a:t>
            </a:r>
            <a:endParaRPr lang="uk-UA" sz="2800" b="1" u="sng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536" y="523701"/>
            <a:ext cx="8980960" cy="61247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using System;</a:t>
            </a:r>
          </a:p>
          <a:p>
            <a:endParaRPr lang="uk-UA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class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MyClass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public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[]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nums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;</a:t>
            </a:r>
          </a:p>
          <a:p>
            <a:endParaRPr lang="uk-UA" sz="16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public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MyClass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n){</a:t>
            </a:r>
          </a:p>
          <a:p>
            <a:r>
              <a:rPr lang="en-US" sz="2400" b="1" dirty="0" err="1">
                <a:latin typeface="Arial" pitchFamily="34" charset="0"/>
                <a:cs typeface="Arial" pitchFamily="34" charset="0"/>
              </a:rPr>
              <a:t>nums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=new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[n];</a:t>
            </a: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Random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rnd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=new Random(n);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for(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i=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0;i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nums.Length;i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++){</a:t>
            </a:r>
          </a:p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nums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[i]=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rnd.Next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(-10,10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);}</a:t>
            </a:r>
            <a:endParaRPr lang="uk-UA" sz="2400" b="1" dirty="0" smtClean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400" b="1" dirty="0" smtClean="0">
                <a:latin typeface="Arial" pitchFamily="34" charset="0"/>
                <a:cs typeface="Arial" pitchFamily="34" charset="0"/>
              </a:rPr>
              <a:t>}</a:t>
            </a:r>
            <a:endParaRPr lang="ru-RU" sz="2400" b="1" dirty="0">
              <a:latin typeface="Arial" pitchFamily="34" charset="0"/>
              <a:cs typeface="Arial" pitchFamily="34" charset="0"/>
            </a:endParaRPr>
          </a:p>
          <a:p>
            <a:endParaRPr lang="uk-UA" sz="16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public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void show(){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for(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i=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0;i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nums.Length;i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++){</a:t>
            </a:r>
          </a:p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Console.Write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nums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[i]+"\t");}</a:t>
            </a:r>
          </a:p>
          <a:p>
            <a:r>
              <a:rPr lang="en-US" sz="2400" b="1" dirty="0" err="1">
                <a:latin typeface="Arial" pitchFamily="34" charset="0"/>
                <a:cs typeface="Arial" pitchFamily="34" charset="0"/>
              </a:rPr>
              <a:t>Console.WriteLine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();</a:t>
            </a:r>
            <a:endParaRPr lang="uk-UA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Стрелка влево 8"/>
          <p:cNvSpPr/>
          <p:nvPr/>
        </p:nvSpPr>
        <p:spPr>
          <a:xfrm>
            <a:off x="3048877" y="1700808"/>
            <a:ext cx="1451115" cy="288032"/>
          </a:xfrm>
          <a:prstGeom prst="leftArrow">
            <a:avLst>
              <a:gd name="adj1" fmla="val 50000"/>
              <a:gd name="adj2" fmla="val 144875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708728" y="1556792"/>
            <a:ext cx="2743591" cy="576064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Поле класу - масив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3" name="Стрелка влево 12"/>
          <p:cNvSpPr/>
          <p:nvPr/>
        </p:nvSpPr>
        <p:spPr>
          <a:xfrm>
            <a:off x="4633053" y="3068960"/>
            <a:ext cx="1451115" cy="288032"/>
          </a:xfrm>
          <a:prstGeom prst="leftArrow">
            <a:avLst>
              <a:gd name="adj1" fmla="val 50000"/>
              <a:gd name="adj2" fmla="val 144875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6207141" y="2852936"/>
            <a:ext cx="2743591" cy="661134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Генератор випадкових чисел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7" name="Стрелка влево 16"/>
          <p:cNvSpPr/>
          <p:nvPr/>
        </p:nvSpPr>
        <p:spPr>
          <a:xfrm>
            <a:off x="3804203" y="4725144"/>
            <a:ext cx="1451115" cy="288032"/>
          </a:xfrm>
          <a:prstGeom prst="leftArrow">
            <a:avLst>
              <a:gd name="adj1" fmla="val 50000"/>
              <a:gd name="adj2" fmla="val 144875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5378291" y="4509120"/>
            <a:ext cx="3370173" cy="720080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Метод для відображення значень масиву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3" name="Выноска со стрелкой вниз 2"/>
          <p:cNvSpPr/>
          <p:nvPr/>
        </p:nvSpPr>
        <p:spPr>
          <a:xfrm>
            <a:off x="6516216" y="5949280"/>
            <a:ext cx="2448272" cy="908720"/>
          </a:xfrm>
          <a:prstGeom prst="downArrowCallout">
            <a:avLst>
              <a:gd name="adj1" fmla="val 66638"/>
              <a:gd name="adj2" fmla="val 61433"/>
              <a:gd name="adj3" fmla="val 37145"/>
              <a:gd name="adj4" fmla="val 50711"/>
            </a:avLst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ПРОДОВЖЕННЯ</a:t>
            </a:r>
            <a:endParaRPr lang="ru-RU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72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32" cy="404664"/>
          </a:xfrm>
        </p:spPr>
        <p:txBody>
          <a:bodyPr>
            <a:normAutofit fontScale="90000"/>
          </a:bodyPr>
          <a:lstStyle/>
          <a:p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Перевантаження бінарного оператора - 2</a:t>
            </a:r>
            <a:endParaRPr lang="uk-UA" sz="2800" b="1" u="sng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536" y="476672"/>
            <a:ext cx="8980960" cy="63709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public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static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MyClass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operator+(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MyClass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a,MyClass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b){</a:t>
            </a:r>
          </a:p>
          <a:p>
            <a:r>
              <a:rPr lang="en-US" sz="2400" b="1" dirty="0" err="1">
                <a:latin typeface="Arial" pitchFamily="34" charset="0"/>
                <a:cs typeface="Arial" pitchFamily="34" charset="0"/>
              </a:rPr>
              <a:t>MyClass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obj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i;</a:t>
            </a:r>
          </a:p>
          <a:p>
            <a:r>
              <a:rPr lang="en-US" sz="2400" b="1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Na=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a.nums.Length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Nb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b.nums.Length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if(Na&gt;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Nb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){</a:t>
            </a:r>
            <a:endParaRPr lang="uk-UA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obj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=new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MyClass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(Na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  <a:endParaRPr lang="uk-UA" sz="2400" b="1" dirty="0" smtClean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for(i=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0;i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Nb;i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++)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obj.nums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[i]=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a.nums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[i]+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b.nums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[i];</a:t>
            </a:r>
          </a:p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(;i&lt;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Na;i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++)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obj.nums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[i]=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a.nums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[i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];</a:t>
            </a:r>
            <a:endParaRPr lang="uk-UA" sz="2400" b="1" dirty="0" smtClean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}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{</a:t>
            </a:r>
            <a:endParaRPr lang="uk-UA" sz="2400" b="1" dirty="0" smtClean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obj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=new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MyClass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Nb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);</a:t>
            </a: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for(i=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0;i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Na;i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++)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obj.nums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[i]=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a.nums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[i]+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b.nums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[i];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for(;i&lt;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Nb;i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++)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obj.nums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[i]=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b.nums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[i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];</a:t>
            </a:r>
            <a:endParaRPr lang="uk-UA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return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obj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;</a:t>
            </a:r>
            <a:endParaRPr lang="uk-UA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Стрелка влево 5"/>
          <p:cNvSpPr/>
          <p:nvPr/>
        </p:nvSpPr>
        <p:spPr>
          <a:xfrm>
            <a:off x="3635896" y="1844824"/>
            <a:ext cx="1451115" cy="288032"/>
          </a:xfrm>
          <a:prstGeom prst="leftArrow">
            <a:avLst>
              <a:gd name="adj1" fmla="val 50000"/>
              <a:gd name="adj2" fmla="val 144875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563002" y="1061866"/>
            <a:ext cx="6192688" cy="432085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Перевантаження оператора + для двох об</a:t>
            </a:r>
            <a:r>
              <a:rPr lang="en-US" sz="2000" b="1" dirty="0" smtClean="0">
                <a:solidFill>
                  <a:schemeClr val="bg1"/>
                </a:solidFill>
              </a:rPr>
              <a:t>’</a:t>
            </a:r>
            <a:r>
              <a:rPr lang="uk-UA" sz="2000" b="1" dirty="0" err="1" smtClean="0">
                <a:solidFill>
                  <a:schemeClr val="bg1"/>
                </a:solidFill>
              </a:rPr>
              <a:t>єктів</a:t>
            </a:r>
            <a:r>
              <a:rPr lang="uk-UA" sz="2000" b="1" dirty="0" smtClean="0">
                <a:solidFill>
                  <a:schemeClr val="bg1"/>
                </a:solidFill>
              </a:rPr>
              <a:t> класу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5292080" y="1700808"/>
            <a:ext cx="2743591" cy="576064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Довжина масивів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2" name="Стрелка влево 11"/>
          <p:cNvSpPr/>
          <p:nvPr/>
        </p:nvSpPr>
        <p:spPr>
          <a:xfrm>
            <a:off x="4003162" y="2636912"/>
            <a:ext cx="1451115" cy="288032"/>
          </a:xfrm>
          <a:prstGeom prst="leftArrow">
            <a:avLst>
              <a:gd name="adj1" fmla="val 50000"/>
              <a:gd name="adj2" fmla="val 144875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659346" y="2492896"/>
            <a:ext cx="2743591" cy="576064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Новий об</a:t>
            </a:r>
            <a:r>
              <a:rPr lang="en-US" sz="2000" b="1" dirty="0" smtClean="0">
                <a:solidFill>
                  <a:schemeClr val="bg1"/>
                </a:solidFill>
              </a:rPr>
              <a:t>’</a:t>
            </a:r>
            <a:r>
              <a:rPr lang="uk-UA" sz="2000" b="1" dirty="0" err="1" smtClean="0">
                <a:solidFill>
                  <a:schemeClr val="bg1"/>
                </a:solidFill>
              </a:rPr>
              <a:t>єкт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4" name="Стрелка влево 13"/>
          <p:cNvSpPr/>
          <p:nvPr/>
        </p:nvSpPr>
        <p:spPr>
          <a:xfrm rot="505656">
            <a:off x="4462454" y="4037839"/>
            <a:ext cx="1451115" cy="288032"/>
          </a:xfrm>
          <a:prstGeom prst="leftArrow">
            <a:avLst>
              <a:gd name="adj1" fmla="val 50000"/>
              <a:gd name="adj2" fmla="val 144875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6012099" y="4005064"/>
            <a:ext cx="2743591" cy="720080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Заповнення масиву об</a:t>
            </a:r>
            <a:r>
              <a:rPr lang="en-US" sz="2000" b="1" dirty="0" smtClean="0">
                <a:solidFill>
                  <a:schemeClr val="bg1"/>
                </a:solidFill>
              </a:rPr>
              <a:t>’</a:t>
            </a:r>
            <a:r>
              <a:rPr lang="uk-UA" sz="2000" b="1" dirty="0" err="1" smtClean="0">
                <a:solidFill>
                  <a:schemeClr val="bg1"/>
                </a:solidFill>
              </a:rPr>
              <a:t>єкта-результата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6" name="Стрелка влево 15"/>
          <p:cNvSpPr/>
          <p:nvPr/>
        </p:nvSpPr>
        <p:spPr>
          <a:xfrm rot="20966767">
            <a:off x="4474933" y="4456328"/>
            <a:ext cx="1451115" cy="288032"/>
          </a:xfrm>
          <a:prstGeom prst="leftArrow">
            <a:avLst>
              <a:gd name="adj1" fmla="val 50000"/>
              <a:gd name="adj2" fmla="val 144875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лево 16"/>
          <p:cNvSpPr/>
          <p:nvPr/>
        </p:nvSpPr>
        <p:spPr>
          <a:xfrm>
            <a:off x="1752733" y="6093296"/>
            <a:ext cx="1451115" cy="288032"/>
          </a:xfrm>
          <a:prstGeom prst="leftArrow">
            <a:avLst>
              <a:gd name="adj1" fmla="val 50000"/>
              <a:gd name="adj2" fmla="val 144875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3347864" y="5917748"/>
            <a:ext cx="2743591" cy="576064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Результат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9" name="Выноска со стрелкой вниз 18"/>
          <p:cNvSpPr/>
          <p:nvPr/>
        </p:nvSpPr>
        <p:spPr>
          <a:xfrm>
            <a:off x="6516216" y="5949280"/>
            <a:ext cx="2448272" cy="908720"/>
          </a:xfrm>
          <a:prstGeom prst="downArrowCallout">
            <a:avLst>
              <a:gd name="adj1" fmla="val 66638"/>
              <a:gd name="adj2" fmla="val 61433"/>
              <a:gd name="adj3" fmla="val 37145"/>
              <a:gd name="adj4" fmla="val 50711"/>
            </a:avLst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ПРОДОВЖЕННЯ</a:t>
            </a:r>
            <a:endParaRPr lang="ru-RU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94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32" cy="404664"/>
          </a:xfrm>
        </p:spPr>
        <p:txBody>
          <a:bodyPr>
            <a:normAutofit fontScale="90000"/>
          </a:bodyPr>
          <a:lstStyle/>
          <a:p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Перевантаження бінарного оператора - 3</a:t>
            </a:r>
            <a:endParaRPr lang="uk-UA" sz="2800" b="1" u="sng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535" y="476672"/>
            <a:ext cx="9056933" cy="63709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public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static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MyClass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operator+(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MyClass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a,int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b){</a:t>
            </a:r>
          </a:p>
          <a:p>
            <a:r>
              <a:rPr lang="en-US" sz="2400" b="1" dirty="0" err="1">
                <a:latin typeface="Arial" pitchFamily="34" charset="0"/>
                <a:cs typeface="Arial" pitchFamily="34" charset="0"/>
              </a:rPr>
              <a:t>MyClass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obj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=new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MyClass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a.nums.Length+1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);</a:t>
            </a: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for(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i=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0;i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obj.nums.Length-1;i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++)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obj.nums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[i]=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a.nums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[i];</a:t>
            </a:r>
          </a:p>
          <a:p>
            <a:r>
              <a:rPr lang="en-US" sz="2400" b="1" dirty="0" err="1">
                <a:latin typeface="Arial" pitchFamily="34" charset="0"/>
                <a:cs typeface="Arial" pitchFamily="34" charset="0"/>
              </a:rPr>
              <a:t>obj.nums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[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obj.nums.Length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-1]=b;</a:t>
            </a: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return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obj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;</a:t>
            </a:r>
            <a:endParaRPr lang="uk-UA" sz="2400" b="1" dirty="0" smtClean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}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endParaRPr lang="uk-UA" sz="2400" b="1" dirty="0" smtClean="0">
              <a:latin typeface="Arial" pitchFamily="34" charset="0"/>
              <a:cs typeface="Arial" pitchFamily="34" charset="0"/>
            </a:endParaRPr>
          </a:p>
          <a:p>
            <a:endParaRPr lang="uk-UA" sz="2400" b="1" dirty="0">
              <a:latin typeface="Arial" pitchFamily="34" charset="0"/>
              <a:cs typeface="Arial" pitchFamily="34" charset="0"/>
            </a:endParaRPr>
          </a:p>
          <a:p>
            <a:endParaRPr lang="uk-UA" sz="2400" b="1" dirty="0" smtClean="0">
              <a:latin typeface="Arial" pitchFamily="34" charset="0"/>
              <a:cs typeface="Arial" pitchFamily="34" charset="0"/>
            </a:endParaRPr>
          </a:p>
          <a:p>
            <a:endParaRPr lang="uk-UA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public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static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MyClass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operator+(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b,MyClass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a){</a:t>
            </a:r>
          </a:p>
          <a:p>
            <a:r>
              <a:rPr lang="en-US" sz="2400" b="1" dirty="0" err="1">
                <a:latin typeface="Arial" pitchFamily="34" charset="0"/>
                <a:cs typeface="Arial" pitchFamily="34" charset="0"/>
              </a:rPr>
              <a:t>MyClass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obj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=new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MyClass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a.nums.Length+1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);</a:t>
            </a:r>
          </a:p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obj.nums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[0]=b;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for(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i=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1;i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obj.nums.Length;i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++)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obj.nums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[i]=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a.nums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[i-1];</a:t>
            </a: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return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obj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;</a:t>
            </a:r>
            <a:endParaRPr lang="uk-UA" sz="2400" b="1" dirty="0" smtClean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}</a:t>
            </a:r>
            <a:endParaRPr lang="uk-UA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400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  <a:endParaRPr lang="ru-RU" sz="2400" b="1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Выноска со стрелкой вниз 10"/>
          <p:cNvSpPr/>
          <p:nvPr/>
        </p:nvSpPr>
        <p:spPr>
          <a:xfrm>
            <a:off x="6516216" y="5949280"/>
            <a:ext cx="2448272" cy="908720"/>
          </a:xfrm>
          <a:prstGeom prst="downArrowCallout">
            <a:avLst>
              <a:gd name="adj1" fmla="val 66638"/>
              <a:gd name="adj2" fmla="val 61433"/>
              <a:gd name="adj3" fmla="val 37145"/>
              <a:gd name="adj4" fmla="val 50711"/>
            </a:avLst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ПРОДОВЖЕННЯ</a:t>
            </a:r>
            <a:endParaRPr lang="ru-RU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611560" y="2420906"/>
            <a:ext cx="6336704" cy="432085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Перевантаження оператора + для об</a:t>
            </a:r>
            <a:r>
              <a:rPr lang="en-US" sz="2000" b="1" dirty="0" smtClean="0">
                <a:solidFill>
                  <a:schemeClr val="bg1"/>
                </a:solidFill>
              </a:rPr>
              <a:t>’</a:t>
            </a:r>
            <a:r>
              <a:rPr lang="uk-UA" sz="2000" b="1" dirty="0" err="1" smtClean="0">
                <a:solidFill>
                  <a:schemeClr val="bg1"/>
                </a:solidFill>
              </a:rPr>
              <a:t>єкта</a:t>
            </a:r>
            <a:r>
              <a:rPr lang="uk-UA" sz="2000" b="1" dirty="0" smtClean="0">
                <a:solidFill>
                  <a:schemeClr val="bg1"/>
                </a:solidFill>
              </a:rPr>
              <a:t> класу і числа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53479" y="3688900"/>
            <a:ext cx="6336704" cy="432085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Перевантаження оператора + для числа і об</a:t>
            </a:r>
            <a:r>
              <a:rPr lang="en-US" sz="2000" b="1" dirty="0" smtClean="0">
                <a:solidFill>
                  <a:schemeClr val="bg1"/>
                </a:solidFill>
              </a:rPr>
              <a:t>’</a:t>
            </a:r>
            <a:r>
              <a:rPr lang="uk-UA" sz="2000" b="1" dirty="0" err="1" smtClean="0">
                <a:solidFill>
                  <a:schemeClr val="bg1"/>
                </a:solidFill>
              </a:rPr>
              <a:t>єкта</a:t>
            </a:r>
            <a:r>
              <a:rPr lang="uk-UA" sz="2000" b="1" dirty="0" smtClean="0">
                <a:solidFill>
                  <a:schemeClr val="bg1"/>
                </a:solidFill>
              </a:rPr>
              <a:t> класу</a:t>
            </a:r>
            <a:endParaRPr lang="uk-UA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51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32" cy="404664"/>
          </a:xfrm>
        </p:spPr>
        <p:txBody>
          <a:bodyPr>
            <a:normAutofit fontScale="90000"/>
          </a:bodyPr>
          <a:lstStyle/>
          <a:p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Перевантаження бінарного оператора - 4</a:t>
            </a:r>
            <a:endParaRPr lang="uk-UA" sz="2800" b="1" u="sng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536" y="667717"/>
            <a:ext cx="8980960" cy="60016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class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BinaryOperatorDemo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static void Main(){</a:t>
            </a:r>
          </a:p>
          <a:p>
            <a:r>
              <a:rPr lang="en-US" sz="2400" b="1" dirty="0" err="1">
                <a:latin typeface="Arial" pitchFamily="34" charset="0"/>
                <a:cs typeface="Arial" pitchFamily="34" charset="0"/>
              </a:rPr>
              <a:t>MyClass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obj1,obj2,obj3,obj4,obj5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obj1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=new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MyClass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(7);</a:t>
            </a:r>
          </a:p>
          <a:p>
            <a:r>
              <a:rPr lang="en-US" sz="2400" b="1" dirty="0" err="1">
                <a:latin typeface="Arial" pitchFamily="34" charset="0"/>
                <a:cs typeface="Arial" pitchFamily="34" charset="0"/>
              </a:rPr>
              <a:t>obj1.show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();</a:t>
            </a:r>
          </a:p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obj2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=new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MyClass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(5);</a:t>
            </a:r>
          </a:p>
          <a:p>
            <a:r>
              <a:rPr lang="en-US" sz="2400" b="1" dirty="0" err="1">
                <a:latin typeface="Arial" pitchFamily="34" charset="0"/>
                <a:cs typeface="Arial" pitchFamily="34" charset="0"/>
              </a:rPr>
              <a:t>obj2.show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();</a:t>
            </a:r>
          </a:p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obj3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obj1+obj2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sz="2400" b="1" dirty="0" err="1">
                <a:latin typeface="Arial" pitchFamily="34" charset="0"/>
                <a:cs typeface="Arial" pitchFamily="34" charset="0"/>
              </a:rPr>
              <a:t>obj3.show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();</a:t>
            </a:r>
          </a:p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obj4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obj3+100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sz="2400" b="1" dirty="0" err="1">
                <a:latin typeface="Arial" pitchFamily="34" charset="0"/>
                <a:cs typeface="Arial" pitchFamily="34" charset="0"/>
              </a:rPr>
              <a:t>obj4.show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();</a:t>
            </a:r>
          </a:p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obj5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=-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100+obj4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sz="2400" b="1" dirty="0" err="1">
                <a:latin typeface="Arial" pitchFamily="34" charset="0"/>
                <a:cs typeface="Arial" pitchFamily="34" charset="0"/>
              </a:rPr>
              <a:t>obj5.show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();</a:t>
            </a:r>
          </a:p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Console.ReadLine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();</a:t>
            </a:r>
            <a:endParaRPr lang="uk-UA" sz="2400" b="1" dirty="0" smtClean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}</a:t>
            </a:r>
            <a:endParaRPr lang="uk-UA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400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Скругленный прямоугольник 7">
            <a:hlinkClick r:id="rId3" action="ppaction://hlinkfile"/>
          </p:cNvPr>
          <p:cNvSpPr/>
          <p:nvPr/>
        </p:nvSpPr>
        <p:spPr>
          <a:xfrm>
            <a:off x="6288045" y="3933056"/>
            <a:ext cx="2500330" cy="71438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latin typeface="Arial Black" pitchFamily="34" charset="0"/>
              </a:rPr>
              <a:t>Запустити</a:t>
            </a:r>
            <a:endParaRPr lang="ru-RU" sz="2400" b="1" dirty="0">
              <a:latin typeface="Arial Black" pitchFamily="34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5981721" y="836712"/>
            <a:ext cx="2799317" cy="1180242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Клас з головним методом програми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2" name="Стрелка влево 11"/>
          <p:cNvSpPr/>
          <p:nvPr/>
        </p:nvSpPr>
        <p:spPr>
          <a:xfrm>
            <a:off x="2554271" y="3356992"/>
            <a:ext cx="1451115" cy="288032"/>
          </a:xfrm>
          <a:prstGeom prst="leftArrow">
            <a:avLst>
              <a:gd name="adj1" fmla="val 50000"/>
              <a:gd name="adj2" fmla="val 144875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3707904" y="3204032"/>
            <a:ext cx="1958348" cy="576064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smtClean="0">
                <a:solidFill>
                  <a:schemeClr val="bg1"/>
                </a:solidFill>
              </a:rPr>
              <a:t>Зверніть увагу!</a:t>
            </a:r>
            <a:endParaRPr lang="uk-UA" sz="2000" b="1">
              <a:solidFill>
                <a:schemeClr val="bg1"/>
              </a:solidFill>
            </a:endParaRPr>
          </a:p>
        </p:txBody>
      </p:sp>
      <p:sp>
        <p:nvSpPr>
          <p:cNvPr id="15" name="Стрелка влево 14"/>
          <p:cNvSpPr/>
          <p:nvPr/>
        </p:nvSpPr>
        <p:spPr>
          <a:xfrm>
            <a:off x="2554271" y="4086016"/>
            <a:ext cx="1451115" cy="288032"/>
          </a:xfrm>
          <a:prstGeom prst="leftArrow">
            <a:avLst>
              <a:gd name="adj1" fmla="val 50000"/>
              <a:gd name="adj2" fmla="val 144875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3707904" y="3933056"/>
            <a:ext cx="1958348" cy="576064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smtClean="0">
                <a:solidFill>
                  <a:schemeClr val="bg1"/>
                </a:solidFill>
              </a:rPr>
              <a:t>Зверніть увагу!</a:t>
            </a:r>
            <a:endParaRPr lang="uk-UA" sz="2000" b="1">
              <a:solidFill>
                <a:schemeClr val="bg1"/>
              </a:solidFill>
            </a:endParaRPr>
          </a:p>
        </p:txBody>
      </p:sp>
      <p:sp>
        <p:nvSpPr>
          <p:cNvPr id="17" name="Стрелка влево 16"/>
          <p:cNvSpPr/>
          <p:nvPr/>
        </p:nvSpPr>
        <p:spPr>
          <a:xfrm>
            <a:off x="2554271" y="4806096"/>
            <a:ext cx="1451115" cy="288032"/>
          </a:xfrm>
          <a:prstGeom prst="leftArrow">
            <a:avLst>
              <a:gd name="adj1" fmla="val 50000"/>
              <a:gd name="adj2" fmla="val 144875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3707904" y="4653136"/>
            <a:ext cx="1958348" cy="576064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smtClean="0">
                <a:solidFill>
                  <a:schemeClr val="bg1"/>
                </a:solidFill>
              </a:rPr>
              <a:t>Зверніть увагу!</a:t>
            </a:r>
            <a:endParaRPr lang="uk-UA" sz="2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29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3864</TotalTime>
  <Words>2260</Words>
  <Application>Microsoft Office PowerPoint</Application>
  <PresentationFormat>Экран (4:3)</PresentationFormat>
  <Paragraphs>537</Paragraphs>
  <Slides>32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3" baseType="lpstr">
      <vt:lpstr>Тема Office</vt:lpstr>
      <vt:lpstr>МОВА ПРОГРАМУВАННЯ C#</vt:lpstr>
      <vt:lpstr>Лекція 9.   Перевантаження операторів</vt:lpstr>
      <vt:lpstr>Основні питання</vt:lpstr>
      <vt:lpstr>Загальні відомості про перевантаження операторів</vt:lpstr>
      <vt:lpstr>Синтаксис оголошення операторного методу (перевантаження оператору)</vt:lpstr>
      <vt:lpstr>Перевантаження бінарного оператора -1</vt:lpstr>
      <vt:lpstr>Перевантаження бінарного оператора - 2</vt:lpstr>
      <vt:lpstr>Перевантаження бінарного оператора - 3</vt:lpstr>
      <vt:lpstr>Перевантаження бінарного оператора - 4</vt:lpstr>
      <vt:lpstr>Перевантаження унарного оператора - 1</vt:lpstr>
      <vt:lpstr>Перевантаження унарного оператора - 2</vt:lpstr>
      <vt:lpstr>Перевантаження унарного оператора - 3</vt:lpstr>
      <vt:lpstr>Перевантаження операторів порівняння</vt:lpstr>
      <vt:lpstr>Приклад перевантаження операторів порівняння - 1</vt:lpstr>
      <vt:lpstr>Приклад перевантаження операторів порівняння - 2</vt:lpstr>
      <vt:lpstr>Перевантаження операторів true і false</vt:lpstr>
      <vt:lpstr>Механізм визначення  істинності чи хибності об’єкту</vt:lpstr>
      <vt:lpstr>Перевантаження операторів true і false</vt:lpstr>
      <vt:lpstr>Перевантаження операторів true і false (продовження)</vt:lpstr>
      <vt:lpstr>Перевантаження логічних операторів &amp;, | та !</vt:lpstr>
      <vt:lpstr>Перевантаження операторів &amp;, | та ! (приклад)</vt:lpstr>
      <vt:lpstr>Перевантаження операторів &amp;, | та ! (приклад)</vt:lpstr>
      <vt:lpstr>Перевантаження операторів &amp;, | та ! (приклад)</vt:lpstr>
      <vt:lpstr>Скорочені форми логічних операторів &amp;&amp; та ||</vt:lpstr>
      <vt:lpstr>Скорочені форми логічних операторів &amp;&amp; та ||</vt:lpstr>
      <vt:lpstr>Скорочені форми логічних операторів (приклад)</vt:lpstr>
      <vt:lpstr>Скорочені форми логічних операторів (приклад)</vt:lpstr>
      <vt:lpstr>Скорочені форми логічних операторів (приклад)</vt:lpstr>
      <vt:lpstr>Оператори перетворення типів</vt:lpstr>
      <vt:lpstr>Оператори приведення типів</vt:lpstr>
      <vt:lpstr>Оператори приведення типів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Пользователь Windows</cp:lastModifiedBy>
  <cp:revision>319</cp:revision>
  <dcterms:modified xsi:type="dcterms:W3CDTF">2014-11-26T21:46:54Z</dcterms:modified>
</cp:coreProperties>
</file>