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15008" y="5786454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 Ковалик С.А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3</a:t>
            </a:r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Базові типи даних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1143000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Типи даних. Цілі числа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11343" y="968576"/>
          <a:ext cx="8929719" cy="57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05"/>
                <a:gridCol w="2357454"/>
                <a:gridCol w="5000660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Тип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Кількість біт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Діапазон значень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byte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8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0 – 255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sbyte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8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-128 – 127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short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16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-32768 – 32767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ushort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16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0 – 65535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int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32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-2147483648 – 2147483647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uint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32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0 – 4294967295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long</a:t>
                      </a:r>
                      <a:endParaRPr lang="ru-RU" sz="2400" b="1" kern="1200" dirty="0" smtClean="0">
                        <a:solidFill>
                          <a:srgbClr val="FF00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64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-9223372036854775808 – 9223372036854775807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ulong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64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0 - 18446744073709551615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40"/>
            <a:ext cx="9144032" cy="928710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Типи даних. Дійсні числа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42875" y="952484"/>
          <a:ext cx="8929719" cy="247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05"/>
                <a:gridCol w="2357454"/>
                <a:gridCol w="5000660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Тип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Кількість біт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Діапазон значень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decimal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128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1E</a:t>
                      </a:r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-28 – </a:t>
                      </a:r>
                      <a:r>
                        <a:rPr lang="en-US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7.9E+28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double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64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5E</a:t>
                      </a:r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-324 – </a:t>
                      </a:r>
                      <a:r>
                        <a:rPr lang="en-US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1.7E+308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float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32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1.5E</a:t>
                      </a:r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-45 – </a:t>
                      </a:r>
                      <a:r>
                        <a:rPr lang="en-US" sz="24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3.4E+38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-32" y="3929074"/>
            <a:ext cx="9144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Типи даних. </a:t>
            </a:r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Символи</a:t>
            </a:r>
            <a:endParaRPr kumimoji="0" lang="uk-UA" sz="4000" b="1" i="0" u="sng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27109" y="4976824"/>
          <a:ext cx="8929719" cy="123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05"/>
                <a:gridCol w="2357454"/>
                <a:gridCol w="5000660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Тип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Кількість біт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Діапазон значень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char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16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itchFamily="34" charset="0"/>
                        </a:rPr>
                        <a:t>0 – 65535</a:t>
                      </a:r>
                      <a:endParaRPr lang="ru-RU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40"/>
            <a:ext cx="9144032" cy="785834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Типи даних. Логічний тип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71438" y="2071678"/>
            <a:ext cx="9144032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Літерали. Визначення типу</a:t>
            </a:r>
            <a:endParaRPr kumimoji="0" lang="uk-UA" sz="4000" b="1" i="0" u="sng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 Black" pitchFamily="34" charset="0"/>
              </a:rPr>
              <a:t>bool</a:t>
            </a:r>
            <a:r>
              <a:rPr lang="en-US" sz="2400" b="1" dirty="0" smtClean="0">
                <a:latin typeface="Arial Black" pitchFamily="34" charset="0"/>
              </a:rPr>
              <a:t> – </a:t>
            </a:r>
            <a:r>
              <a:rPr lang="uk-UA" sz="2400" b="1" dirty="0" smtClean="0">
                <a:latin typeface="Arial Black" pitchFamily="34" charset="0"/>
              </a:rPr>
              <a:t>можливі два значення: 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true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uk-UA" sz="2400" b="1" dirty="0" smtClean="0">
                <a:latin typeface="Arial Black" pitchFamily="34" charset="0"/>
              </a:rPr>
              <a:t>або 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false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285860"/>
            <a:ext cx="828680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  <a:latin typeface="Arial Black" pitchFamily="34" charset="0"/>
              </a:rPr>
              <a:t>Увага! В </a:t>
            </a: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C# </a:t>
            </a:r>
            <a:r>
              <a:rPr lang="uk-UA" sz="2400" b="1" u="sng" dirty="0" smtClean="0">
                <a:solidFill>
                  <a:schemeClr val="bg1"/>
                </a:solidFill>
                <a:latin typeface="Arial Black" pitchFamily="34" charset="0"/>
              </a:rPr>
              <a:t>немає</a:t>
            </a:r>
            <a:r>
              <a:rPr lang="uk-UA" sz="2400" b="1" dirty="0" smtClean="0">
                <a:solidFill>
                  <a:schemeClr val="bg1"/>
                </a:solidFill>
                <a:latin typeface="Arial Black" pitchFamily="34" charset="0"/>
              </a:rPr>
              <a:t> автоматичного приведення числових типів до логічного типу!</a:t>
            </a:r>
            <a:endParaRPr lang="ru-RU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2928934"/>
            <a:ext cx="4752842" cy="2554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Arial Black" pitchFamily="34" charset="0"/>
              </a:rPr>
              <a:t>Правила визначення типу</a:t>
            </a:r>
            <a:endParaRPr lang="en-US" sz="2000" b="1" u="sng" dirty="0" smtClean="0">
              <a:latin typeface="Arial Black" pitchFamily="34" charset="0"/>
            </a:endParaRPr>
          </a:p>
          <a:p>
            <a:endParaRPr lang="en-US" sz="2000" b="1" dirty="0" smtClean="0">
              <a:latin typeface="Arial Black" pitchFamily="34" charset="0"/>
            </a:endParaRPr>
          </a:p>
          <a:p>
            <a:r>
              <a:rPr lang="uk-UA" sz="2000" b="1" dirty="0" smtClean="0">
                <a:latin typeface="Arial Black" pitchFamily="34" charset="0"/>
              </a:rPr>
              <a:t>1. Дійсні числа </a:t>
            </a:r>
            <a:r>
              <a:rPr lang="en-US" sz="2000" b="1" dirty="0" smtClean="0">
                <a:latin typeface="Arial Black" pitchFamily="34" charset="0"/>
              </a:rPr>
              <a:t> </a:t>
            </a:r>
          </a:p>
          <a:p>
            <a:r>
              <a:rPr lang="en-US" sz="2000" b="1" dirty="0" smtClean="0">
                <a:latin typeface="Arial Black" pitchFamily="34" charset="0"/>
              </a:rPr>
              <a:t>    </a:t>
            </a:r>
            <a:r>
              <a:rPr lang="uk-UA" sz="2000" b="1" dirty="0" smtClean="0">
                <a:latin typeface="Arial Black" pitchFamily="34" charset="0"/>
              </a:rPr>
              <a:t>відносяться до типу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double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r>
              <a:rPr lang="en-US" sz="2000" b="1" dirty="0" smtClean="0">
                <a:latin typeface="Arial Black" pitchFamily="34" charset="0"/>
              </a:rPr>
              <a:t>2. </a:t>
            </a:r>
            <a:r>
              <a:rPr lang="uk-UA" sz="2000" b="1" dirty="0" smtClean="0">
                <a:latin typeface="Arial Black" pitchFamily="34" charset="0"/>
              </a:rPr>
              <a:t>Цілі числа відносяться до </a:t>
            </a:r>
            <a:endParaRPr lang="en-US" sz="2000" b="1" dirty="0" smtClean="0">
              <a:latin typeface="Arial Black" pitchFamily="34" charset="0"/>
            </a:endParaRPr>
          </a:p>
          <a:p>
            <a:r>
              <a:rPr lang="en-US" sz="2000" b="1" dirty="0" smtClean="0">
                <a:latin typeface="Arial Black" pitchFamily="34" charset="0"/>
              </a:rPr>
              <a:t>    </a:t>
            </a:r>
            <a:r>
              <a:rPr lang="uk-UA" sz="2000" b="1" dirty="0" err="1" smtClean="0">
                <a:latin typeface="Arial Black" pitchFamily="34" charset="0"/>
              </a:rPr>
              <a:t>“найменшого”</a:t>
            </a:r>
            <a:r>
              <a:rPr lang="uk-UA" sz="2000" b="1" dirty="0" smtClean="0">
                <a:latin typeface="Arial Black" pitchFamily="34" charset="0"/>
              </a:rPr>
              <a:t> необхідного </a:t>
            </a:r>
            <a:endParaRPr lang="en-US" sz="2000" b="1" dirty="0" smtClean="0">
              <a:latin typeface="Arial Black" pitchFamily="34" charset="0"/>
            </a:endParaRPr>
          </a:p>
          <a:p>
            <a:r>
              <a:rPr lang="en-US" sz="2000" b="1" dirty="0" smtClean="0">
                <a:latin typeface="Arial Black" pitchFamily="34" charset="0"/>
              </a:rPr>
              <a:t>    </a:t>
            </a:r>
            <a:r>
              <a:rPr lang="uk-UA" sz="2000" b="1" dirty="0" smtClean="0">
                <a:latin typeface="Arial Black" pitchFamily="34" charset="0"/>
              </a:rPr>
              <a:t>з типів: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int</a:t>
            </a:r>
            <a:r>
              <a:rPr lang="en-US" sz="2000" b="1" dirty="0" smtClean="0">
                <a:latin typeface="Arial Black" pitchFamily="34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uint</a:t>
            </a:r>
            <a:r>
              <a:rPr lang="en-US" sz="2000" b="1" dirty="0" smtClean="0">
                <a:latin typeface="Arial Black" pitchFamily="34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long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та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ulong</a:t>
            </a:r>
            <a:endParaRPr lang="ru-RU" sz="2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5075" y="2928934"/>
            <a:ext cx="4183285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Arial Black" pitchFamily="34" charset="0"/>
              </a:rPr>
              <a:t>Суфікси для явної типізації</a:t>
            </a:r>
            <a:endParaRPr lang="en-US" sz="2000" b="1" u="sng" dirty="0" smtClean="0">
              <a:latin typeface="Arial Black" pitchFamily="34" charset="0"/>
            </a:endParaRPr>
          </a:p>
          <a:p>
            <a:endParaRPr lang="en-US" sz="2000" b="1" dirty="0" smtClean="0">
              <a:latin typeface="Arial Black" pitchFamily="34" charset="0"/>
            </a:endParaRPr>
          </a:p>
          <a:p>
            <a:pPr marL="457200" indent="-457200"/>
            <a:r>
              <a:rPr lang="en-US" sz="2000" b="1" dirty="0" smtClean="0">
                <a:latin typeface="Arial Black" pitchFamily="34" charset="0"/>
              </a:rPr>
              <a:t>1.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float</a:t>
            </a:r>
            <a:r>
              <a:rPr lang="en-US" sz="2000" b="1" dirty="0" smtClean="0">
                <a:latin typeface="Arial Black" pitchFamily="34" charset="0"/>
              </a:rPr>
              <a:t> –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F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або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f</a:t>
            </a:r>
          </a:p>
          <a:p>
            <a:pPr marL="457200" indent="-457200"/>
            <a:r>
              <a:rPr lang="en-US" sz="2000" b="1" dirty="0" smtClean="0">
                <a:latin typeface="Arial Black" pitchFamily="34" charset="0"/>
              </a:rPr>
              <a:t>2.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decimal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–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M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або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m</a:t>
            </a:r>
          </a:p>
          <a:p>
            <a:r>
              <a:rPr lang="en-US" sz="2000" b="1" dirty="0" smtClean="0">
                <a:latin typeface="Arial Black" pitchFamily="34" charset="0"/>
              </a:rPr>
              <a:t>3.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long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–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або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l</a:t>
            </a:r>
          </a:p>
          <a:p>
            <a:r>
              <a:rPr lang="en-US" sz="2000" b="1" dirty="0" smtClean="0">
                <a:latin typeface="Arial Black" pitchFamily="34" charset="0"/>
              </a:rPr>
              <a:t>4. </a:t>
            </a:r>
            <a:r>
              <a:rPr lang="uk-UA" sz="2000" b="1" dirty="0" smtClean="0">
                <a:latin typeface="Arial Black" pitchFamily="34" charset="0"/>
              </a:rPr>
              <a:t>Без знака –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або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</a:p>
          <a:p>
            <a:r>
              <a:rPr lang="en-US" sz="2000" b="1" dirty="0" smtClean="0">
                <a:latin typeface="Arial Black" pitchFamily="34" charset="0"/>
              </a:rPr>
              <a:t>5.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ulong</a:t>
            </a:r>
            <a:r>
              <a:rPr lang="en-US" sz="2000" b="1" dirty="0" smtClean="0">
                <a:latin typeface="Arial Black" pitchFamily="34" charset="0"/>
              </a:rPr>
              <a:t> –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UL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або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ul</a:t>
            </a:r>
            <a:endParaRPr lang="ru-RU" sz="2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980" y="5628047"/>
            <a:ext cx="4756772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u="sng" dirty="0" err="1" smtClean="0">
                <a:latin typeface="Arial Black" pitchFamily="34" charset="0"/>
              </a:rPr>
              <a:t>Шістнадцятеричні</a:t>
            </a:r>
            <a:r>
              <a:rPr lang="uk-UA" sz="2000" b="1" u="sng" dirty="0" smtClean="0">
                <a:latin typeface="Arial Black" pitchFamily="34" charset="0"/>
              </a:rPr>
              <a:t> літерали</a:t>
            </a:r>
          </a:p>
          <a:p>
            <a:endParaRPr lang="uk-UA" sz="2000" b="1" u="sng" dirty="0" smtClean="0">
              <a:latin typeface="Arial Black" pitchFamily="34" charset="0"/>
            </a:endParaRPr>
          </a:p>
          <a:p>
            <a:r>
              <a:rPr lang="uk-UA" sz="2000" b="1" dirty="0" smtClean="0">
                <a:latin typeface="Arial Black" pitchFamily="34" charset="0"/>
              </a:rPr>
              <a:t>Починаються з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0x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або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0X</a:t>
            </a:r>
            <a:endParaRPr lang="en-US" sz="2000" b="1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3424" y="5309546"/>
            <a:ext cx="4183279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Змінним типів </a:t>
            </a:r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byte, short, </a:t>
            </a:r>
            <a:r>
              <a:rPr lang="en-US" sz="2000" b="1" dirty="0" err="1" smtClean="0">
                <a:solidFill>
                  <a:schemeClr val="bg1"/>
                </a:solidFill>
                <a:latin typeface="Arial Black" pitchFamily="34" charset="0"/>
              </a:rPr>
              <a:t>sbyte</a:t>
            </a:r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та </a:t>
            </a:r>
            <a:r>
              <a:rPr lang="en-US" sz="2000" b="1" dirty="0" err="1" smtClean="0">
                <a:solidFill>
                  <a:schemeClr val="bg1"/>
                </a:solidFill>
                <a:latin typeface="Arial Black" pitchFamily="34" charset="0"/>
              </a:rPr>
              <a:t>ushort</a:t>
            </a:r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можна присвоювати </a:t>
            </a:r>
            <a:r>
              <a:rPr lang="en-US" sz="2000" b="1" dirty="0" err="1" smtClean="0">
                <a:solidFill>
                  <a:schemeClr val="bg1"/>
                </a:solidFill>
                <a:latin typeface="Arial Black" pitchFamily="34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Arial Black" pitchFamily="34" charset="0"/>
              </a:rPr>
              <a:t>uint</a:t>
            </a:r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, long </a:t>
            </a:r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та </a:t>
            </a:r>
            <a:r>
              <a:rPr lang="en-US" sz="2000" b="1" dirty="0" err="1" smtClean="0">
                <a:solidFill>
                  <a:schemeClr val="bg1"/>
                </a:solidFill>
                <a:latin typeface="Arial Black" pitchFamily="34" charset="0"/>
              </a:rPr>
              <a:t>ulong</a:t>
            </a:r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– літерали!</a:t>
            </a:r>
            <a:endParaRPr lang="ru-RU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5784" y="-40"/>
            <a:ext cx="9787006" cy="785834"/>
          </a:xfrm>
        </p:spPr>
        <p:txBody>
          <a:bodyPr>
            <a:normAutofit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Оголошення та ініціалізація змінних 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785794"/>
            <a:ext cx="8643998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Arial Black" pitchFamily="34" charset="0"/>
              </a:rPr>
              <a:t>Загальний синтаксис оголошення (</a:t>
            </a:r>
            <a:r>
              <a:rPr lang="uk-UA" sz="2000" b="1" u="sng" dirty="0" err="1" smtClean="0">
                <a:latin typeface="Arial Black" pitchFamily="34" charset="0"/>
              </a:rPr>
              <a:t>+ініціалізації</a:t>
            </a:r>
            <a:r>
              <a:rPr lang="uk-UA" sz="2000" b="1" u="sng" dirty="0" smtClean="0">
                <a:latin typeface="Arial Black" pitchFamily="34" charset="0"/>
              </a:rPr>
              <a:t>) змінної: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r>
              <a:rPr lang="uk-UA" sz="2000" b="1" dirty="0" smtClean="0">
                <a:solidFill>
                  <a:srgbClr val="FF0000"/>
                </a:solidFill>
                <a:latin typeface="Arial Black" pitchFamily="34" charset="0"/>
              </a:rPr>
              <a:t>тип_змінної</a:t>
            </a:r>
            <a:r>
              <a:rPr lang="uk-UA" sz="2000" b="1" dirty="0" smtClean="0">
                <a:latin typeface="Arial Black" pitchFamily="34" charset="0"/>
              </a:rPr>
              <a:t>  </a:t>
            </a:r>
            <a:r>
              <a:rPr lang="uk-UA" sz="2000" b="1" dirty="0" err="1" smtClean="0">
                <a:solidFill>
                  <a:srgbClr val="FF0000"/>
                </a:solidFill>
                <a:latin typeface="Arial Black" pitchFamily="34" charset="0"/>
              </a:rPr>
              <a:t>ім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’</a:t>
            </a:r>
            <a:r>
              <a:rPr lang="uk-UA" sz="2000" b="1" dirty="0" smtClean="0">
                <a:solidFill>
                  <a:srgbClr val="FF0000"/>
                </a:solidFill>
                <a:latin typeface="Arial Black" pitchFamily="34" charset="0"/>
              </a:rPr>
              <a:t>я_змінної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[=</a:t>
            </a:r>
            <a:r>
              <a:rPr lang="uk-UA" sz="2000" b="1" dirty="0" smtClean="0">
                <a:solidFill>
                  <a:srgbClr val="FF0000"/>
                </a:solidFill>
                <a:latin typeface="Arial Black" pitchFamily="34" charset="0"/>
              </a:rPr>
              <a:t>значення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];</a:t>
            </a:r>
            <a:endParaRPr lang="uk-UA" sz="2000" b="1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928802"/>
            <a:ext cx="4286280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Arial Black" pitchFamily="34" charset="0"/>
              </a:rPr>
              <a:t>Загальні правила: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Можна </a:t>
            </a:r>
            <a:r>
              <a:rPr lang="uk-UA" sz="2000" b="1" dirty="0" err="1" smtClean="0">
                <a:latin typeface="Arial Black" pitchFamily="34" charset="0"/>
              </a:rPr>
              <a:t>ініціалізувати</a:t>
            </a:r>
            <a:r>
              <a:rPr lang="uk-UA" sz="2000" b="1" dirty="0" smtClean="0">
                <a:latin typeface="Arial Black" pitchFamily="34" charset="0"/>
              </a:rPr>
              <a:t> при оголошенні</a:t>
            </a: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Оголошення – в любому місці, але до першого використання</a:t>
            </a: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Можна оголошувати (та </a:t>
            </a:r>
            <a:r>
              <a:rPr lang="uk-UA" sz="2000" b="1" dirty="0" err="1" smtClean="0">
                <a:latin typeface="Arial Black" pitchFamily="34" charset="0"/>
              </a:rPr>
              <a:t>ініціалізувати</a:t>
            </a:r>
            <a:r>
              <a:rPr lang="uk-UA" sz="2000" b="1" dirty="0" smtClean="0">
                <a:latin typeface="Arial Black" pitchFamily="34" charset="0"/>
              </a:rPr>
              <a:t>) декілька змінних одночасно</a:t>
            </a: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Змінна доступна в межах блоку, де вона оголошена</a:t>
            </a: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Допускається динамічна ініціалізація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3438" y="1928802"/>
            <a:ext cx="4286280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Arial Black" pitchFamily="34" charset="0"/>
              </a:rPr>
              <a:t>Приклади: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x=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12.3,y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s=’q’;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result=true;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byte =12;</a:t>
            </a:r>
            <a:endParaRPr lang="uk-UA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438" y="5042518"/>
            <a:ext cx="428628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Arial Black" pitchFamily="34" charset="0"/>
              </a:rPr>
              <a:t>Динамічна ініціалізація: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</a:t>
            </a:r>
            <a:r>
              <a:rPr lang="uk-UA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=5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,b</a:t>
            </a:r>
            <a:r>
              <a:rPr lang="uk-UA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res=a*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*b;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06" y="-40"/>
            <a:ext cx="8858312" cy="1214462"/>
          </a:xfrm>
        </p:spPr>
        <p:txBody>
          <a:bodyPr>
            <a:normAutofit/>
          </a:bodyPr>
          <a:lstStyle/>
          <a:p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Автоматичне перетворення </a:t>
            </a:r>
            <a:b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3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 приведення типів</a:t>
            </a:r>
            <a:endParaRPr lang="uk-UA" sz="32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06" y="1142984"/>
            <a:ext cx="3714776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b="1" u="sng" dirty="0" smtClean="0">
                <a:latin typeface="Arial Black" pitchFamily="34" charset="0"/>
              </a:rPr>
              <a:t>Правила автоматичного перетворення типів: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Типи сумісні</a:t>
            </a: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Кінцевий тип ширший за вихідний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3259297"/>
            <a:ext cx="3714776" cy="31700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b="1" u="sng" dirty="0" smtClean="0">
                <a:latin typeface="Arial Black" pitchFamily="34" charset="0"/>
              </a:rPr>
              <a:t>Явне приведення типів: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r>
              <a:rPr lang="uk-UA" sz="2000" b="1" dirty="0" smtClean="0">
                <a:latin typeface="Arial Black" pitchFamily="34" charset="0"/>
              </a:rPr>
              <a:t>Перед виразом в круглих дужках вказується кінцевий тип, до якого виконується перетворення: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r>
              <a:rPr lang="uk-UA" sz="2000" b="1" dirty="0" smtClean="0">
                <a:solidFill>
                  <a:srgbClr val="FF0000"/>
                </a:solidFill>
                <a:latin typeface="Arial Black" pitchFamily="34" charset="0"/>
              </a:rPr>
              <a:t>(тип) вираз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7619" y="1135592"/>
            <a:ext cx="5191787" cy="53245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b="1" u="sng" dirty="0" smtClean="0">
                <a:latin typeface="Arial Black" pitchFamily="34" charset="0"/>
              </a:rPr>
              <a:t>Правила перетворення типів у виразах:</a:t>
            </a:r>
          </a:p>
          <a:p>
            <a:endParaRPr lang="uk-UA" sz="2000" b="1" dirty="0" smtClean="0">
              <a:latin typeface="Arial Black" pitchFamily="34" charset="0"/>
            </a:endParaRP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Якщо один з </a:t>
            </a:r>
            <a:r>
              <a:rPr lang="uk-UA" sz="2000" b="1" dirty="0" err="1" smtClean="0">
                <a:latin typeface="Arial Black" pitchFamily="34" charset="0"/>
              </a:rPr>
              <a:t>операндів</a:t>
            </a:r>
            <a:r>
              <a:rPr lang="uk-UA" sz="2000" b="1" dirty="0" smtClean="0">
                <a:latin typeface="Arial Black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decimal</a:t>
            </a:r>
            <a:r>
              <a:rPr lang="uk-UA" sz="2000" b="1" dirty="0" smtClean="0">
                <a:latin typeface="Arial Black" pitchFamily="34" charset="0"/>
              </a:rPr>
              <a:t>, інший розширюється до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decimal</a:t>
            </a:r>
            <a:endParaRPr lang="uk-UA" sz="2000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marL="457200" indent="-457200"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Якщо один </a:t>
            </a:r>
            <a:r>
              <a:rPr lang="uk-UA" sz="2000" b="1" dirty="0" err="1" smtClean="0">
                <a:latin typeface="Arial Black" pitchFamily="34" charset="0"/>
              </a:rPr>
              <a:t>операнд</a:t>
            </a:r>
            <a:r>
              <a:rPr lang="uk-UA" sz="2000" b="1" dirty="0" smtClean="0">
                <a:latin typeface="Arial Black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double</a:t>
            </a:r>
            <a:r>
              <a:rPr lang="en-US" sz="2000" b="1" dirty="0" smtClean="0">
                <a:latin typeface="Arial Black" pitchFamily="34" charset="0"/>
              </a:rPr>
              <a:t> – </a:t>
            </a:r>
            <a:r>
              <a:rPr lang="uk-UA" sz="2000" b="1" dirty="0" smtClean="0">
                <a:latin typeface="Arial Black" pitchFamily="34" charset="0"/>
              </a:rPr>
              <a:t>інший теж в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double</a:t>
            </a:r>
          </a:p>
          <a:p>
            <a:pPr marL="457200" indent="-457200">
              <a:buFontTx/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Якщо один </a:t>
            </a:r>
            <a:r>
              <a:rPr lang="uk-UA" sz="2000" b="1" dirty="0" err="1" smtClean="0">
                <a:latin typeface="Arial Black" pitchFamily="34" charset="0"/>
              </a:rPr>
              <a:t>операнд</a:t>
            </a:r>
            <a:r>
              <a:rPr lang="uk-UA" sz="2000" b="1" dirty="0" smtClean="0">
                <a:latin typeface="Arial Black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float</a:t>
            </a:r>
            <a:r>
              <a:rPr lang="en-US" sz="2000" b="1" dirty="0" smtClean="0">
                <a:latin typeface="Arial Black" pitchFamily="34" charset="0"/>
              </a:rPr>
              <a:t> – </a:t>
            </a:r>
            <a:r>
              <a:rPr lang="uk-UA" sz="2000" b="1" dirty="0" smtClean="0">
                <a:latin typeface="Arial Black" pitchFamily="34" charset="0"/>
              </a:rPr>
              <a:t>інший теж в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float</a:t>
            </a:r>
          </a:p>
          <a:p>
            <a:pPr marL="457200" indent="-457200">
              <a:buFontTx/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Якщо один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ulong</a:t>
            </a:r>
            <a:r>
              <a:rPr lang="en-US" sz="2000" b="1" dirty="0" smtClean="0">
                <a:latin typeface="Arial Black" pitchFamily="34" charset="0"/>
              </a:rPr>
              <a:t> – </a:t>
            </a:r>
            <a:r>
              <a:rPr lang="uk-UA" sz="2000" b="1" dirty="0" smtClean="0">
                <a:latin typeface="Arial Black" pitchFamily="34" charset="0"/>
              </a:rPr>
              <a:t>інший в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ulong</a:t>
            </a:r>
            <a:endParaRPr lang="en-US" sz="2000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Якщо один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long</a:t>
            </a:r>
            <a:r>
              <a:rPr lang="en-US" sz="2000" b="1" dirty="0" smtClean="0">
                <a:latin typeface="Arial Black" pitchFamily="34" charset="0"/>
              </a:rPr>
              <a:t> </a:t>
            </a:r>
            <a:r>
              <a:rPr lang="uk-UA" sz="2000" b="1" dirty="0" smtClean="0">
                <a:latin typeface="Arial Black" pitchFamily="34" charset="0"/>
              </a:rPr>
              <a:t>– інший в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long</a:t>
            </a:r>
          </a:p>
          <a:p>
            <a:pPr marL="457200" indent="-457200">
              <a:buFontTx/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Якщо один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uint</a:t>
            </a:r>
            <a:r>
              <a:rPr lang="en-US" sz="2000" b="1" dirty="0" smtClean="0">
                <a:latin typeface="Arial Black" pitchFamily="34" charset="0"/>
              </a:rPr>
              <a:t>, </a:t>
            </a:r>
            <a:r>
              <a:rPr lang="uk-UA" sz="2000" b="1" dirty="0" smtClean="0">
                <a:latin typeface="Arial Black" pitchFamily="34" charset="0"/>
              </a:rPr>
              <a:t>а інший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sbyte</a:t>
            </a:r>
            <a:r>
              <a:rPr lang="en-US" sz="2000" b="1" dirty="0" smtClean="0">
                <a:latin typeface="Arial Black" pitchFamily="34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short</a:t>
            </a:r>
            <a:r>
              <a:rPr lang="en-US" sz="2000" b="1" dirty="0" smtClean="0">
                <a:latin typeface="Arial Black" pitchFamily="34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int</a:t>
            </a:r>
            <a:r>
              <a:rPr lang="en-US" sz="2000" b="1" dirty="0" smtClean="0">
                <a:latin typeface="Arial Black" pitchFamily="34" charset="0"/>
              </a:rPr>
              <a:t> – </a:t>
            </a:r>
            <a:r>
              <a:rPr lang="uk-UA" sz="2000" b="1" dirty="0" smtClean="0">
                <a:latin typeface="Arial Black" pitchFamily="34" charset="0"/>
              </a:rPr>
              <a:t>то обидва в </a:t>
            </a:r>
            <a:r>
              <a:rPr lang="en-US" sz="2000" b="1" dirty="0" smtClean="0">
                <a:solidFill>
                  <a:srgbClr val="FF0000"/>
                </a:solidFill>
                <a:latin typeface="Arial Black" pitchFamily="34" charset="0"/>
              </a:rPr>
              <a:t>long</a:t>
            </a:r>
          </a:p>
          <a:p>
            <a:pPr marL="457200" indent="-457200">
              <a:buFontTx/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Якщо один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uint</a:t>
            </a:r>
            <a:r>
              <a:rPr lang="en-US" sz="2000" b="1" dirty="0" smtClean="0">
                <a:latin typeface="Arial Black" pitchFamily="34" charset="0"/>
              </a:rPr>
              <a:t> – </a:t>
            </a:r>
            <a:r>
              <a:rPr lang="uk-UA" sz="2000" b="1" dirty="0" smtClean="0">
                <a:latin typeface="Arial Black" pitchFamily="34" charset="0"/>
              </a:rPr>
              <a:t>інший в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uint</a:t>
            </a:r>
            <a:endParaRPr lang="en-US" sz="2000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uk-UA" sz="2000" b="1" dirty="0" smtClean="0">
                <a:latin typeface="Arial Black" pitchFamily="34" charset="0"/>
              </a:rPr>
              <a:t>Інакше обидва </a:t>
            </a:r>
            <a:r>
              <a:rPr lang="uk-UA" sz="2000" b="1" dirty="0" err="1" smtClean="0">
                <a:latin typeface="Arial Black" pitchFamily="34" charset="0"/>
              </a:rPr>
              <a:t>операнди</a:t>
            </a:r>
            <a:r>
              <a:rPr lang="uk-UA" sz="2000" b="1" dirty="0" smtClean="0">
                <a:latin typeface="Arial Black" pitchFamily="34" charset="0"/>
              </a:rPr>
              <a:t> – в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itchFamily="34" charset="0"/>
              </a:rPr>
              <a:t>int</a:t>
            </a:r>
            <a:endParaRPr lang="en-US" sz="2000" b="1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440</Words>
  <Application>Microsoft Office PowerPoint</Application>
  <PresentationFormat>Экран (4:3)</PresentationFormat>
  <Paragraphs>117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МОВА ПРОГРАМУВАННЯ C#</vt:lpstr>
      <vt:lpstr>Лекція 3.   Базові типи даних</vt:lpstr>
      <vt:lpstr>Типи даних. Цілі числа</vt:lpstr>
      <vt:lpstr>Типи даних. Дійсні числа</vt:lpstr>
      <vt:lpstr>Типи даних. Логічний тип</vt:lpstr>
      <vt:lpstr>Оголошення та ініціалізація змінних </vt:lpstr>
      <vt:lpstr>Автоматичне перетворення  і приведення типів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88</cp:revision>
  <dcterms:modified xsi:type="dcterms:W3CDTF">2014-11-26T21:38:31Z</dcterms:modified>
</cp:coreProperties>
</file>