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8" r:id="rId6"/>
    <p:sldId id="270" r:id="rId7"/>
    <p:sldId id="271" r:id="rId8"/>
    <p:sldId id="269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MoreSwitch/UsingMoreSwitch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/UsingFor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2/UsingFor2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3/UsingFor3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4/UsingFor4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5/UsingFor5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6/UsingFor6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7/UsingFor7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For8/UsingFor8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While/UsingWhile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DoWhile/UsingDoWhile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Goto/UsingGoto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If/UsingIf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MoreIf/UsingMoreIf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/UsingSwitch/UsingSwitch.sl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357430"/>
            <a:ext cx="8243918" cy="2714644"/>
          </a:xfrm>
        </p:spPr>
        <p:txBody>
          <a:bodyPr/>
          <a:lstStyle/>
          <a:p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М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ОВА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ПРОГРАМУВАННЯ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en-US" sz="9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C#</a:t>
            </a:r>
            <a:endParaRPr lang="ru-RU" sz="96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00042"/>
            <a:ext cx="6400800" cy="1285884"/>
          </a:xfrm>
        </p:spPr>
        <p:txBody>
          <a:bodyPr/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Курс лекцій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715008" y="5786454"/>
            <a:ext cx="3257528" cy="8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Ковалик С.А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Ще один оператор вибору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554111"/>
            <a:ext cx="8980960" cy="6232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 Black" pitchFamily="34" charset="0"/>
              </a:rPr>
              <a:t>using System;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UsingMoreSwitch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r>
              <a:rPr lang="en-US" sz="1900" dirty="0" smtClean="0">
                <a:latin typeface="Arial Black" pitchFamily="34" charset="0"/>
              </a:rPr>
              <a:t>static void Main(){</a:t>
            </a:r>
          </a:p>
          <a:p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n;</a:t>
            </a:r>
          </a:p>
          <a:p>
            <a:r>
              <a:rPr lang="en-US" sz="1900" dirty="0" err="1" smtClean="0">
                <a:latin typeface="Arial Black" pitchFamily="34" charset="0"/>
              </a:rPr>
              <a:t>Console.Write</a:t>
            </a:r>
            <a:r>
              <a:rPr lang="en-US" sz="1900" dirty="0" smtClean="0">
                <a:latin typeface="Arial Black" pitchFamily="34" charset="0"/>
              </a:rPr>
              <a:t>("</a:t>
            </a:r>
            <a:r>
              <a:rPr lang="ru-RU" sz="1900" dirty="0" err="1" smtClean="0">
                <a:latin typeface="Arial Black" pitchFamily="34" charset="0"/>
              </a:rPr>
              <a:t>Введ</a:t>
            </a:r>
            <a:r>
              <a:rPr lang="en-US" sz="1900" dirty="0" err="1" smtClean="0">
                <a:latin typeface="Arial Black" pitchFamily="34" charset="0"/>
              </a:rPr>
              <a:t>i</a:t>
            </a:r>
            <a:r>
              <a:rPr lang="ru-RU" sz="1900" dirty="0" err="1" smtClean="0">
                <a:latin typeface="Arial Black" pitchFamily="34" charset="0"/>
              </a:rPr>
              <a:t>ть</a:t>
            </a:r>
            <a:r>
              <a:rPr lang="ru-RU" sz="1900" dirty="0" smtClean="0">
                <a:latin typeface="Arial Black" pitchFamily="34" charset="0"/>
              </a:rPr>
              <a:t> число в</a:t>
            </a:r>
            <a:r>
              <a:rPr lang="en-US" sz="1900" dirty="0" err="1" smtClean="0">
                <a:latin typeface="Arial Black" pitchFamily="34" charset="0"/>
              </a:rPr>
              <a:t>i</a:t>
            </a:r>
            <a:r>
              <a:rPr lang="ru-RU" sz="1900" dirty="0" err="1" smtClean="0">
                <a:latin typeface="Arial Black" pitchFamily="34" charset="0"/>
              </a:rPr>
              <a:t>д</a:t>
            </a:r>
            <a:r>
              <a:rPr lang="ru-RU" sz="1900" dirty="0" smtClean="0">
                <a:latin typeface="Arial Black" pitchFamily="34" charset="0"/>
              </a:rPr>
              <a:t> 0 до 10: ");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r>
              <a:rPr lang="en-US" sz="1900" dirty="0" smtClean="0">
                <a:latin typeface="Arial Black" pitchFamily="34" charset="0"/>
              </a:rPr>
              <a:t>switch(n){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 0:</a:t>
            </a:r>
          </a:p>
          <a:p>
            <a:r>
              <a:rPr lang="en-US" sz="1900" dirty="0" err="1" smtClean="0">
                <a:latin typeface="Arial Black" pitchFamily="34" charset="0"/>
              </a:rPr>
              <a:t>Console.WriteLine</a:t>
            </a:r>
            <a:r>
              <a:rPr lang="en-US" sz="1900" dirty="0" smtClean="0">
                <a:latin typeface="Arial Black" pitchFamily="34" charset="0"/>
              </a:rPr>
              <a:t>("</a:t>
            </a:r>
            <a:r>
              <a:rPr lang="ru-RU" sz="1900" dirty="0" err="1" smtClean="0">
                <a:latin typeface="Arial Black" pitchFamily="34" charset="0"/>
              </a:rPr>
              <a:t>Користувачем</a:t>
            </a:r>
            <a:r>
              <a:rPr lang="ru-RU" sz="1900" dirty="0" smtClean="0">
                <a:latin typeface="Arial Black" pitchFamily="34" charset="0"/>
              </a:rPr>
              <a:t> введений нуль!");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break;</a:t>
            </a:r>
          </a:p>
          <a:p>
            <a:r>
              <a:rPr lang="en-US" sz="1900" dirty="0" smtClean="0">
                <a:latin typeface="Arial Black" pitchFamily="34" charset="0"/>
              </a:rPr>
              <a:t>case 1: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 2:</a:t>
            </a:r>
          </a:p>
          <a:p>
            <a:r>
              <a:rPr lang="en-US" sz="1900" dirty="0" smtClean="0">
                <a:latin typeface="Arial Black" pitchFamily="34" charset="0"/>
              </a:rPr>
              <a:t>case 3: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 5:</a:t>
            </a:r>
          </a:p>
          <a:p>
            <a:r>
              <a:rPr lang="en-US" sz="1900" dirty="0" smtClean="0">
                <a:latin typeface="Arial Black" pitchFamily="34" charset="0"/>
              </a:rPr>
              <a:t>case 8:</a:t>
            </a:r>
          </a:p>
          <a:p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Введене</a:t>
            </a:r>
            <a:r>
              <a:rPr lang="ru-RU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число Ф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ru-RU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бонач</a:t>
            </a:r>
            <a:r>
              <a:rPr lang="en-US" sz="19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!");</a:t>
            </a:r>
          </a:p>
          <a:p>
            <a:r>
              <a:rPr lang="en-US" sz="1900" dirty="0" smtClean="0">
                <a:latin typeface="Arial Black" pitchFamily="34" charset="0"/>
              </a:rPr>
              <a:t>break;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default:</a:t>
            </a:r>
          </a:p>
          <a:p>
            <a:r>
              <a:rPr lang="en-US" sz="1900" dirty="0" err="1" smtClean="0">
                <a:latin typeface="Arial Black" pitchFamily="34" charset="0"/>
              </a:rPr>
              <a:t>Console.WriteLine</a:t>
            </a:r>
            <a:r>
              <a:rPr lang="en-US" sz="1900" dirty="0" smtClean="0">
                <a:latin typeface="Arial Black" pitchFamily="34" charset="0"/>
              </a:rPr>
              <a:t>("</a:t>
            </a:r>
            <a:r>
              <a:rPr lang="ru-RU" sz="1900" dirty="0" err="1" smtClean="0">
                <a:latin typeface="Arial Black" pitchFamily="34" charset="0"/>
              </a:rPr>
              <a:t>Введене</a:t>
            </a:r>
            <a:r>
              <a:rPr lang="ru-RU" sz="1900" dirty="0" smtClean="0">
                <a:latin typeface="Arial Black" pitchFamily="34" charset="0"/>
              </a:rPr>
              <a:t> </a:t>
            </a:r>
            <a:r>
              <a:rPr lang="ru-RU" sz="1900" dirty="0" err="1" smtClean="0">
                <a:latin typeface="Arial Black" pitchFamily="34" charset="0"/>
              </a:rPr>
              <a:t>ц</a:t>
            </a:r>
            <a:r>
              <a:rPr lang="en-US" sz="1900" dirty="0" err="1" smtClean="0">
                <a:latin typeface="Arial Black" pitchFamily="34" charset="0"/>
              </a:rPr>
              <a:t>i</a:t>
            </a:r>
            <a:r>
              <a:rPr lang="ru-RU" sz="1900" dirty="0" err="1" smtClean="0">
                <a:latin typeface="Arial Black" pitchFamily="34" charset="0"/>
              </a:rPr>
              <a:t>ле</a:t>
            </a:r>
            <a:r>
              <a:rPr lang="ru-RU" sz="1900" dirty="0" smtClean="0">
                <a:latin typeface="Arial Black" pitchFamily="34" charset="0"/>
              </a:rPr>
              <a:t> число!");</a:t>
            </a:r>
          </a:p>
          <a:p>
            <a:r>
              <a:rPr lang="en-US" sz="19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break;}</a:t>
            </a:r>
          </a:p>
          <a:p>
            <a:r>
              <a:rPr lang="en-US" sz="1900" dirty="0" err="1" smtClean="0">
                <a:latin typeface="Arial Black" pitchFamily="34" charset="0"/>
              </a:rPr>
              <a:t>Console.ReadLine</a:t>
            </a:r>
            <a:r>
              <a:rPr lang="en-US" sz="1900" dirty="0" smtClean="0">
                <a:latin typeface="Arial Black" pitchFamily="34" charset="0"/>
              </a:rPr>
              <a:t>();}</a:t>
            </a:r>
            <a:r>
              <a:rPr lang="ru-RU" sz="1900" dirty="0" smtClean="0">
                <a:latin typeface="Arial Black" pitchFamily="34" charset="0"/>
              </a:rPr>
              <a:t>}</a:t>
            </a:r>
            <a:endParaRPr lang="en-US" sz="19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86314" y="3404860"/>
            <a:ext cx="4143372" cy="1357322"/>
          </a:xfrm>
          <a:prstGeom prst="roundRect">
            <a:avLst>
              <a:gd name="adj" fmla="val 887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Допускається використання пустих </a:t>
            </a:r>
            <a:r>
              <a:rPr lang="en-US" sz="2200" b="1" dirty="0" smtClean="0">
                <a:solidFill>
                  <a:schemeClr val="bg1"/>
                </a:solidFill>
                <a:latin typeface="Arial Black" pitchFamily="34" charset="0"/>
              </a:rPr>
              <a:t>case-</a:t>
            </a:r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блоків</a:t>
            </a:r>
            <a:endParaRPr lang="ru-RU" sz="22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71480"/>
          </a:xfrm>
        </p:spPr>
        <p:txBody>
          <a:bodyPr>
            <a:normAutofit fontScale="90000"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 циклу </a:t>
            </a:r>
            <a:r>
              <a:rPr lang="en-US" sz="4000" b="1" u="sng" dirty="0" smtClean="0">
                <a:solidFill>
                  <a:srgbClr val="FF0000"/>
                </a:solidFill>
                <a:latin typeface="Arial Black" pitchFamily="34" charset="0"/>
              </a:rPr>
              <a:t>for()</a:t>
            </a:r>
            <a:endParaRPr lang="uk-UA" sz="40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44" y="1038509"/>
            <a:ext cx="890557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for</a:t>
            </a:r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ініціалізація</a:t>
            </a:r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</a:t>
            </a:r>
            <a:r>
              <a:rPr lang="ru-RU" sz="24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</a:t>
            </a:r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</a:t>
            </a:r>
            <a:r>
              <a:rPr lang="ru-RU" sz="24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зміна</a:t>
            </a:r>
            <a:r>
              <a:rPr lang="ru-RU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значень</a:t>
            </a:r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){</a:t>
            </a:r>
            <a:r>
              <a:rPr lang="ru-RU" sz="24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команди</a:t>
            </a:r>
            <a:r>
              <a:rPr lang="ru-RU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7358114" cy="369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905560"/>
            <a:ext cx="8980960" cy="5380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1;i</a:t>
            </a:r>
            <a:r>
              <a:rPr lang="en-US" sz="2400" dirty="0" smtClean="0">
                <a:latin typeface="Arial Black" pitchFamily="34" charset="0"/>
              </a:rPr>
              <a:t>&lt;=</a:t>
            </a:r>
            <a:r>
              <a:rPr lang="en-US" sz="2400" dirty="0" err="1" smtClean="0">
                <a:latin typeface="Arial Black" pitchFamily="34" charset="0"/>
              </a:rPr>
              <a:t>n;i</a:t>
            </a:r>
            <a:r>
              <a:rPr lang="en-US" sz="2400" dirty="0" smtClean="0">
                <a:latin typeface="Arial Black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400" dirty="0" err="1" smtClean="0">
                <a:latin typeface="Arial Black" pitchFamily="34" charset="0"/>
              </a:rPr>
              <a:t>Console.WriteLine</a:t>
            </a:r>
            <a:r>
              <a:rPr lang="ru-RU" sz="2400" dirty="0" smtClean="0">
                <a:latin typeface="Arial Black" pitchFamily="34" charset="0"/>
              </a:rPr>
              <a:t>("Сума </a:t>
            </a:r>
            <a:r>
              <a:rPr lang="ru-RU" sz="2400" dirty="0" err="1" smtClean="0">
                <a:latin typeface="Arial Black" pitchFamily="34" charset="0"/>
              </a:rPr>
              <a:t>натуральних</a:t>
            </a:r>
            <a:r>
              <a:rPr lang="ru-RU" sz="2400" dirty="0" smtClean="0">
                <a:latin typeface="Arial Black" pitchFamily="34" charset="0"/>
              </a:rPr>
              <a:t> чисел: "+</a:t>
            </a:r>
            <a:r>
              <a:rPr lang="ru-RU" sz="2400" dirty="0" err="1" smtClean="0">
                <a:latin typeface="Arial Black" pitchFamily="34" charset="0"/>
              </a:rPr>
              <a:t>s</a:t>
            </a:r>
            <a:r>
              <a:rPr lang="ru-RU" sz="2400" dirty="0" smtClean="0">
                <a:latin typeface="Arial Black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- 2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905560"/>
            <a:ext cx="8980960" cy="5380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UsingFor2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for(;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&lt;=</a:t>
            </a:r>
            <a:r>
              <a:rPr lang="en-US" sz="2400" dirty="0" err="1" smtClean="0">
                <a:latin typeface="Arial Black" pitchFamily="34" charset="0"/>
              </a:rPr>
              <a:t>n;i</a:t>
            </a:r>
            <a:r>
              <a:rPr lang="en-US" sz="2400" dirty="0" smtClean="0">
                <a:latin typeface="Arial Black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400" dirty="0" err="1" smtClean="0">
                <a:latin typeface="Arial Black" pitchFamily="34" charset="0"/>
              </a:rPr>
              <a:t>Console.WriteLine</a:t>
            </a:r>
            <a:r>
              <a:rPr lang="ru-RU" sz="2400" dirty="0" smtClean="0">
                <a:latin typeface="Arial Black" pitchFamily="34" charset="0"/>
              </a:rPr>
              <a:t>("Сума </a:t>
            </a:r>
            <a:r>
              <a:rPr lang="ru-RU" sz="2400" dirty="0" err="1" smtClean="0">
                <a:latin typeface="Arial Black" pitchFamily="34" charset="0"/>
              </a:rPr>
              <a:t>натуральних</a:t>
            </a:r>
            <a:r>
              <a:rPr lang="ru-RU" sz="2400" dirty="0" smtClean="0">
                <a:latin typeface="Arial Black" pitchFamily="34" charset="0"/>
              </a:rPr>
              <a:t> чисел: "+</a:t>
            </a:r>
            <a:r>
              <a:rPr lang="ru-RU" sz="2400" dirty="0" err="1" smtClean="0">
                <a:latin typeface="Arial Black" pitchFamily="34" charset="0"/>
              </a:rPr>
              <a:t>s</a:t>
            </a:r>
            <a:r>
              <a:rPr lang="ru-RU" sz="2400" dirty="0" smtClean="0">
                <a:latin typeface="Arial Black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- 3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905560"/>
            <a:ext cx="8980960" cy="5853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UsingFor3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for(;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&lt;=n;){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400" dirty="0" err="1" smtClean="0">
                <a:latin typeface="Arial Black" pitchFamily="34" charset="0"/>
              </a:rPr>
              <a:t>Console.WriteLine</a:t>
            </a:r>
            <a:r>
              <a:rPr lang="ru-RU" sz="2400" dirty="0" smtClean="0">
                <a:latin typeface="Arial Black" pitchFamily="34" charset="0"/>
              </a:rPr>
              <a:t>("Сума </a:t>
            </a:r>
            <a:r>
              <a:rPr lang="ru-RU" sz="2400" dirty="0" err="1" smtClean="0">
                <a:latin typeface="Arial Black" pitchFamily="34" charset="0"/>
              </a:rPr>
              <a:t>натуральних</a:t>
            </a:r>
            <a:r>
              <a:rPr lang="ru-RU" sz="2400" dirty="0" smtClean="0">
                <a:latin typeface="Arial Black" pitchFamily="34" charset="0"/>
              </a:rPr>
              <a:t> чисел: "+</a:t>
            </a:r>
            <a:r>
              <a:rPr lang="ru-RU" sz="2400" dirty="0" err="1" smtClean="0">
                <a:latin typeface="Arial Black" pitchFamily="34" charset="0"/>
              </a:rPr>
              <a:t>s</a:t>
            </a:r>
            <a:r>
              <a:rPr lang="ru-RU" sz="2400" dirty="0" smtClean="0">
                <a:latin typeface="Arial Black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  <a:endParaRPr lang="en-US" sz="24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- 4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905560"/>
            <a:ext cx="8980960" cy="5853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UsingFor4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for(;;){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if(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&gt;n) break;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400" dirty="0" err="1" smtClean="0">
                <a:latin typeface="Arial Black" pitchFamily="34" charset="0"/>
              </a:rPr>
              <a:t>Console.WriteLine</a:t>
            </a:r>
            <a:r>
              <a:rPr lang="ru-RU" sz="2400" dirty="0" smtClean="0">
                <a:latin typeface="Arial Black" pitchFamily="34" charset="0"/>
              </a:rPr>
              <a:t>("Сума </a:t>
            </a:r>
            <a:r>
              <a:rPr lang="ru-RU" sz="2400" dirty="0" err="1" smtClean="0">
                <a:latin typeface="Arial Black" pitchFamily="34" charset="0"/>
              </a:rPr>
              <a:t>натуральних</a:t>
            </a:r>
            <a:r>
              <a:rPr lang="ru-RU" sz="2400" dirty="0" smtClean="0">
                <a:latin typeface="Arial Black" pitchFamily="34" charset="0"/>
              </a:rPr>
              <a:t> чисел: "+</a:t>
            </a:r>
            <a:r>
              <a:rPr lang="ru-RU" sz="2400" dirty="0" err="1" smtClean="0">
                <a:latin typeface="Arial Black" pitchFamily="34" charset="0"/>
              </a:rPr>
              <a:t>s</a:t>
            </a:r>
            <a:r>
              <a:rPr lang="ru-RU" sz="2400" dirty="0" smtClean="0">
                <a:latin typeface="Arial Black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Arial Black" pitchFamily="34" charset="0"/>
              </a:rPr>
              <a:t>}</a:t>
            </a:r>
            <a:endParaRPr lang="en-US" sz="24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- 5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45243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UsingFor5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1,s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0;i</a:t>
            </a:r>
            <a:r>
              <a:rPr lang="en-US" sz="2400" dirty="0" smtClean="0">
                <a:latin typeface="Arial Black" pitchFamily="34" charset="0"/>
              </a:rPr>
              <a:t>&lt;=</a:t>
            </a:r>
            <a:r>
              <a:rPr lang="en-US" sz="2400" dirty="0" err="1" smtClean="0">
                <a:latin typeface="Arial Black" pitchFamily="34" charset="0"/>
              </a:rPr>
              <a:t>n;s</a:t>
            </a:r>
            <a:r>
              <a:rPr lang="en-US" sz="2400" dirty="0" smtClean="0">
                <a:latin typeface="Arial Black" pitchFamily="34" charset="0"/>
              </a:rPr>
              <a:t>+=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++);</a:t>
            </a:r>
          </a:p>
          <a:p>
            <a:pPr>
              <a:lnSpc>
                <a:spcPct val="120000"/>
              </a:lnSpc>
            </a:pP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("Сума 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натуральних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чисел: "+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Console.ReadLine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- 6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44945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UsingFor6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for(char x='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a';x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!='z';){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Вгадайте</a:t>
            </a:r>
            <a:r>
              <a:rPr lang="ru-RU" sz="2400" dirty="0" smtClean="0">
                <a:latin typeface="Arial Black" pitchFamily="34" charset="0"/>
              </a:rPr>
              <a:t> букву: 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x=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Char.Parse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Ви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вгадали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!");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Console.ReadLine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- 7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40513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UsingFor7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i,j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1;i</a:t>
            </a:r>
            <a:r>
              <a:rPr lang="en-US" sz="2400" dirty="0" smtClean="0">
                <a:latin typeface="Arial Black" pitchFamily="34" charset="0"/>
              </a:rPr>
              <a:t>&lt;=</a:t>
            </a:r>
            <a:r>
              <a:rPr lang="en-US" sz="2400" dirty="0" err="1" smtClean="0">
                <a:latin typeface="Arial Black" pitchFamily="34" charset="0"/>
              </a:rPr>
              <a:t>3;i</a:t>
            </a:r>
            <a:r>
              <a:rPr lang="en-US" sz="2400" dirty="0" smtClean="0">
                <a:latin typeface="Arial Black" pitchFamily="34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for(j=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1;j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&lt;=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5;j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++)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(3*(j-1)+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+" ");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64520" y="5371943"/>
            <a:ext cx="2979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1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4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7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10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13</a:t>
            </a:r>
          </a:p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2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5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8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11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14</a:t>
            </a:r>
          </a:p>
          <a:p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3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6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9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 12 </a:t>
            </a:r>
            <a:r>
              <a:rPr lang="uk-UA" sz="24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  <a:cs typeface="Arial" pitchFamily="34" charset="0"/>
              </a:rPr>
              <a:t>15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5715016"/>
            <a:ext cx="1857388" cy="5715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latin typeface="Arial Black" pitchFamily="34" charset="0"/>
              </a:rPr>
              <a:t>Результат</a:t>
            </a:r>
            <a:endParaRPr lang="ru-RU" b="1" dirty="0">
              <a:latin typeface="Arial Black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2350030" y="5810594"/>
            <a:ext cx="1214446" cy="357190"/>
          </a:xfrm>
          <a:prstGeom prst="rightArrow">
            <a:avLst>
              <a:gd name="adj1" fmla="val 50000"/>
              <a:gd name="adj2" fmla="val 1130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428604"/>
          </a:xfrm>
        </p:spPr>
        <p:txBody>
          <a:bodyPr>
            <a:normAutofit fontScale="90000"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циклу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- </a:t>
            </a:r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8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571480"/>
            <a:ext cx="8980960" cy="36081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UsingFor8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i,j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for(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10,j</a:t>
            </a:r>
            <a:r>
              <a:rPr lang="en-US" sz="2400" dirty="0" smtClean="0">
                <a:latin typeface="Arial Black" pitchFamily="34" charset="0"/>
              </a:rPr>
              <a:t>=</a:t>
            </a:r>
            <a:r>
              <a:rPr lang="en-US" sz="2400" dirty="0" err="1" smtClean="0">
                <a:latin typeface="Arial Black" pitchFamily="34" charset="0"/>
              </a:rPr>
              <a:t>90;i</a:t>
            </a:r>
            <a:r>
              <a:rPr lang="en-US" sz="2400" dirty="0" smtClean="0">
                <a:latin typeface="Arial Black" pitchFamily="34" charset="0"/>
              </a:rPr>
              <a:t>&lt;</a:t>
            </a:r>
            <a:r>
              <a:rPr lang="en-US" sz="2400" dirty="0" err="1" smtClean="0">
                <a:latin typeface="Arial Black" pitchFamily="34" charset="0"/>
              </a:rPr>
              <a:t>j;i</a:t>
            </a:r>
            <a:r>
              <a:rPr lang="en-US" sz="2400" dirty="0" smtClean="0">
                <a:latin typeface="Arial Black" pitchFamily="34" charset="0"/>
              </a:rPr>
              <a:t>+=</a:t>
            </a:r>
            <a:r>
              <a:rPr lang="en-US" sz="2400" dirty="0" err="1" smtClean="0">
                <a:latin typeface="Arial Black" pitchFamily="34" charset="0"/>
              </a:rPr>
              <a:t>5,j</a:t>
            </a:r>
            <a:r>
              <a:rPr lang="en-US" sz="2400" dirty="0" smtClean="0">
                <a:latin typeface="Arial Black" pitchFamily="34" charset="0"/>
              </a:rPr>
              <a:t>-=10)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+" "+j);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Console.ReadLine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92867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29256" y="4357694"/>
            <a:ext cx="1264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 Black" pitchFamily="34" charset="0"/>
              </a:rPr>
              <a:t>10 90</a:t>
            </a:r>
          </a:p>
          <a:p>
            <a:r>
              <a:rPr lang="ru-RU" sz="2400" dirty="0" smtClean="0">
                <a:latin typeface="Arial Black" pitchFamily="34" charset="0"/>
              </a:rPr>
              <a:t>15 80</a:t>
            </a:r>
          </a:p>
          <a:p>
            <a:r>
              <a:rPr lang="ru-RU" sz="2400" dirty="0" smtClean="0">
                <a:latin typeface="Arial Black" pitchFamily="34" charset="0"/>
              </a:rPr>
              <a:t>20 70</a:t>
            </a:r>
          </a:p>
          <a:p>
            <a:r>
              <a:rPr lang="ru-RU" sz="2400" dirty="0" smtClean="0">
                <a:latin typeface="Arial Black" pitchFamily="34" charset="0"/>
              </a:rPr>
              <a:t>25 60</a:t>
            </a:r>
          </a:p>
          <a:p>
            <a:r>
              <a:rPr lang="ru-RU" sz="2400" dirty="0" smtClean="0">
                <a:latin typeface="Arial Black" pitchFamily="34" charset="0"/>
              </a:rPr>
              <a:t>30 50</a:t>
            </a:r>
          </a:p>
          <a:p>
            <a:r>
              <a:rPr lang="ru-RU" sz="2400" dirty="0" smtClean="0">
                <a:latin typeface="Arial Black" pitchFamily="34" charset="0"/>
              </a:rPr>
              <a:t>35 40</a:t>
            </a:r>
            <a:endParaRPr lang="ru-RU" sz="2400" dirty="0">
              <a:latin typeface="Arial Black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4143372" y="5214950"/>
            <a:ext cx="1214446" cy="357190"/>
          </a:xfrm>
          <a:prstGeom prst="rightArrow">
            <a:avLst>
              <a:gd name="adj1" fmla="val 50000"/>
              <a:gd name="adj2" fmla="val 11305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43108" y="5143512"/>
            <a:ext cx="1857388" cy="5715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latin typeface="Arial Black" pitchFamily="34" charset="0"/>
              </a:rPr>
              <a:t>Результат</a:t>
            </a:r>
            <a:endParaRPr lang="ru-RU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71612"/>
            <a:ext cx="9144000" cy="3500462"/>
          </a:xfrm>
        </p:spPr>
        <p:txBody>
          <a:bodyPr>
            <a:normAutofit/>
          </a:bodyPr>
          <a:lstStyle/>
          <a:p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Лекція </a:t>
            </a:r>
            <a:r>
              <a:rPr lang="en-US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5</a:t>
            </a:r>
            <a:r>
              <a:rPr lang="uk-UA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.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 </a:t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/>
            </a:r>
            <a:br>
              <a:rPr lang="uk-UA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</a:br>
            <a:r>
              <a:rPr lang="uk-UA" sz="60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Керуючі інструкції</a:t>
            </a:r>
            <a:endParaRPr lang="uk-UA" sz="6000" b="1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71480"/>
          </a:xfrm>
        </p:spPr>
        <p:txBody>
          <a:bodyPr>
            <a:normAutofit/>
          </a:bodyPr>
          <a:lstStyle/>
          <a:p>
            <a:r>
              <a:rPr lang="uk-UA" sz="3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Оператори циклу </a:t>
            </a:r>
            <a:r>
              <a:rPr lang="en-US" sz="3000" b="1" u="sng" dirty="0" smtClean="0">
                <a:solidFill>
                  <a:srgbClr val="FF0000"/>
                </a:solidFill>
                <a:latin typeface="Arial Black" pitchFamily="34" charset="0"/>
              </a:rPr>
              <a:t>while()</a:t>
            </a:r>
            <a:r>
              <a:rPr lang="uk-UA" sz="30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uk-UA" sz="3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та</a:t>
            </a:r>
            <a:r>
              <a:rPr lang="uk-UA" sz="3000" b="1" u="sng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3000" b="1" u="sng" dirty="0" smtClean="0">
                <a:solidFill>
                  <a:srgbClr val="FF0000"/>
                </a:solidFill>
                <a:latin typeface="Arial Black" pitchFamily="34" charset="0"/>
              </a:rPr>
              <a:t>do-while()</a:t>
            </a:r>
            <a:endParaRPr lang="uk-UA" sz="30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1" y="714356"/>
            <a:ext cx="3259549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while(</a:t>
            </a:r>
            <a:r>
              <a:rPr lang="ru-RU" sz="28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</a:t>
            </a:r>
            <a:r>
              <a:rPr lang="ru-RU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r>
              <a:rPr lang="ru-RU" sz="28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команди</a:t>
            </a:r>
            <a:endParaRPr lang="ru-RU" sz="2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719" y="728929"/>
            <a:ext cx="443643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817337"/>
            <a:ext cx="4500594" cy="282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786190"/>
            <a:ext cx="3286148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do{</a:t>
            </a:r>
            <a:endParaRPr lang="ru-RU" sz="2800" b="1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ru-RU" sz="28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команди</a:t>
            </a:r>
            <a:endParaRPr lang="ru-RU" sz="2800" b="1" dirty="0" smtClean="0">
              <a:solidFill>
                <a:schemeClr val="accent3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while(</a:t>
            </a:r>
            <a:r>
              <a:rPr lang="ru-RU" sz="28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</a:t>
            </a:r>
            <a:r>
              <a:rPr lang="ru-RU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</a:t>
            </a:r>
            <a:endParaRPr lang="ru-RU" sz="2800" b="1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14356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while()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5380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UsingWhile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while(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&lt;=n){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++;}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Сума 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натуральних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чисел: "+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Console.ReadLine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14356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оператора </a:t>
            </a:r>
            <a:r>
              <a:rPr lang="en-US" sz="2800" b="1" u="sng" dirty="0" smtClean="0">
                <a:solidFill>
                  <a:srgbClr val="FF0000"/>
                </a:solidFill>
                <a:latin typeface="Arial Black" pitchFamily="34" charset="0"/>
              </a:rPr>
              <a:t>do-while()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53809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UsingDoWhile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do{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++;}while(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en-US" sz="2400" dirty="0" smtClean="0">
                <a:latin typeface="Arial Black" pitchFamily="34" charset="0"/>
              </a:rPr>
              <a:t>&lt;=n);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Сума 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натуральних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чисел: "+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Console.ReadLine</a:t>
            </a:r>
            <a:r>
              <a:rPr lang="en-US" sz="2400" dirty="0" smtClean="0"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Корисні інструкції</a:t>
            </a:r>
            <a:endParaRPr lang="uk-UA" sz="40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06" y="857232"/>
          <a:ext cx="9017875" cy="573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07"/>
                <a:gridCol w="7047668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Інструкція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Пояснення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break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Інструкція для завершення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операторів циклу та оператора вибору</a:t>
                      </a:r>
                    </a:p>
                    <a:p>
                      <a:pPr algn="l"/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continue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Інструкція для завершення поточної ітерації в операторі циклу</a:t>
                      </a:r>
                    </a:p>
                    <a:p>
                      <a:pPr algn="l"/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return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Інструкція</a:t>
                      </a:r>
                      <a:r>
                        <a:rPr lang="uk-UA" sz="2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 забезпечує повернення із метода (метод завершується і повертає значення, вказане після інструкції)</a:t>
                      </a:r>
                    </a:p>
                    <a:p>
                      <a:pPr algn="l"/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rgbClr val="FF0000"/>
                          </a:solidFill>
                          <a:latin typeface="Arial Black" pitchFamily="34" charset="0"/>
                        </a:rPr>
                        <a:t>goto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ookman Old Style" pitchFamily="18" charset="0"/>
                          <a:cs typeface="Arial" pitchFamily="34" charset="0"/>
                        </a:rPr>
                        <a:t>Інструкція безумовного переходу. Виконується код, виділений міткою</a:t>
                      </a:r>
                    </a:p>
                    <a:p>
                      <a:pPr algn="l"/>
                      <a:endParaRPr lang="ru-RU" sz="2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Bookman Old Style" pitchFamily="18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14356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Використання інструкції </a:t>
            </a:r>
            <a:r>
              <a:rPr lang="en-US" sz="2800" b="1" u="sng" dirty="0" err="1" smtClean="0">
                <a:solidFill>
                  <a:srgbClr val="FF0000"/>
                </a:solidFill>
                <a:latin typeface="Arial Black" pitchFamily="34" charset="0"/>
              </a:rPr>
              <a:t>goto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0" y="1047825"/>
            <a:ext cx="8980960" cy="5780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UsingGoto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n,i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1,s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=0;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err="1" smtClean="0">
                <a:latin typeface="Arial Black" pitchFamily="34" charset="0"/>
              </a:rPr>
              <a:t>Введ</a:t>
            </a:r>
            <a:r>
              <a:rPr lang="en-US" sz="2400" dirty="0" err="1" smtClean="0">
                <a:latin typeface="Arial Black" pitchFamily="34" charset="0"/>
              </a:rPr>
              <a:t>i</a:t>
            </a:r>
            <a:r>
              <a:rPr lang="ru-RU" sz="2400" dirty="0" err="1" smtClean="0">
                <a:latin typeface="Arial Black" pitchFamily="34" charset="0"/>
              </a:rPr>
              <a:t>ть</a:t>
            </a:r>
            <a:r>
              <a:rPr lang="ru-RU" sz="2400" dirty="0" smtClean="0">
                <a:latin typeface="Arial Black" pitchFamily="34" charset="0"/>
              </a:rPr>
              <a:t> число </a:t>
            </a:r>
            <a:r>
              <a:rPr lang="en-US" sz="2400" dirty="0" smtClean="0">
                <a:latin typeface="Arial Black" pitchFamily="34" charset="0"/>
              </a:rPr>
              <a:t>n=");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mylabel</a:t>
            </a:r>
            <a:r>
              <a:rPr lang="en-US" sz="2400" dirty="0" smtClean="0">
                <a:latin typeface="Arial Black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s+=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if(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&lt;=n)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goto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mylabel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Arial Black" pitchFamily="34" charset="0"/>
              </a:rPr>
              <a:t>Console.WriteLine</a:t>
            </a:r>
            <a:r>
              <a:rPr lang="en-US" sz="2400" dirty="0" smtClean="0">
                <a:latin typeface="Arial Black" pitchFamily="34" charset="0"/>
              </a:rPr>
              <a:t>("</a:t>
            </a:r>
            <a:r>
              <a:rPr lang="ru-RU" sz="2400" dirty="0" smtClean="0">
                <a:latin typeface="Arial Black" pitchFamily="34" charset="0"/>
              </a:rPr>
              <a:t>Сума </a:t>
            </a:r>
            <a:r>
              <a:rPr lang="ru-RU" sz="2400" dirty="0" err="1" smtClean="0">
                <a:latin typeface="Arial Black" pitchFamily="34" charset="0"/>
              </a:rPr>
              <a:t>натуральних</a:t>
            </a:r>
            <a:r>
              <a:rPr lang="ru-RU" sz="2400" dirty="0" smtClean="0">
                <a:latin typeface="Arial Black" pitchFamily="34" charset="0"/>
              </a:rPr>
              <a:t> чисел: "+</a:t>
            </a:r>
            <a:r>
              <a:rPr lang="en-US" sz="2400" dirty="0" smtClean="0">
                <a:latin typeface="Arial Black" pitchFamily="34" charset="0"/>
              </a:rPr>
              <a:t>s);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 Black" pitchFamily="34" charset="0"/>
              </a:rPr>
              <a:t>}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285860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uk-UA" sz="4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Керуючі інструкції</a:t>
            </a:r>
            <a:endParaRPr lang="uk-UA" sz="4800" b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946120"/>
            <a:ext cx="8643998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 Black" pitchFamily="34" charset="0"/>
                <a:cs typeface="Times New Roman"/>
              </a:rPr>
              <a:t>●</a:t>
            </a:r>
            <a:r>
              <a:rPr lang="en-US" sz="28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800" b="1" dirty="0" smtClean="0">
                <a:latin typeface="Arial Black" pitchFamily="34" charset="0"/>
                <a:cs typeface="Times New Roman"/>
              </a:rPr>
              <a:t>Умовний оператор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if()</a:t>
            </a:r>
            <a:endParaRPr lang="uk-UA" sz="2800" b="1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 вибору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switch()</a:t>
            </a:r>
            <a:endParaRPr lang="uk-UA" sz="2800" b="1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 циклу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for()</a:t>
            </a:r>
            <a:endParaRPr lang="uk-UA" sz="2800" b="1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  <a:p>
            <a:endParaRPr lang="uk-UA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 циклу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while()</a:t>
            </a:r>
          </a:p>
          <a:p>
            <a:endParaRPr lang="en-US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Оператор циклу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do-while()</a:t>
            </a:r>
          </a:p>
          <a:p>
            <a:endParaRPr lang="en-US" sz="2800" b="1" dirty="0" smtClean="0">
              <a:latin typeface="Arial Black" pitchFamily="34" charset="0"/>
              <a:cs typeface="Times New Roman"/>
            </a:endParaRPr>
          </a:p>
          <a:p>
            <a:r>
              <a:rPr lang="uk-UA" sz="2800" b="1" dirty="0" smtClean="0">
                <a:latin typeface="Arial Black" pitchFamily="34" charset="0"/>
                <a:cs typeface="Times New Roman"/>
              </a:rPr>
              <a:t>● Інструкції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break</a:t>
            </a:r>
            <a:r>
              <a:rPr lang="en-US" sz="2800" b="1" dirty="0" smtClean="0">
                <a:latin typeface="Arial Black" pitchFamily="34" charset="0"/>
                <a:cs typeface="Times New Roman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continue</a:t>
            </a:r>
            <a:r>
              <a:rPr lang="en-US" sz="2800" b="1" dirty="0" smtClean="0">
                <a:latin typeface="Arial Black" pitchFamily="34" charset="0"/>
                <a:cs typeface="Times New Roman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return</a:t>
            </a:r>
            <a:r>
              <a:rPr lang="en-US" sz="2800" b="1" dirty="0" smtClean="0">
                <a:latin typeface="Arial Black" pitchFamily="34" charset="0"/>
                <a:cs typeface="Times New Roman"/>
              </a:rPr>
              <a:t> </a:t>
            </a:r>
            <a:r>
              <a:rPr lang="uk-UA" sz="2800" b="1" dirty="0" smtClean="0">
                <a:latin typeface="Arial Black" pitchFamily="34" charset="0"/>
                <a:cs typeface="Times New Roman"/>
              </a:rPr>
              <a:t>та </a:t>
            </a:r>
            <a:r>
              <a:rPr lang="en-US" sz="2800" b="1" dirty="0" err="1" smtClean="0">
                <a:solidFill>
                  <a:srgbClr val="FF0000"/>
                </a:solidFill>
                <a:latin typeface="Arial Black" pitchFamily="34" charset="0"/>
                <a:cs typeface="Times New Roman"/>
              </a:rPr>
              <a:t>goto</a:t>
            </a:r>
            <a:endParaRPr lang="en-US" sz="2800" b="1" dirty="0" smtClean="0">
              <a:solidFill>
                <a:srgbClr val="FF0000"/>
              </a:solidFill>
              <a:latin typeface="Arial Black" pitchFamily="34" charset="0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825700"/>
            <a:ext cx="864399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2800" b="1" u="sng" dirty="0" smtClean="0">
                <a:latin typeface="Arial" pitchFamily="34" charset="0"/>
                <a:cs typeface="Arial" pitchFamily="34" charset="0"/>
              </a:rPr>
              <a:t>Керуючі інструкції </a:t>
            </a:r>
            <a:r>
              <a:rPr lang="uk-UA" sz="28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операторні конструкції, за допомогою яких реалізуються точки розгалуження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Умовний оператор </a:t>
            </a:r>
            <a:r>
              <a:rPr lang="en-US" sz="4000" b="1" u="sng" dirty="0" smtClean="0">
                <a:solidFill>
                  <a:srgbClr val="FF0000"/>
                </a:solidFill>
                <a:latin typeface="Arial Black" pitchFamily="34" charset="0"/>
              </a:rPr>
              <a:t>if()</a:t>
            </a:r>
            <a:endParaRPr lang="uk-UA" sz="40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8" y="1250564"/>
            <a:ext cx="4516360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if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uk-UA" sz="2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</a:t>
            </a:r>
            <a:r>
              <a:rPr lang="uk-UA" sz="2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мова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ru-RU" sz="26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ru-RU" sz="26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r>
              <a:rPr lang="ru-RU" sz="26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else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{</a:t>
            </a:r>
            <a:r>
              <a:rPr lang="ru-RU" sz="26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ru-RU" sz="26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73" y="2428868"/>
            <a:ext cx="441746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9298" y="2428868"/>
            <a:ext cx="4461640" cy="40427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80342" y="1254328"/>
            <a:ext cx="4516360" cy="892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if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uk-UA" sz="26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</a:t>
            </a:r>
            <a:r>
              <a:rPr lang="uk-UA" sz="26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мова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ru-RU" sz="26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ru-RU" sz="2600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r>
              <a:rPr lang="ru-RU" sz="2600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endParaRPr lang="ru-RU" sz="2600" b="1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Вкладені умовні оператори</a:t>
            </a:r>
            <a:endParaRPr lang="uk-UA" sz="40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1616262"/>
            <a:ext cx="5429288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if(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_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else if(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умова_2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uk-UA" sz="24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_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else if(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умова_3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uk-UA" sz="2400" b="1" dirty="0" err="1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_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r>
              <a:rPr lang="uk-UA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................................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else if(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умова_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 {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else {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оператори_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(N+</a:t>
            </a:r>
            <a:r>
              <a:rPr lang="uk-UA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616261"/>
            <a:ext cx="3500462" cy="481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кругленный прямоугольник 9"/>
          <p:cNvSpPr/>
          <p:nvPr/>
        </p:nvSpPr>
        <p:spPr>
          <a:xfrm>
            <a:off x="142876" y="4902410"/>
            <a:ext cx="3786182" cy="92869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Схема виконання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4286248" y="5188162"/>
            <a:ext cx="1000132" cy="428628"/>
          </a:xfrm>
          <a:prstGeom prst="rightArrow">
            <a:avLst>
              <a:gd name="adj1" fmla="val 50000"/>
              <a:gd name="adj2" fmla="val 10149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використання умовного оператора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714356"/>
            <a:ext cx="8980960" cy="58539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UsingIf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double 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x,y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6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("x=");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x=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Double.Parse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6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("y=");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y=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Double.Parse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(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if(y!=0) </a:t>
            </a:r>
            <a:r>
              <a:rPr lang="en-US" sz="26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("x/y =</a:t>
            </a:r>
            <a:r>
              <a:rPr lang="uk-UA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"+x/y);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else </a:t>
            </a:r>
            <a:r>
              <a:rPr lang="en-US" sz="26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("</a:t>
            </a:r>
            <a:r>
              <a:rPr lang="uk-UA" sz="2600" b="1" dirty="0" smtClean="0">
                <a:latin typeface="Arial Black" pitchFamily="34" charset="0"/>
                <a:cs typeface="Arial" pitchFamily="34" charset="0"/>
              </a:rPr>
              <a:t>Ділення на нуль!</a:t>
            </a: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"); </a:t>
            </a:r>
          </a:p>
          <a:p>
            <a:pPr>
              <a:lnSpc>
                <a:spcPct val="120000"/>
              </a:lnSpc>
            </a:pPr>
            <a:r>
              <a:rPr lang="en-US" sz="26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6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Arial Black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785794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Ще один приклад для умовного оператора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748041"/>
            <a:ext cx="8980960" cy="57527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using System;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class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UsingMoreIf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static void Main(){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n, m;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Random 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rnd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=new Random(123);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n =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rnd.Next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(100)+1;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 smtClean="0">
                <a:latin typeface="Arial Black" pitchFamily="34" charset="0"/>
                <a:cs typeface="Arial" pitchFamily="34" charset="0"/>
              </a:rPr>
              <a:t>Введ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 smtClean="0">
                <a:latin typeface="Arial Black" pitchFamily="34" charset="0"/>
                <a:cs typeface="Arial" pitchFamily="34" charset="0"/>
              </a:rPr>
              <a:t>ть</a:t>
            </a:r>
            <a:r>
              <a:rPr lang="ru-RU" sz="2200" b="1" dirty="0" smtClean="0">
                <a:latin typeface="Arial Black" pitchFamily="34" charset="0"/>
                <a:cs typeface="Arial" pitchFamily="34" charset="0"/>
              </a:rPr>
              <a:t> число 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m=");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 =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Int32.Parse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("n=" + n + ": ");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if (m &gt; n)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ваше число б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i</a:t>
            </a:r>
            <a:r>
              <a:rPr lang="ru-RU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льше</a:t>
            </a:r>
            <a:r>
              <a:rPr lang="ru-RU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!");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else if (n &gt; m) </a:t>
            </a: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smtClean="0">
                <a:latin typeface="Arial Black" pitchFamily="34" charset="0"/>
                <a:cs typeface="Arial" pitchFamily="34" charset="0"/>
              </a:rPr>
              <a:t>ваше число </a:t>
            </a:r>
            <a:r>
              <a:rPr lang="ru-RU" sz="2200" b="1" dirty="0" err="1" smtClean="0">
                <a:latin typeface="Arial Black" pitchFamily="34" charset="0"/>
                <a:cs typeface="Arial" pitchFamily="34" charset="0"/>
              </a:rPr>
              <a:t>менше</a:t>
            </a:r>
            <a:r>
              <a:rPr lang="ru-RU" sz="2200" b="1" dirty="0" smtClean="0">
                <a:latin typeface="Arial Black" pitchFamily="34" charset="0"/>
                <a:cs typeface="Arial" pitchFamily="34" charset="0"/>
              </a:rPr>
              <a:t>!");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else </a:t>
            </a:r>
            <a:r>
              <a:rPr lang="en-US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Console.WriteLine</a:t>
            </a: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("</a:t>
            </a:r>
            <a:r>
              <a:rPr lang="ru-RU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ви</a:t>
            </a:r>
            <a:r>
              <a:rPr lang="ru-RU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вгадали</a:t>
            </a:r>
            <a:r>
              <a:rPr lang="ru-RU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 число!");</a:t>
            </a:r>
          </a:p>
          <a:p>
            <a:pPr>
              <a:lnSpc>
                <a:spcPct val="120000"/>
              </a:lnSpc>
            </a:pPr>
            <a:r>
              <a:rPr lang="en-US" sz="2200" b="1" dirty="0" err="1" smtClean="0">
                <a:latin typeface="Arial Black" pitchFamily="34" charset="0"/>
                <a:cs typeface="Arial" pitchFamily="34" charset="0"/>
              </a:rPr>
              <a:t>Console.ReadLine</a:t>
            </a:r>
            <a:r>
              <a:rPr lang="en-US" sz="2200" b="1" dirty="0" smtClean="0">
                <a:latin typeface="Arial Black" pitchFamily="34" charset="0"/>
                <a:cs typeface="Arial" pitchFamily="34" charset="0"/>
              </a:rPr>
              <a:t>();}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200" b="1" dirty="0" smtClean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71480"/>
          </a:xfrm>
        </p:spPr>
        <p:txBody>
          <a:bodyPr>
            <a:normAutofit fontScale="90000"/>
          </a:bodyPr>
          <a:lstStyle/>
          <a:p>
            <a:r>
              <a:rPr lang="uk-UA" sz="40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Оператор вибору </a:t>
            </a:r>
            <a:r>
              <a:rPr lang="en-US" sz="4000" b="1" u="sng" dirty="0" smtClean="0">
                <a:solidFill>
                  <a:srgbClr val="FF0000"/>
                </a:solidFill>
                <a:latin typeface="Arial Black" pitchFamily="34" charset="0"/>
              </a:rPr>
              <a:t>switch()</a:t>
            </a:r>
            <a:endParaRPr lang="uk-UA" sz="40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22" y="667552"/>
            <a:ext cx="3904950" cy="5341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switch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(</a:t>
            </a: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вираз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case</a:t>
            </a:r>
            <a:r>
              <a:rPr lang="ru-RU" sz="26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en-US" sz="2600" dirty="0" smtClean="0">
                <a:latin typeface="Arial Black" pitchFamily="34" charset="0"/>
                <a:cs typeface="Arial" pitchFamily="34" charset="0"/>
              </a:rPr>
              <a:t>_</a:t>
            </a:r>
            <a:r>
              <a:rPr lang="ru-RU" sz="2600" dirty="0" smtClean="0">
                <a:latin typeface="Arial Black" pitchFamily="34" charset="0"/>
                <a:cs typeface="Arial" pitchFamily="34" charset="0"/>
              </a:rPr>
              <a:t>1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команди</a:t>
            </a:r>
            <a:r>
              <a:rPr lang="en-US" sz="2600" dirty="0" smtClean="0">
                <a:latin typeface="Arial Black" pitchFamily="34" charset="0"/>
                <a:cs typeface="Arial" pitchFamily="34" charset="0"/>
              </a:rPr>
              <a:t>_</a:t>
            </a:r>
            <a:r>
              <a:rPr lang="ru-RU" sz="2600" dirty="0" smtClean="0">
                <a:latin typeface="Arial Black" pitchFamily="34" charset="0"/>
                <a:cs typeface="Arial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break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case</a:t>
            </a:r>
            <a:r>
              <a:rPr lang="ru-RU" sz="2600" b="1" dirty="0" smtClean="0">
                <a:solidFill>
                  <a:srgbClr val="FFFF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значення</a:t>
            </a:r>
            <a:r>
              <a:rPr lang="en-US" sz="2600" dirty="0" smtClean="0">
                <a:latin typeface="Arial Black" pitchFamily="34" charset="0"/>
                <a:cs typeface="Arial" pitchFamily="34" charset="0"/>
              </a:rPr>
              <a:t>_</a:t>
            </a:r>
            <a:r>
              <a:rPr lang="ru-RU" sz="2600" dirty="0" smtClean="0">
                <a:latin typeface="Arial Black" pitchFamily="34" charset="0"/>
                <a:cs typeface="Arial" pitchFamily="34" charset="0"/>
              </a:rPr>
              <a:t>2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команди</a:t>
            </a:r>
            <a:r>
              <a:rPr lang="en-US" sz="2600" dirty="0" smtClean="0">
                <a:latin typeface="Arial Black" pitchFamily="34" charset="0"/>
                <a:cs typeface="Arial" pitchFamily="34" charset="0"/>
              </a:rPr>
              <a:t>_</a:t>
            </a:r>
            <a:r>
              <a:rPr lang="ru-RU" sz="2600" dirty="0" smtClean="0">
                <a:latin typeface="Arial Black" pitchFamily="34" charset="0"/>
                <a:cs typeface="Arial" pitchFamily="34" charset="0"/>
              </a:rPr>
              <a:t>2</a:t>
            </a:r>
            <a:endParaRPr lang="ru-RU" sz="2600" b="1" dirty="0" smtClean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break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sz="2600" b="1" dirty="0" smtClean="0">
                <a:latin typeface="Arial Black" pitchFamily="34" charset="0"/>
                <a:cs typeface="Arial" pitchFamily="34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ru-RU" sz="2600" b="1" dirty="0" err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default</a:t>
            </a:r>
            <a:r>
              <a:rPr lang="ru-RU" sz="2600" b="1" dirty="0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ru-RU" sz="2600" dirty="0" err="1" smtClean="0">
                <a:latin typeface="Arial Black" pitchFamily="34" charset="0"/>
                <a:cs typeface="Arial" pitchFamily="34" charset="0"/>
              </a:rPr>
              <a:t>команди</a:t>
            </a:r>
            <a:endParaRPr lang="ru-RU" sz="2600" b="1" dirty="0" smtClean="0">
              <a:solidFill>
                <a:srgbClr val="FFFF0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break;</a:t>
            </a:r>
            <a:r>
              <a:rPr lang="ru-RU" sz="2600" b="1" smtClean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}</a:t>
            </a:r>
            <a:endParaRPr lang="en-US" sz="2600" b="1" dirty="0" smtClean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0001" y="651292"/>
            <a:ext cx="4511155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32" cy="571480"/>
          </a:xfrm>
        </p:spPr>
        <p:txBody>
          <a:bodyPr>
            <a:normAutofit/>
          </a:bodyPr>
          <a:lstStyle/>
          <a:p>
            <a:r>
              <a:rPr lang="uk-UA" sz="2800" b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Приклад використання оператора вибору</a:t>
            </a:r>
            <a:endParaRPr lang="uk-UA" sz="2800" b="1" u="sng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500042"/>
            <a:ext cx="8980960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class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UsingSwitch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{</a:t>
            </a:r>
          </a:p>
          <a:p>
            <a:r>
              <a:rPr lang="en-US" sz="2000" dirty="0" smtClean="0">
                <a:latin typeface="Arial Black" pitchFamily="34" charset="0"/>
              </a:rPr>
              <a:t>static void Main(){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n;</a:t>
            </a:r>
          </a:p>
          <a:p>
            <a:r>
              <a:rPr lang="en-US" sz="2000" dirty="0" err="1" smtClean="0">
                <a:latin typeface="Arial Black" pitchFamily="34" charset="0"/>
              </a:rPr>
              <a:t>Console.Write</a:t>
            </a:r>
            <a:r>
              <a:rPr lang="en-US" sz="2000" dirty="0" smtClean="0">
                <a:latin typeface="Arial Black" pitchFamily="34" charset="0"/>
              </a:rPr>
              <a:t>("</a:t>
            </a:r>
            <a:r>
              <a:rPr lang="ru-RU" sz="2000" dirty="0" err="1" smtClean="0">
                <a:latin typeface="Arial Black" pitchFamily="34" charset="0"/>
              </a:rPr>
              <a:t>Введ</a:t>
            </a:r>
            <a:r>
              <a:rPr lang="en-US" sz="2000" dirty="0" err="1" smtClean="0">
                <a:latin typeface="Arial Black" pitchFamily="34" charset="0"/>
              </a:rPr>
              <a:t>i</a:t>
            </a:r>
            <a:r>
              <a:rPr lang="ru-RU" sz="2000" dirty="0" err="1" smtClean="0">
                <a:latin typeface="Arial Black" pitchFamily="34" charset="0"/>
              </a:rPr>
              <a:t>ть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n=");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n=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Int32.Parse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());</a:t>
            </a:r>
          </a:p>
          <a:p>
            <a:r>
              <a:rPr lang="en-US" sz="2000" dirty="0" smtClean="0">
                <a:latin typeface="Arial Black" pitchFamily="34" charset="0"/>
              </a:rPr>
              <a:t>switch(n){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 1:</a:t>
            </a:r>
          </a:p>
          <a:p>
            <a:r>
              <a:rPr lang="en-US" sz="2000" dirty="0" err="1" smtClean="0">
                <a:latin typeface="Arial Black" pitchFamily="34" charset="0"/>
              </a:rPr>
              <a:t>Console.WriteLine</a:t>
            </a:r>
            <a:r>
              <a:rPr lang="en-US" sz="2000" dirty="0" smtClean="0">
                <a:latin typeface="Arial Black" pitchFamily="34" charset="0"/>
              </a:rPr>
              <a:t>("</a:t>
            </a:r>
            <a:r>
              <a:rPr lang="ru-RU" sz="2000" dirty="0" smtClean="0">
                <a:latin typeface="Arial Black" pitchFamily="34" charset="0"/>
              </a:rPr>
              <a:t>Перший </a:t>
            </a:r>
            <a:r>
              <a:rPr lang="en-US" sz="2000" dirty="0" smtClean="0">
                <a:latin typeface="Arial Black" pitchFamily="34" charset="0"/>
              </a:rPr>
              <a:t>case-</a:t>
            </a:r>
            <a:r>
              <a:rPr lang="ru-RU" sz="2000" dirty="0" smtClean="0">
                <a:latin typeface="Arial Black" pitchFamily="34" charset="0"/>
              </a:rPr>
              <a:t>блок!");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break;</a:t>
            </a:r>
          </a:p>
          <a:p>
            <a:r>
              <a:rPr lang="en-US" sz="2000" dirty="0" smtClean="0">
                <a:latin typeface="Arial Black" pitchFamily="34" charset="0"/>
              </a:rPr>
              <a:t>case 2: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Другий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case-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блок!");</a:t>
            </a:r>
          </a:p>
          <a:p>
            <a:r>
              <a:rPr lang="en-US" sz="2000" dirty="0" smtClean="0">
                <a:latin typeface="Arial Black" pitchFamily="34" charset="0"/>
              </a:rPr>
              <a:t>break;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case 3:</a:t>
            </a:r>
          </a:p>
          <a:p>
            <a:r>
              <a:rPr lang="en-US" sz="2000" dirty="0" err="1" smtClean="0">
                <a:latin typeface="Arial Black" pitchFamily="34" charset="0"/>
              </a:rPr>
              <a:t>Console.WriteLine</a:t>
            </a:r>
            <a:r>
              <a:rPr lang="en-US" sz="2000" dirty="0" smtClean="0">
                <a:latin typeface="Arial Black" pitchFamily="34" charset="0"/>
              </a:rPr>
              <a:t>("</a:t>
            </a:r>
            <a:r>
              <a:rPr lang="ru-RU" sz="2000" dirty="0" smtClean="0">
                <a:latin typeface="Arial Black" pitchFamily="34" charset="0"/>
              </a:rPr>
              <a:t>Трет</a:t>
            </a:r>
            <a:r>
              <a:rPr lang="en-US" sz="2000" dirty="0" err="1" smtClean="0">
                <a:latin typeface="Arial Black" pitchFamily="34" charset="0"/>
              </a:rPr>
              <a:t>i</a:t>
            </a:r>
            <a:r>
              <a:rPr lang="ru-RU" sz="2000" dirty="0" err="1" smtClean="0">
                <a:latin typeface="Arial Black" pitchFamily="34" charset="0"/>
              </a:rPr>
              <a:t>й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latin typeface="Arial Black" pitchFamily="34" charset="0"/>
              </a:rPr>
              <a:t>case-</a:t>
            </a:r>
            <a:r>
              <a:rPr lang="ru-RU" sz="2000" dirty="0" smtClean="0">
                <a:latin typeface="Arial Black" pitchFamily="34" charset="0"/>
              </a:rPr>
              <a:t>блок!");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break;</a:t>
            </a:r>
          </a:p>
          <a:p>
            <a:r>
              <a:rPr lang="en-US" sz="2000" dirty="0" smtClean="0">
                <a:latin typeface="Arial Black" pitchFamily="34" charset="0"/>
              </a:rPr>
              <a:t>default: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Console.WriteLine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("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За 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умовчанням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!");</a:t>
            </a:r>
          </a:p>
          <a:p>
            <a:r>
              <a:rPr lang="en-US" sz="2000" dirty="0" smtClean="0">
                <a:latin typeface="Arial Black" pitchFamily="34" charset="0"/>
              </a:rPr>
              <a:t>break;}</a:t>
            </a:r>
          </a:p>
          <a:p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Console.ReadLine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();}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}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6286512" y="1000108"/>
            <a:ext cx="2500330" cy="7143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latin typeface="Arial Black" pitchFamily="34" charset="0"/>
              </a:rPr>
              <a:t>Запустити</a:t>
            </a:r>
            <a:endParaRPr lang="ru-RU" sz="2400" b="1" dirty="0">
              <a:latin typeface="Arial Black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93368" y="1915000"/>
            <a:ext cx="3000364" cy="3014198"/>
          </a:xfrm>
          <a:prstGeom prst="roundRect">
            <a:avLst>
              <a:gd name="adj" fmla="val 887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Кожен </a:t>
            </a:r>
            <a:r>
              <a:rPr lang="en-US" sz="2200" b="1" dirty="0" smtClean="0">
                <a:solidFill>
                  <a:schemeClr val="bg1"/>
                </a:solidFill>
                <a:latin typeface="Arial Black" pitchFamily="34" charset="0"/>
              </a:rPr>
              <a:t>case-</a:t>
            </a:r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блок та </a:t>
            </a:r>
            <a:r>
              <a:rPr lang="uk-UA" sz="2200" b="1" dirty="0" err="1" smtClean="0">
                <a:solidFill>
                  <a:schemeClr val="bg1"/>
                </a:solidFill>
                <a:latin typeface="Arial Black" pitchFamily="34" charset="0"/>
              </a:rPr>
              <a:t>необов</a:t>
            </a:r>
            <a:r>
              <a:rPr lang="en-US" sz="2200" b="1" dirty="0" smtClean="0">
                <a:solidFill>
                  <a:schemeClr val="bg1"/>
                </a:solidFill>
                <a:latin typeface="Arial Black" pitchFamily="34" charset="0"/>
              </a:rPr>
              <a:t>'</a:t>
            </a:r>
            <a:r>
              <a:rPr lang="uk-UA" sz="2200" b="1" dirty="0" err="1" smtClean="0">
                <a:solidFill>
                  <a:schemeClr val="bg1"/>
                </a:solidFill>
                <a:latin typeface="Arial Black" pitchFamily="34" charset="0"/>
              </a:rPr>
              <a:t>язковий</a:t>
            </a:r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 Black" pitchFamily="34" charset="0"/>
              </a:rPr>
              <a:t>default-</a:t>
            </a:r>
            <a:r>
              <a:rPr lang="uk-UA" sz="2200" b="1" dirty="0" smtClean="0">
                <a:solidFill>
                  <a:schemeClr val="bg1"/>
                </a:solidFill>
                <a:latin typeface="Arial Black" pitchFamily="34" charset="0"/>
              </a:rPr>
              <a:t>блок МАЄ закінчуватись інструкцією </a:t>
            </a:r>
            <a:r>
              <a:rPr lang="en-US" sz="2200" b="1" dirty="0" smtClean="0">
                <a:solidFill>
                  <a:schemeClr val="bg1"/>
                </a:solidFill>
                <a:latin typeface="Arial Black" pitchFamily="34" charset="0"/>
              </a:rPr>
              <a:t>break</a:t>
            </a:r>
            <a:endParaRPr lang="ru-RU" sz="22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1117</Words>
  <Application>Microsoft Office PowerPoint</Application>
  <PresentationFormat>Экран (4:3)</PresentationFormat>
  <Paragraphs>295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МОВА ПРОГРАМУВАННЯ C#</vt:lpstr>
      <vt:lpstr>Лекція 5.   Керуючі інструкції</vt:lpstr>
      <vt:lpstr>Керуючі інструкції</vt:lpstr>
      <vt:lpstr>Умовний оператор if()</vt:lpstr>
      <vt:lpstr>Вкладені умовні оператори</vt:lpstr>
      <vt:lpstr>Приклад використання умовного оператора</vt:lpstr>
      <vt:lpstr>Ще один приклад для умовного оператора</vt:lpstr>
      <vt:lpstr>Оператор вибору switch()</vt:lpstr>
      <vt:lpstr>Приклад використання оператора вибору</vt:lpstr>
      <vt:lpstr>Ще один оператор вибору</vt:lpstr>
      <vt:lpstr>Оператор циклу for()</vt:lpstr>
      <vt:lpstr>Використання оператора циклу</vt:lpstr>
      <vt:lpstr>Використання оператора циклу - 2</vt:lpstr>
      <vt:lpstr>Використання оператора циклу - 3</vt:lpstr>
      <vt:lpstr>Використання оператора циклу - 4</vt:lpstr>
      <vt:lpstr>Використання оператора циклу - 5</vt:lpstr>
      <vt:lpstr>Використання оператора циклу - 6</vt:lpstr>
      <vt:lpstr>Використання оператора циклу - 7</vt:lpstr>
      <vt:lpstr>Використання оператора циклу - 8</vt:lpstr>
      <vt:lpstr>Оператори циклу while() та do-while()</vt:lpstr>
      <vt:lpstr>Використання оператора while()</vt:lpstr>
      <vt:lpstr>Використання оператора do-while()</vt:lpstr>
      <vt:lpstr>Корисні інструкції</vt:lpstr>
      <vt:lpstr>Використання інструкції goto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 Windows</cp:lastModifiedBy>
  <cp:revision>180</cp:revision>
  <dcterms:modified xsi:type="dcterms:W3CDTF">2014-11-26T21:39:45Z</dcterms:modified>
</cp:coreProperties>
</file>