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71" r:id="rId5"/>
    <p:sldId id="272" r:id="rId6"/>
    <p:sldId id="273" r:id="rId7"/>
    <p:sldId id="274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27.11.2014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s/ClassWithConstructor/ClassWithConstructor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ClassWithConstructor2/ClassWithConstructor2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s/ClassWithConstructor3/ClassWithConstructor3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s/MethodOverload/MethodOverload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xamples/DestructorDemo/Destructor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1055;&#1088;&#1086;&#1075;&#1080;/06_1.ex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715008" y="5786454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</a:t>
            </a:r>
            <a:r>
              <a:rPr kumimoji="0" lang="uk-UA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Ковалик С.А.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 використання конструктора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01284"/>
            <a:ext cx="8980960" cy="61863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char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= 200;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= 'B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';}</a:t>
            </a:r>
            <a:endParaRPr lang="en-US" sz="2200" b="1" dirty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void show(){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200" b="1" dirty="0"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 = " +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200" b="1" dirty="0"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= " +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);}}</a:t>
            </a:r>
            <a:endParaRPr lang="en-US" sz="2200" b="1" dirty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ClassWithConstructor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static 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void Main(){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obj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= new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obj.show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();}}</a:t>
            </a:r>
            <a:endParaRPr lang="en-US" sz="2200" b="1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Конструктор з аргументами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01284"/>
            <a:ext cx="8980960" cy="61863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char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n,char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s){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= n;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= s;}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void show(){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200" b="1" dirty="0"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 = " +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200" b="1" dirty="0"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= " +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);}}</a:t>
            </a:r>
            <a:endParaRPr lang="en-US" sz="2200" b="1" dirty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ClassWithConstructor2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static 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void Main(){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obj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= new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300,'C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');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obj.show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();}}</a:t>
            </a:r>
            <a:endParaRPr lang="en-US" sz="2200" b="1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конструктора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436196"/>
            <a:ext cx="8980960" cy="64079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char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(){</a:t>
            </a:r>
            <a:r>
              <a:rPr lang="uk-UA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= 0;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='Z';}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, char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latin typeface="Arial Black" pitchFamily="34" charset="0"/>
                <a:cs typeface="Arial" pitchFamily="34" charset="0"/>
              </a:rPr>
              <a:t>this.num</a:t>
            </a:r>
            <a:r>
              <a:rPr lang="en-US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=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this.symb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=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;}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void show(){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= " +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= " +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 smtClean="0">
                <a:latin typeface="Arial Black" pitchFamily="34" charset="0"/>
                <a:cs typeface="Arial" pitchFamily="34" charset="0"/>
              </a:rPr>
              <a:t>);}}</a:t>
            </a:r>
            <a:endParaRPr lang="en-US" b="1" dirty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ClassWithConstructor3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static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void Main(){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objA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= new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latin typeface="Arial Black" pitchFamily="34" charset="0"/>
                <a:cs typeface="Arial" pitchFamily="34" charset="0"/>
              </a:rPr>
              <a:t>objA.show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objB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= new 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400,'D</a:t>
            </a:r>
            <a:r>
              <a:rPr lang="en-US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');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latin typeface="Arial Black" pitchFamily="34" charset="0"/>
                <a:cs typeface="Arial" pitchFamily="34" charset="0"/>
              </a:rPr>
              <a:t>objB.show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();}}</a:t>
            </a:r>
            <a:endParaRPr lang="en-US" b="1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Ключове слово </a:t>
            </a:r>
            <a:r>
              <a:rPr lang="en-US" sz="2800" b="1" u="sng" dirty="0" smtClean="0">
                <a:latin typeface="Arial Black" pitchFamily="34" charset="0"/>
              </a:rPr>
              <a:t>this</a:t>
            </a:r>
            <a:endParaRPr lang="uk-UA" sz="2800" b="1" u="sng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436196"/>
            <a:ext cx="8980960" cy="14219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Ключове слово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this – 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посилання на об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’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єкт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, з якого викликається метод (який створюється конструктором)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26000" y="2204864"/>
            <a:ext cx="9144032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методів</a:t>
            </a:r>
            <a:endParaRPr lang="uk-UA" sz="2800" b="1" u="sng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6" y="2780928"/>
            <a:ext cx="8980960" cy="36379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uk-UA" sz="2400" b="1" u="sng" dirty="0" smtClean="0">
                <a:latin typeface="Arial Black" pitchFamily="34" charset="0"/>
                <a:cs typeface="Arial" pitchFamily="34" charset="0"/>
              </a:rPr>
              <a:t>Перевантаження методів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 – 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оголошення різних варіантів одного методу. Різні варіанти методу мають однакові імена, але різні списки аргументів (за кількістю чи/або типом). Можуть повертати різний результат.</a:t>
            </a:r>
          </a:p>
          <a:p>
            <a:pPr>
              <a:lnSpc>
                <a:spcPct val="120000"/>
              </a:lnSpc>
            </a:pPr>
            <a:endParaRPr lang="uk-UA" sz="2400" b="1" dirty="0">
              <a:solidFill>
                <a:schemeClr val="tx2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Потрібна версія методу визначається на основі команди виклику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методу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436196"/>
            <a:ext cx="8980960" cy="64079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char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():this(-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1,'X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'){}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, char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set(</a:t>
            </a:r>
            <a:r>
              <a:rPr lang="en-US" b="1" dirty="0" err="1" smtClean="0">
                <a:latin typeface="Arial Black" pitchFamily="34" charset="0"/>
                <a:cs typeface="Arial" pitchFamily="34" charset="0"/>
              </a:rPr>
              <a:t>num,symb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);}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void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show(){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 = " +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= " +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);}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void set(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num,char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this.num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=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latin typeface="Arial Black" pitchFamily="34" charset="0"/>
                <a:cs typeface="Arial" pitchFamily="34" charset="0"/>
              </a:rPr>
              <a:t>this.symb</a:t>
            </a:r>
            <a:r>
              <a:rPr lang="en-US" b="1" dirty="0" smtClean="0">
                <a:latin typeface="Arial Black" pitchFamily="34" charset="0"/>
                <a:cs typeface="Arial" pitchFamily="34" charset="0"/>
              </a:rPr>
              <a:t>=</a:t>
            </a:r>
            <a:r>
              <a:rPr lang="en-US" b="1" dirty="0" err="1" smtClean="0">
                <a:latin typeface="Arial Black" pitchFamily="34" charset="0"/>
                <a:cs typeface="Arial" pitchFamily="34" charset="0"/>
              </a:rPr>
              <a:t>symb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show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void set(){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set(0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, 'A');}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void set(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num,int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code){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set(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,(char)code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);}</a:t>
            </a:r>
            <a:endParaRPr lang="uk-UA" b="1" dirty="0" smtClean="0">
              <a:solidFill>
                <a:schemeClr val="tx2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Arial Black" pitchFamily="34" charset="0"/>
                <a:cs typeface="Arial" pitchFamily="34" charset="0"/>
              </a:rPr>
              <a:t>}</a:t>
            </a:r>
            <a:endParaRPr lang="en-US" b="1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методу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1336465"/>
            <a:ext cx="8980960" cy="3748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MethodOverload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    static void Main(){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      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objA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= new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      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objB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= new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(-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100,'Y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');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      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objA.set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      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objA.set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(-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200,'W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');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      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objA.set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(-300,284);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      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}</a:t>
            </a:r>
            <a:endParaRPr lang="en-US" sz="22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556792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Деструктор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92696"/>
            <a:ext cx="8980960" cy="17173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uk-UA" sz="2200" b="1" u="sng" dirty="0" smtClean="0">
                <a:latin typeface="Arial Black" pitchFamily="34" charset="0"/>
                <a:cs typeface="Arial" pitchFamily="34" charset="0"/>
              </a:rPr>
              <a:t>Деструктор</a:t>
            </a:r>
            <a:r>
              <a:rPr lang="uk-UA" sz="2200" b="1" dirty="0" smtClean="0">
                <a:latin typeface="Arial Black" pitchFamily="34" charset="0"/>
                <a:cs typeface="Arial" pitchFamily="34" charset="0"/>
              </a:rPr>
              <a:t> – метод, який викликається при </a:t>
            </a:r>
          </a:p>
          <a:p>
            <a:pPr>
              <a:lnSpc>
                <a:spcPct val="120000"/>
              </a:lnSpc>
            </a:pPr>
            <a:r>
              <a:rPr lang="uk-UA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uk-UA" sz="2200" b="1" dirty="0" smtClean="0">
                <a:latin typeface="Arial Black" pitchFamily="34" charset="0"/>
                <a:cs typeface="Arial" pitchFamily="34" charset="0"/>
              </a:rPr>
              <a:t>                      вивільненні </a:t>
            </a:r>
            <a:r>
              <a:rPr lang="uk-UA" sz="2200" b="1" dirty="0" err="1" smtClean="0">
                <a:latin typeface="Arial Black" pitchFamily="34" charset="0"/>
                <a:cs typeface="Arial" pitchFamily="34" charset="0"/>
              </a:rPr>
              <a:t>пам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’</a:t>
            </a:r>
            <a:r>
              <a:rPr lang="uk-UA" sz="2200" b="1" dirty="0" smtClean="0">
                <a:latin typeface="Arial Black" pitchFamily="34" charset="0"/>
                <a:cs typeface="Arial" pitchFamily="34" charset="0"/>
              </a:rPr>
              <a:t>яті, яку займає об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’</a:t>
            </a:r>
            <a:r>
              <a:rPr lang="uk-UA" sz="2200" b="1" dirty="0" err="1" smtClean="0">
                <a:latin typeface="Arial Black" pitchFamily="34" charset="0"/>
                <a:cs typeface="Arial" pitchFamily="34" charset="0"/>
              </a:rPr>
              <a:t>єкт</a:t>
            </a:r>
            <a:endParaRPr lang="uk-UA" sz="2200" b="1" dirty="0" smtClean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uk-UA" sz="2200" b="1" dirty="0" smtClean="0">
                <a:latin typeface="Arial Black" pitchFamily="34" charset="0"/>
                <a:cs typeface="Arial" pitchFamily="34" charset="0"/>
              </a:rPr>
              <a:t>Це відбувається до завершення роботи програми (точніше невідомо) </a:t>
            </a:r>
            <a:endParaRPr lang="en-US" sz="22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72" y="2708920"/>
            <a:ext cx="8964488" cy="39857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Синтаксис оголошення деструктора:</a:t>
            </a: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~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Ім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я_класу()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{</a:t>
            </a:r>
          </a:p>
          <a:p>
            <a:r>
              <a:rPr lang="uk-UA" sz="2200" b="1" dirty="0" smtClean="0">
                <a:latin typeface="Arial Black" pitchFamily="34" charset="0"/>
                <a:cs typeface="Times New Roman"/>
              </a:rPr>
              <a:t>..................................................</a:t>
            </a:r>
            <a:endParaRPr lang="en-US" sz="2200" b="1" dirty="0">
              <a:latin typeface="Arial Black" pitchFamily="34" charset="0"/>
              <a:cs typeface="Times New Roman"/>
            </a:endParaRP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}</a:t>
            </a:r>
            <a:endParaRPr lang="uk-UA" sz="2200" b="1" dirty="0" smtClean="0">
              <a:latin typeface="Arial Black" pitchFamily="34" charset="0"/>
              <a:cs typeface="Times New Roman"/>
            </a:endParaRPr>
          </a:p>
          <a:p>
            <a:endParaRPr lang="uk-UA" sz="1100" b="1" dirty="0">
              <a:latin typeface="Arial Black" pitchFamily="34" charset="0"/>
              <a:cs typeface="Times New Roman"/>
            </a:endParaRPr>
          </a:p>
          <a:p>
            <a:r>
              <a:rPr lang="uk-UA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Правила оголошення 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деструктора</a:t>
            </a:r>
            <a:r>
              <a:rPr lang="uk-UA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:</a:t>
            </a:r>
          </a:p>
          <a:p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 </a:t>
            </a:r>
            <a:r>
              <a:rPr lang="uk-UA" sz="2200" b="1" dirty="0" err="1" smtClean="0">
                <a:latin typeface="Arial Black" pitchFamily="34" charset="0"/>
                <a:cs typeface="Times New Roman"/>
                <a:sym typeface="Symbol"/>
              </a:rPr>
              <a:t>Ім</a:t>
            </a:r>
            <a:r>
              <a:rPr lang="en-US" sz="2200" b="1" dirty="0" smtClean="0">
                <a:latin typeface="Arial Black" pitchFamily="34" charset="0"/>
                <a:cs typeface="Times New Roman"/>
                <a:sym typeface="Symbol"/>
              </a:rPr>
              <a:t>’</a:t>
            </a:r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я деструктора: знак «тильда» плюс </a:t>
            </a:r>
            <a:r>
              <a:rPr lang="uk-UA" sz="2200" b="1" dirty="0" err="1" smtClean="0">
                <a:latin typeface="Arial Black" pitchFamily="34" charset="0"/>
                <a:cs typeface="Times New Roman"/>
                <a:sym typeface="Symbol"/>
              </a:rPr>
              <a:t>ім</a:t>
            </a:r>
            <a:r>
              <a:rPr lang="en-US" sz="2200" b="1" dirty="0" smtClean="0">
                <a:latin typeface="Arial Black" pitchFamily="34" charset="0"/>
                <a:cs typeface="Times New Roman"/>
                <a:sym typeface="Symbol"/>
              </a:rPr>
              <a:t>’</a:t>
            </a:r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я класу, </a:t>
            </a:r>
          </a:p>
          <a:p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   тобто, наприклад </a:t>
            </a:r>
            <a:r>
              <a:rPr lang="en-US" sz="2200" b="1" dirty="0" smtClean="0">
                <a:latin typeface="Arial Black" pitchFamily="34" charset="0"/>
                <a:cs typeface="Times New Roman"/>
                <a:sym typeface="Symbol"/>
              </a:rPr>
              <a:t>~</a:t>
            </a:r>
            <a:r>
              <a:rPr lang="en-US" sz="2200" b="1" dirty="0" err="1" smtClean="0">
                <a:latin typeface="Arial Black" pitchFamily="34" charset="0"/>
                <a:cs typeface="Times New Roman"/>
                <a:sym typeface="Symbol"/>
              </a:rPr>
              <a:t>MyClass</a:t>
            </a:r>
            <a:r>
              <a:rPr lang="en-US" sz="2200" b="1" dirty="0" smtClean="0">
                <a:latin typeface="Arial Black" pitchFamily="34" charset="0"/>
                <a:cs typeface="Times New Roman"/>
                <a:sym typeface="Symbol"/>
              </a:rPr>
              <a:t>()</a:t>
            </a:r>
            <a:endParaRPr lang="uk-UA" sz="2200" b="1" dirty="0" smtClean="0">
              <a:latin typeface="Arial Black" pitchFamily="34" charset="0"/>
              <a:cs typeface="Times New Roman"/>
              <a:sym typeface="Symbol"/>
            </a:endParaRPr>
          </a:p>
          <a:p>
            <a:endParaRPr lang="uk-UA" sz="1100" b="1" dirty="0" smtClean="0">
              <a:latin typeface="Arial Black" pitchFamily="34" charset="0"/>
              <a:cs typeface="Times New Roman"/>
              <a:sym typeface="Symbol"/>
            </a:endParaRPr>
          </a:p>
          <a:p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 Деструктор не повертає результат і ідентифікатор </a:t>
            </a:r>
          </a:p>
          <a:p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   типу результату для нього не вказується</a:t>
            </a:r>
          </a:p>
          <a:p>
            <a:endParaRPr lang="uk-UA" sz="1100" b="1" dirty="0" smtClean="0">
              <a:latin typeface="Arial Black" pitchFamily="34" charset="0"/>
              <a:cs typeface="Times New Roman"/>
              <a:sym typeface="Symbol"/>
            </a:endParaRPr>
          </a:p>
          <a:p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 Деструктор не має аргументів і не перевантажується</a:t>
            </a:r>
            <a:endParaRPr lang="uk-UA" sz="2200" b="1" dirty="0">
              <a:latin typeface="Arial Black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81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Деструктор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548680"/>
            <a:ext cx="8980960" cy="61863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char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, char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this.num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=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this.symb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=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 = " +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200" b="1" dirty="0"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= " +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);}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~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latin typeface="Arial Black" pitchFamily="34" charset="0"/>
                <a:cs typeface="Arial" pitchFamily="34" charset="0"/>
              </a:rPr>
              <a:t>Видалено</a:t>
            </a:r>
            <a:r>
              <a:rPr lang="ru-RU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ru-RU" sz="2200" b="1" dirty="0" err="1">
                <a:latin typeface="Arial Black" pitchFamily="34" charset="0"/>
                <a:cs typeface="Arial" pitchFamily="34" charset="0"/>
              </a:rPr>
              <a:t>об'єкт</a:t>
            </a:r>
            <a:r>
              <a:rPr lang="ru-RU" sz="2200" b="1" dirty="0">
                <a:latin typeface="Arial Black" pitchFamily="34" charset="0"/>
                <a:cs typeface="Arial" pitchFamily="34" charset="0"/>
              </a:rPr>
              <a:t>!");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();}}   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DestructorDemo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static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void Main(){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new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100,'A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');}}</a:t>
            </a:r>
            <a:endParaRPr lang="en-US" sz="22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556792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</a:t>
            </a:r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6</a:t>
            </a:r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.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Класи та об</a:t>
            </a:r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’</a:t>
            </a:r>
            <a:r>
              <a:rPr lang="uk-UA" sz="60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єкти</a:t>
            </a: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.</a:t>
            </a:r>
            <a:b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Вступ</a:t>
            </a:r>
            <a:endParaRPr lang="uk-UA" sz="60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Основні поняття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74913"/>
            <a:ext cx="8643998" cy="5478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uk-UA" sz="14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Класи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основа об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єктно-орієнтованого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програмування (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</a:rPr>
              <a:t>ООП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).  Всередині класу визначаються дані та програмний код для їх обробки.</a:t>
            </a:r>
          </a:p>
          <a:p>
            <a:endParaRPr lang="uk-UA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Дані реалізуються через </a:t>
            </a:r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поля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, а код – через </a:t>
            </a:r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методи</a:t>
            </a:r>
          </a:p>
          <a:p>
            <a:endParaRPr lang="uk-UA" sz="1400" b="1" u="sng" dirty="0">
              <a:latin typeface="Arial" pitchFamily="34" charset="0"/>
              <a:cs typeface="Arial" pitchFamily="34" charset="0"/>
            </a:endParaRPr>
          </a:p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Об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z="2800" b="1" u="sng" dirty="0" err="1" smtClean="0">
                <a:latin typeface="Arial" pitchFamily="34" charset="0"/>
                <a:cs typeface="Arial" pitchFamily="34" charset="0"/>
              </a:rPr>
              <a:t>єкт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екземпляр класу. Створюється на основі класу. Клас при цьому виступає в ролі своєрідного шаблона.</a:t>
            </a:r>
          </a:p>
          <a:p>
            <a:endParaRPr lang="uk-UA" sz="1400" dirty="0">
              <a:latin typeface="Arial" pitchFamily="34" charset="0"/>
              <a:cs typeface="Arial" pitchFamily="34" charset="0"/>
            </a:endParaRPr>
          </a:p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Члени класу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поля та методи класу</a:t>
            </a:r>
          </a:p>
          <a:p>
            <a:endParaRPr lang="uk-UA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6512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Оголошення класу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836712"/>
            <a:ext cx="8964488" cy="58477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200" b="1" dirty="0" smtClean="0">
              <a:latin typeface="Arial Black" pitchFamily="34" charset="0"/>
              <a:cs typeface="Times New Roman"/>
            </a:endParaRP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class </a:t>
            </a:r>
            <a:r>
              <a:rPr lang="uk-UA" sz="2200" b="1" i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ім</a:t>
            </a:r>
            <a:r>
              <a:rPr lang="en-US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’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я_класу</a:t>
            </a:r>
            <a:r>
              <a:rPr lang="en-US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 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{</a:t>
            </a:r>
          </a:p>
          <a:p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рівень_доступу тип поле_1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;</a:t>
            </a:r>
          </a:p>
          <a:p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рівень_доступу тип 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поле_</a:t>
            </a:r>
            <a:r>
              <a:rPr lang="en-US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2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;</a:t>
            </a:r>
            <a:endParaRPr lang="en-US" sz="2200" b="1" dirty="0">
              <a:latin typeface="Arial Black" pitchFamily="34" charset="0"/>
              <a:cs typeface="Times New Roman"/>
            </a:endParaRP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...</a:t>
            </a:r>
          </a:p>
          <a:p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рівень_доступу тип 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поле_</a:t>
            </a:r>
            <a:r>
              <a:rPr lang="en-US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N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;</a:t>
            </a:r>
            <a:endParaRPr lang="en-US" sz="2200" b="1" dirty="0">
              <a:latin typeface="Arial Black" pitchFamily="34" charset="0"/>
              <a:cs typeface="Times New Roman"/>
            </a:endParaRPr>
          </a:p>
          <a:p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рівень_доступу 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тип</a:t>
            </a:r>
            <a:r>
              <a:rPr lang="en-US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_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результату метод_1(аргументи)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{</a:t>
            </a:r>
          </a:p>
          <a:p>
            <a:r>
              <a:rPr lang="en-US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|| 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код методу</a:t>
            </a: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}</a:t>
            </a:r>
            <a:endParaRPr lang="en-US" sz="2200" b="1" dirty="0">
              <a:latin typeface="Arial Black" pitchFamily="34" charset="0"/>
              <a:cs typeface="Times New Roman"/>
            </a:endParaRPr>
          </a:p>
          <a:p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рівень_доступу тип</a:t>
            </a:r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_</a:t>
            </a:r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результату 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метод_</a:t>
            </a:r>
            <a:r>
              <a:rPr lang="en-US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2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(аргументи</a:t>
            </a:r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)</a:t>
            </a:r>
            <a:r>
              <a:rPr lang="en-US" sz="2200" b="1" dirty="0">
                <a:latin typeface="Arial Black" pitchFamily="34" charset="0"/>
                <a:cs typeface="Times New Roman"/>
              </a:rPr>
              <a:t>{</a:t>
            </a:r>
          </a:p>
          <a:p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|| </a:t>
            </a:r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код методу</a:t>
            </a:r>
          </a:p>
          <a:p>
            <a:r>
              <a:rPr lang="en-US" sz="2200" b="1" dirty="0">
                <a:latin typeface="Arial Black" pitchFamily="34" charset="0"/>
                <a:cs typeface="Times New Roman"/>
              </a:rPr>
              <a:t>}</a:t>
            </a: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...</a:t>
            </a:r>
          </a:p>
          <a:p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рівень_доступу тип</a:t>
            </a:r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_</a:t>
            </a:r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результату 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метод_</a:t>
            </a:r>
            <a:r>
              <a:rPr lang="en-US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M</a:t>
            </a:r>
            <a:r>
              <a:rPr lang="uk-UA" sz="2200" b="1" i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(аргументи</a:t>
            </a:r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)</a:t>
            </a:r>
            <a:r>
              <a:rPr lang="en-US" sz="2200" b="1" dirty="0">
                <a:latin typeface="Arial Black" pitchFamily="34" charset="0"/>
                <a:cs typeface="Times New Roman"/>
              </a:rPr>
              <a:t>{</a:t>
            </a:r>
          </a:p>
          <a:p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|| </a:t>
            </a:r>
            <a:r>
              <a:rPr lang="uk-UA" sz="2200" b="1" i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код методу</a:t>
            </a:r>
          </a:p>
          <a:p>
            <a:r>
              <a:rPr lang="en-US" sz="2200" b="1" dirty="0">
                <a:latin typeface="Arial Black" pitchFamily="34" charset="0"/>
                <a:cs typeface="Times New Roman"/>
              </a:rPr>
              <a:t>}</a:t>
            </a: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85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6512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Рівні доступу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124739"/>
            <a:ext cx="8964488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200" b="1" dirty="0" smtClean="0">
              <a:latin typeface="Arial Black" pitchFamily="34" charset="0"/>
              <a:cs typeface="Times New Roman"/>
            </a:endParaRP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public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– 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відкритий член класу, який доступний в класі та за його межами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endParaRPr lang="uk-UA" sz="2200" b="1" i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private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– 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закритий член класу, який доступний лише в межах коду класу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endParaRPr lang="en-US" sz="2200" b="1" dirty="0" smtClean="0">
              <a:latin typeface="Arial Black" pitchFamily="34" charset="0"/>
              <a:cs typeface="Times New Roman"/>
            </a:endParaRP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protected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– 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захищений член класу, який </a:t>
            </a:r>
            <a:r>
              <a:rPr lang="uk-UA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доступний лише в межах коду 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класу, та який разом з тим </a:t>
            </a:r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наслідується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 у підкласах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endParaRPr lang="uk-UA" sz="2200" b="1" dirty="0" smtClean="0">
              <a:latin typeface="Arial Black" pitchFamily="34" charset="0"/>
              <a:cs typeface="Times New Roman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512" y="5085184"/>
            <a:ext cx="8929480" cy="136815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>
                <a:latin typeface="Arial Black" pitchFamily="34" charset="0"/>
              </a:rPr>
              <a:t>За умовчанням (якщо ідентифікатор рівня доступу не вказано), член класу вважається закритим (тобто </a:t>
            </a:r>
            <a:r>
              <a:rPr lang="en-US" sz="2400" b="1" dirty="0" smtClean="0">
                <a:solidFill>
                  <a:schemeClr val="tx1"/>
                </a:solidFill>
                <a:latin typeface="Arial Black" pitchFamily="34" charset="0"/>
              </a:rPr>
              <a:t>private</a:t>
            </a:r>
            <a:r>
              <a:rPr lang="uk-UA" sz="2400" b="1" dirty="0" smtClean="0">
                <a:latin typeface="Arial Black" pitchFamily="34" charset="0"/>
              </a:rPr>
              <a:t>)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6512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Створення об</a:t>
            </a:r>
            <a:r>
              <a:rPr lang="en-US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’</a:t>
            </a:r>
            <a:r>
              <a:rPr lang="uk-UA" sz="48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єктів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52731"/>
            <a:ext cx="8964488" cy="29854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200" b="1" dirty="0" smtClean="0">
              <a:latin typeface="Arial Black" pitchFamily="34" charset="0"/>
              <a:cs typeface="Times New Roman"/>
            </a:endParaRPr>
          </a:p>
          <a:p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Ім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я_класу об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єкт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;</a:t>
            </a:r>
          </a:p>
          <a:p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об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єкт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=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new </a:t>
            </a:r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Ім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я_класу(аргументи)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;</a:t>
            </a:r>
            <a:endParaRPr lang="uk-UA" sz="2200" b="1" dirty="0" smtClean="0">
              <a:latin typeface="Arial Black" pitchFamily="34" charset="0"/>
              <a:cs typeface="Times New Roman"/>
            </a:endParaRPr>
          </a:p>
          <a:p>
            <a:endParaRPr lang="uk-UA" sz="1400" b="1" dirty="0" smtClean="0">
              <a:latin typeface="Arial Black" pitchFamily="34" charset="0"/>
              <a:cs typeface="Times New Roman"/>
            </a:endParaRPr>
          </a:p>
          <a:p>
            <a:endParaRPr lang="uk-UA" sz="1400" b="1" dirty="0" smtClean="0">
              <a:latin typeface="Arial Black" pitchFamily="34" charset="0"/>
              <a:cs typeface="Times New Roman"/>
            </a:endParaRPr>
          </a:p>
          <a:p>
            <a:r>
              <a:rPr lang="uk-UA" sz="2200" b="1" dirty="0" smtClean="0">
                <a:latin typeface="Arial Black" pitchFamily="34" charset="0"/>
                <a:cs typeface="Times New Roman"/>
              </a:rPr>
              <a:t>або</a:t>
            </a:r>
          </a:p>
          <a:p>
            <a:endParaRPr lang="uk-UA" sz="1400" b="1" dirty="0" smtClean="0">
              <a:latin typeface="Arial Black" pitchFamily="34" charset="0"/>
              <a:cs typeface="Times New Roman"/>
            </a:endParaRPr>
          </a:p>
          <a:p>
            <a:endParaRPr lang="en-US" sz="1400" b="1" dirty="0" smtClean="0">
              <a:latin typeface="Arial Black" pitchFamily="34" charset="0"/>
              <a:cs typeface="Times New Roman"/>
            </a:endParaRPr>
          </a:p>
          <a:p>
            <a:r>
              <a:rPr lang="uk-UA" sz="22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Ім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я_класу об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єкт</a:t>
            </a:r>
            <a:r>
              <a:rPr lang="uk-UA" sz="2200" b="1" dirty="0" err="1">
                <a:latin typeface="Arial Black" pitchFamily="34" charset="0"/>
                <a:cs typeface="Times New Roman"/>
              </a:rPr>
              <a:t>=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new </a:t>
            </a:r>
            <a:r>
              <a:rPr lang="uk-UA" sz="22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Ім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я_класу(аргументи)</a:t>
            </a:r>
            <a:r>
              <a:rPr lang="en-US" sz="2200" b="1" dirty="0">
                <a:latin typeface="Arial Black" pitchFamily="34" charset="0"/>
                <a:cs typeface="Times New Roman"/>
              </a:rPr>
              <a:t>;</a:t>
            </a:r>
            <a:endParaRPr lang="uk-UA" sz="2200" b="1" dirty="0">
              <a:latin typeface="Arial Black" pitchFamily="34" charset="0"/>
              <a:cs typeface="Times New Roman"/>
            </a:endParaRPr>
          </a:p>
          <a:p>
            <a:endParaRPr lang="en-US" sz="2200" b="1" dirty="0">
              <a:latin typeface="Arial Black" pitchFamily="34" charset="0"/>
              <a:cs typeface="Times New Roman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912768" y="1156276"/>
            <a:ext cx="1979712" cy="4995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 Black" pitchFamily="34" charset="0"/>
              </a:rPr>
              <a:t>Конструктор</a:t>
            </a:r>
            <a:endParaRPr lang="ru-RU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Стрелка влево 5"/>
          <p:cNvSpPr/>
          <p:nvPr/>
        </p:nvSpPr>
        <p:spPr>
          <a:xfrm rot="21045668">
            <a:off x="5450737" y="1476973"/>
            <a:ext cx="1388233" cy="294542"/>
          </a:xfrm>
          <a:prstGeom prst="leftArrow">
            <a:avLst>
              <a:gd name="adj1" fmla="val 50000"/>
              <a:gd name="adj2" fmla="val 13551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 rot="18142317">
            <a:off x="5545653" y="2333839"/>
            <a:ext cx="1791573" cy="283080"/>
          </a:xfrm>
          <a:prstGeom prst="leftArrow">
            <a:avLst>
              <a:gd name="adj1" fmla="val 50000"/>
              <a:gd name="adj2" fmla="val 13551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888432" y="2348880"/>
            <a:ext cx="1979712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 Black" pitchFamily="34" charset="0"/>
              </a:rPr>
              <a:t>Об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’</a:t>
            </a:r>
            <a:r>
              <a:rPr lang="uk-UA" b="1" dirty="0" err="1" smtClean="0">
                <a:solidFill>
                  <a:schemeClr val="bg1"/>
                </a:solidFill>
                <a:latin typeface="Arial Black" pitchFamily="34" charset="0"/>
              </a:rPr>
              <a:t>єктна</a:t>
            </a:r>
            <a:r>
              <a:rPr lang="uk-UA" b="1" dirty="0" smtClean="0">
                <a:solidFill>
                  <a:schemeClr val="bg1"/>
                </a:solidFill>
                <a:latin typeface="Arial Black" pitchFamily="34" charset="0"/>
              </a:rPr>
              <a:t> змінна</a:t>
            </a:r>
            <a:endParaRPr lang="ru-RU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Стрелка влево 8"/>
          <p:cNvSpPr/>
          <p:nvPr/>
        </p:nvSpPr>
        <p:spPr>
          <a:xfrm rot="19875560">
            <a:off x="2736555" y="2974931"/>
            <a:ext cx="1082559" cy="282653"/>
          </a:xfrm>
          <a:prstGeom prst="leftArrow">
            <a:avLst>
              <a:gd name="adj1" fmla="val 50000"/>
              <a:gd name="adj2" fmla="val 13551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 rot="728184">
            <a:off x="1077006" y="2277948"/>
            <a:ext cx="2676580" cy="297609"/>
          </a:xfrm>
          <a:prstGeom prst="leftArrow">
            <a:avLst>
              <a:gd name="adj1" fmla="val 50000"/>
              <a:gd name="adj2" fmla="val 13551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6448" y="4525377"/>
            <a:ext cx="8964488" cy="22159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200" b="1" dirty="0" smtClean="0">
              <a:latin typeface="Arial Black" pitchFamily="34" charset="0"/>
              <a:cs typeface="Times New Roman"/>
            </a:endParaRPr>
          </a:p>
          <a:p>
            <a:r>
              <a:rPr lang="uk-UA" sz="2200" b="1" dirty="0" smtClean="0">
                <a:latin typeface="Arial Black" pitchFamily="34" charset="0"/>
                <a:cs typeface="Times New Roman"/>
              </a:rPr>
              <a:t>Об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єктна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 змінна                                           Об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єкт</a:t>
            </a:r>
            <a:endParaRPr lang="en-US" sz="2200" b="1" dirty="0" smtClean="0">
              <a:latin typeface="Arial Black" pitchFamily="34" charset="0"/>
              <a:cs typeface="Times New Roman"/>
            </a:endParaRPr>
          </a:p>
          <a:p>
            <a:endParaRPr lang="uk-UA" sz="2200" b="1" dirty="0" smtClean="0">
              <a:latin typeface="Arial Black" pitchFamily="34" charset="0"/>
              <a:cs typeface="Times New Roman"/>
            </a:endParaRPr>
          </a:p>
          <a:p>
            <a:endParaRPr lang="uk-UA" sz="2200" b="1" dirty="0" smtClean="0">
              <a:latin typeface="Arial Black" pitchFamily="34" charset="0"/>
              <a:cs typeface="Times New Roman"/>
            </a:endParaRPr>
          </a:p>
          <a:p>
            <a:endParaRPr lang="uk-UA" sz="1400" b="1" dirty="0" smtClean="0">
              <a:latin typeface="Arial Black" pitchFamily="34" charset="0"/>
              <a:cs typeface="Times New Roman"/>
            </a:endParaRPr>
          </a:p>
          <a:p>
            <a:endParaRPr lang="uk-UA" sz="1400" b="1" dirty="0" smtClean="0">
              <a:latin typeface="Arial Black" pitchFamily="34" charset="0"/>
              <a:cs typeface="Times New Roman"/>
            </a:endParaRPr>
          </a:p>
          <a:p>
            <a:endParaRPr lang="en-US" sz="2200" b="1" dirty="0">
              <a:latin typeface="Arial Black" pitchFamily="34" charset="0"/>
              <a:cs typeface="Times New Roman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5747411"/>
            <a:ext cx="2483761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tx1"/>
                </a:solidFill>
                <a:latin typeface="Arial Black" pitchFamily="34" charset="0"/>
              </a:rPr>
              <a:t>адреса об</a:t>
            </a:r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</a:rPr>
              <a:t>’</a:t>
            </a:r>
            <a:r>
              <a:rPr lang="uk-UA" b="1" dirty="0" err="1" smtClean="0">
                <a:solidFill>
                  <a:schemeClr val="tx1"/>
                </a:solidFill>
                <a:latin typeface="Arial Black" pitchFamily="34" charset="0"/>
              </a:rPr>
              <a:t>єкта</a:t>
            </a:r>
            <a:endParaRPr lang="ru-RU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192695" y="5559262"/>
            <a:ext cx="2483761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92694" y="5847632"/>
            <a:ext cx="2483761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192695" y="6093296"/>
            <a:ext cx="2483761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192695" y="6381328"/>
            <a:ext cx="2483761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2987824" y="5789441"/>
            <a:ext cx="2926464" cy="534034"/>
          </a:xfrm>
          <a:prstGeom prst="rightArrow">
            <a:avLst>
              <a:gd name="adj1" fmla="val 50000"/>
              <a:gd name="adj2" fmla="val 21169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059832" y="4581128"/>
            <a:ext cx="25291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FF0000"/>
                </a:solidFill>
                <a:latin typeface="Arial Black" pitchFamily="34" charset="0"/>
              </a:rPr>
              <a:t>Створюється оператором</a:t>
            </a:r>
            <a:r>
              <a:rPr lang="uk-UA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new</a:t>
            </a:r>
            <a:endParaRPr lang="ru-RU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" name="Стрелка влево 19"/>
          <p:cNvSpPr/>
          <p:nvPr/>
        </p:nvSpPr>
        <p:spPr>
          <a:xfrm rot="12244746">
            <a:off x="5706846" y="5125080"/>
            <a:ext cx="1082559" cy="282653"/>
          </a:xfrm>
          <a:prstGeom prst="leftArrow">
            <a:avLst>
              <a:gd name="adj1" fmla="val 50000"/>
              <a:gd name="adj2" fmla="val 13551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6512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 (шаблон)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52731"/>
            <a:ext cx="8964488" cy="58477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uk-UA" sz="2200" b="1" dirty="0" smtClean="0">
              <a:latin typeface="Arial Black" pitchFamily="34" charset="0"/>
              <a:cs typeface="Times New Roman"/>
            </a:endParaRPr>
          </a:p>
          <a:p>
            <a:r>
              <a:rPr lang="uk-UA" sz="2200" b="1" dirty="0" err="1" smtClean="0">
                <a:latin typeface="Arial Black" pitchFamily="34" charset="0"/>
                <a:cs typeface="Times New Roman"/>
              </a:rPr>
              <a:t>class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 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MyClass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{</a:t>
            </a:r>
          </a:p>
          <a:p>
            <a:r>
              <a:rPr lang="uk-UA" sz="2200" b="1" dirty="0" smtClean="0">
                <a:latin typeface="Arial Black" pitchFamily="34" charset="0"/>
                <a:cs typeface="Times New Roman"/>
              </a:rPr>
              <a:t>........................</a:t>
            </a:r>
          </a:p>
          <a:p>
            <a:r>
              <a:rPr lang="uk-UA" sz="2200" b="1" dirty="0" smtClean="0">
                <a:latin typeface="Arial Black" pitchFamily="34" charset="0"/>
                <a:cs typeface="Times New Roman"/>
              </a:rPr>
              <a:t>}</a:t>
            </a:r>
          </a:p>
          <a:p>
            <a:endParaRPr lang="uk-UA" sz="22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class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 </a:t>
            </a:r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TheMainClass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{</a:t>
            </a:r>
          </a:p>
          <a:p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public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 </a:t>
            </a:r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static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 </a:t>
            </a:r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void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 </a:t>
            </a:r>
            <a:r>
              <a:rPr lang="uk-UA" sz="2200" b="1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Main</a:t>
            </a:r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(){</a:t>
            </a:r>
          </a:p>
          <a:p>
            <a:r>
              <a:rPr lang="uk-UA" sz="2200" b="1" dirty="0" err="1" smtClean="0">
                <a:latin typeface="Arial Black" pitchFamily="34" charset="0"/>
                <a:cs typeface="Times New Roman"/>
              </a:rPr>
              <a:t>MyClass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 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obj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;</a:t>
            </a:r>
          </a:p>
          <a:p>
            <a:r>
              <a:rPr lang="uk-UA" sz="2200" b="1" dirty="0" err="1" smtClean="0">
                <a:latin typeface="Arial Black" pitchFamily="34" charset="0"/>
                <a:cs typeface="Times New Roman"/>
              </a:rPr>
              <a:t>obj=new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 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MyClass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()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;</a:t>
            </a:r>
          </a:p>
          <a:p>
            <a:endParaRPr lang="uk-UA" sz="22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r>
              <a:rPr lang="uk-UA" sz="2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// Або так:</a:t>
            </a:r>
          </a:p>
          <a:p>
            <a:r>
              <a:rPr lang="uk-UA" sz="2200" b="1" dirty="0" err="1" smtClean="0">
                <a:latin typeface="Arial Black" pitchFamily="34" charset="0"/>
                <a:cs typeface="Times New Roman"/>
              </a:rPr>
              <a:t>MyClass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 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obj=new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 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MyClass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();</a:t>
            </a:r>
          </a:p>
          <a:p>
            <a:endParaRPr lang="uk-UA" sz="22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r>
              <a:rPr lang="uk-UA" sz="22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// Звернення до членів об’єкту:</a:t>
            </a:r>
          </a:p>
          <a:p>
            <a:r>
              <a:rPr lang="uk-UA" sz="2200" b="1" dirty="0" err="1" smtClean="0">
                <a:latin typeface="Arial Black" pitchFamily="34" charset="0"/>
                <a:cs typeface="Times New Roman"/>
              </a:rPr>
              <a:t>obj.поле=значення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;</a:t>
            </a:r>
          </a:p>
          <a:p>
            <a:r>
              <a:rPr lang="uk-UA" sz="2200" b="1" dirty="0" err="1" smtClean="0">
                <a:latin typeface="Arial Black" pitchFamily="34" charset="0"/>
                <a:cs typeface="Times New Roman"/>
              </a:rPr>
              <a:t>obj.метод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(аргументи);</a:t>
            </a:r>
          </a:p>
          <a:p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}}</a:t>
            </a:r>
            <a:endParaRPr lang="uk-UA" sz="2200" b="1" dirty="0">
              <a:latin typeface="Arial Black" pitchFamily="34" charset="0"/>
              <a:cs typeface="Times New Roman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257224" y="1556792"/>
            <a:ext cx="2736304" cy="9361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  <a:latin typeface="Arial Black" pitchFamily="34" charset="0"/>
              </a:rPr>
              <a:t>Код класу</a:t>
            </a:r>
            <a:endParaRPr lang="ru-RU" sz="28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8" name="Стрелка вправо 17"/>
          <p:cNvSpPr/>
          <p:nvPr/>
        </p:nvSpPr>
        <p:spPr>
          <a:xfrm rot="10800000">
            <a:off x="3736944" y="1844824"/>
            <a:ext cx="2376264" cy="432048"/>
          </a:xfrm>
          <a:prstGeom prst="rightArrow">
            <a:avLst>
              <a:gd name="adj1" fmla="val 50000"/>
              <a:gd name="adj2" fmla="val 1740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68660" y="3200107"/>
            <a:ext cx="2736304" cy="9361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  <a:latin typeface="Arial Black" pitchFamily="34" charset="0"/>
              </a:rPr>
              <a:t>Створення об’єкту</a:t>
            </a:r>
            <a:endParaRPr lang="uk-UA" sz="28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10800000">
            <a:off x="3749702" y="3461298"/>
            <a:ext cx="2376264" cy="432048"/>
          </a:xfrm>
          <a:prstGeom prst="rightArrow">
            <a:avLst>
              <a:gd name="adj1" fmla="val 50000"/>
              <a:gd name="adj2" fmla="val 1740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268660" y="5373216"/>
            <a:ext cx="2736304" cy="14401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  <a:latin typeface="Arial Black" pitchFamily="34" charset="0"/>
              </a:rPr>
              <a:t>Звернення до членів об’єкту</a:t>
            </a:r>
            <a:endParaRPr lang="uk-UA" sz="28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4" name="Стрелка вправо 23"/>
          <p:cNvSpPr/>
          <p:nvPr/>
        </p:nvSpPr>
        <p:spPr>
          <a:xfrm rot="10800000">
            <a:off x="3749702" y="5922439"/>
            <a:ext cx="2376264" cy="432048"/>
          </a:xfrm>
          <a:prstGeom prst="rightArrow">
            <a:avLst>
              <a:gd name="adj1" fmla="val 50000"/>
              <a:gd name="adj2" fmla="val 1740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8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 створення класу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01284"/>
            <a:ext cx="8980960" cy="61863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char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void show(){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200" b="1" dirty="0"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 = "+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num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поля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= " +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symb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);}}</a:t>
            </a:r>
            <a:endParaRPr lang="en-US" sz="2200" b="1" dirty="0">
              <a:solidFill>
                <a:srgbClr val="002060"/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uk-UA" sz="1400" b="1" dirty="0" smtClean="0">
              <a:solidFill>
                <a:srgbClr val="002060"/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MakeClass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public static 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void Main(){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obj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= new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obj.num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= 100;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obj.symb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= 'A';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err="1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obj.show</a:t>
            </a:r>
            <a:r>
              <a:rPr lang="en-US" sz="2200" b="1" dirty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();}}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  <a:hlinkClick r:id="rId3" action="ppaction://hlinkfile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6512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Конструктори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52731"/>
            <a:ext cx="8964488" cy="550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uk-UA" sz="2200" b="1" dirty="0" smtClean="0">
              <a:latin typeface="Arial Black" pitchFamily="34" charset="0"/>
              <a:cs typeface="Times New Roman"/>
            </a:endParaRPr>
          </a:p>
          <a:p>
            <a:r>
              <a:rPr lang="uk-UA" sz="2200" b="1" u="sng" dirty="0" smtClean="0">
                <a:latin typeface="Arial Black" pitchFamily="34" charset="0"/>
                <a:cs typeface="Times New Roman"/>
              </a:rPr>
              <a:t>Конструктор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 – метод, який викликається автоматично при створенні об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єкта</a:t>
            </a:r>
            <a:endParaRPr lang="uk-UA" sz="2200" b="1" dirty="0" smtClean="0">
              <a:latin typeface="Arial Black" pitchFamily="34" charset="0"/>
              <a:cs typeface="Times New Roman"/>
            </a:endParaRPr>
          </a:p>
          <a:p>
            <a:endParaRPr lang="uk-UA" sz="22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Times New Roman"/>
            </a:endParaRPr>
          </a:p>
          <a:p>
            <a:r>
              <a:rPr lang="uk-UA" sz="22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Синтаксис оголошення конструктора:</a:t>
            </a: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public </a:t>
            </a:r>
            <a:r>
              <a:rPr lang="uk-UA" sz="2200" b="1" dirty="0" err="1" smtClean="0">
                <a:latin typeface="Arial Black" pitchFamily="34" charset="0"/>
                <a:cs typeface="Times New Roman"/>
              </a:rPr>
              <a:t>Ім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’</a:t>
            </a:r>
            <a:r>
              <a:rPr lang="uk-UA" sz="2200" b="1" dirty="0" smtClean="0">
                <a:latin typeface="Arial Black" pitchFamily="34" charset="0"/>
                <a:cs typeface="Times New Roman"/>
              </a:rPr>
              <a:t>я_класу(аргументи)</a:t>
            </a:r>
            <a:r>
              <a:rPr lang="en-US" sz="2200" b="1" dirty="0" smtClean="0">
                <a:latin typeface="Arial Black" pitchFamily="34" charset="0"/>
                <a:cs typeface="Times New Roman"/>
              </a:rPr>
              <a:t>{</a:t>
            </a:r>
          </a:p>
          <a:p>
            <a:r>
              <a:rPr lang="uk-UA" sz="2200" b="1" dirty="0" smtClean="0">
                <a:latin typeface="Arial Black" pitchFamily="34" charset="0"/>
                <a:cs typeface="Times New Roman"/>
              </a:rPr>
              <a:t>..................................................</a:t>
            </a:r>
            <a:endParaRPr lang="en-US" sz="2200" b="1" dirty="0">
              <a:latin typeface="Arial Black" pitchFamily="34" charset="0"/>
              <a:cs typeface="Times New Roman"/>
            </a:endParaRPr>
          </a:p>
          <a:p>
            <a:r>
              <a:rPr lang="en-US" sz="2200" b="1" dirty="0" smtClean="0">
                <a:latin typeface="Arial Black" pitchFamily="34" charset="0"/>
                <a:cs typeface="Times New Roman"/>
              </a:rPr>
              <a:t>}</a:t>
            </a:r>
            <a:endParaRPr lang="uk-UA" sz="2200" b="1" dirty="0" smtClean="0">
              <a:latin typeface="Arial Black" pitchFamily="34" charset="0"/>
              <a:cs typeface="Times New Roman"/>
            </a:endParaRPr>
          </a:p>
          <a:p>
            <a:endParaRPr lang="uk-UA" sz="2200" b="1" dirty="0">
              <a:latin typeface="Arial Black" pitchFamily="34" charset="0"/>
              <a:cs typeface="Times New Roman"/>
            </a:endParaRPr>
          </a:p>
          <a:p>
            <a:r>
              <a:rPr lang="uk-UA" sz="2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Times New Roman"/>
              </a:rPr>
              <a:t>Правила оголошення конструктора:</a:t>
            </a:r>
          </a:p>
          <a:p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 </a:t>
            </a:r>
            <a:r>
              <a:rPr lang="uk-UA" sz="2200" b="1" dirty="0" err="1" smtClean="0">
                <a:latin typeface="Arial Black" pitchFamily="34" charset="0"/>
                <a:cs typeface="Times New Roman"/>
                <a:sym typeface="Symbol"/>
              </a:rPr>
              <a:t>Ім</a:t>
            </a:r>
            <a:r>
              <a:rPr lang="en-US" sz="2200" b="1" dirty="0" smtClean="0">
                <a:latin typeface="Arial Black" pitchFamily="34" charset="0"/>
                <a:cs typeface="Times New Roman"/>
                <a:sym typeface="Symbol"/>
              </a:rPr>
              <a:t>’</a:t>
            </a:r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я конструктора співпадає з іменем класу</a:t>
            </a:r>
          </a:p>
          <a:p>
            <a:endParaRPr lang="uk-UA" sz="2200" b="1" dirty="0" smtClean="0">
              <a:latin typeface="Arial Black" pitchFamily="34" charset="0"/>
              <a:cs typeface="Times New Roman"/>
              <a:sym typeface="Symbol"/>
            </a:endParaRPr>
          </a:p>
          <a:p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 Конструктор не повертає результат і ідентифікатор </a:t>
            </a:r>
          </a:p>
          <a:p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   типу результату для нього не вказується</a:t>
            </a:r>
          </a:p>
          <a:p>
            <a:endParaRPr lang="uk-UA" sz="2200" b="1" dirty="0" smtClean="0">
              <a:latin typeface="Arial Black" pitchFamily="34" charset="0"/>
              <a:cs typeface="Times New Roman"/>
              <a:sym typeface="Symbol"/>
            </a:endParaRPr>
          </a:p>
          <a:p>
            <a:r>
              <a:rPr lang="uk-UA" sz="2200" b="1" dirty="0" smtClean="0">
                <a:latin typeface="Arial Black" pitchFamily="34" charset="0"/>
                <a:cs typeface="Times New Roman"/>
                <a:sym typeface="Symbol"/>
              </a:rPr>
              <a:t> Конструктор може мати аргументи</a:t>
            </a:r>
            <a:endParaRPr lang="uk-UA" sz="2200" b="1" dirty="0">
              <a:latin typeface="Arial Black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27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</TotalTime>
  <Words>1040</Words>
  <Application>Microsoft Office PowerPoint</Application>
  <PresentationFormat>Экран (4:3)</PresentationFormat>
  <Paragraphs>238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МОВА ПРОГРАМУВАННЯ C#</vt:lpstr>
      <vt:lpstr>Лекція 6.   Класи та об’єкти. Вступ</vt:lpstr>
      <vt:lpstr>Основні поняття</vt:lpstr>
      <vt:lpstr>Оголошення класу</vt:lpstr>
      <vt:lpstr>Рівні доступу</vt:lpstr>
      <vt:lpstr>Створення об’єктів</vt:lpstr>
      <vt:lpstr>Приклад (шаблон)</vt:lpstr>
      <vt:lpstr>Приклад створення класу</vt:lpstr>
      <vt:lpstr>Конструктори</vt:lpstr>
      <vt:lpstr>Приклад використання конструктора</vt:lpstr>
      <vt:lpstr>Конструктор з аргументами</vt:lpstr>
      <vt:lpstr>Перевантаження конструктора</vt:lpstr>
      <vt:lpstr>Ключове слово this</vt:lpstr>
      <vt:lpstr>Перевантаження методу</vt:lpstr>
      <vt:lpstr>Перевантаження методу</vt:lpstr>
      <vt:lpstr>Деструктор</vt:lpstr>
      <vt:lpstr>Деструктор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214</cp:revision>
  <dcterms:modified xsi:type="dcterms:W3CDTF">2014-11-27T08:32:41Z</dcterms:modified>
</cp:coreProperties>
</file>