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82" r:id="rId13"/>
    <p:sldId id="281" r:id="rId14"/>
    <p:sldId id="278" r:id="rId15"/>
    <p:sldId id="279" r:id="rId16"/>
    <p:sldId id="280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Examples/ArrayAsResultDemo/ArrayAsResultDemo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Examples/StaticMembDemo/StaticMembDemo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Examples/StatConstrDemo/StatConstrDemo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Examples/RecursionDemo/RecursionDemo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Examples/MainParamsDemo/MainParamsDemo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Examples/MainParamsDemo2/MainParamsDemo2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Examples/ObjInArgDemo/ObjInArgDemo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Examples/ObjAsResDemo/ObjAsResDemo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Examples/UsingRefDemo/UsingRefDemo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Examples/UsingOutDemo/UsingOutDemo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Examples/UsingParamsDemo/UsingParamsDemo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357430"/>
            <a:ext cx="8243918" cy="2714644"/>
          </a:xfrm>
        </p:spPr>
        <p:txBody>
          <a:bodyPr/>
          <a:lstStyle/>
          <a:p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М</a:t>
            </a:r>
            <a:r>
              <a:rPr lang="uk-UA" b="1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ОВА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ПРОГРАМУВАННЯ</a:t>
            </a:r>
            <a:b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en-US" sz="96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C#</a:t>
            </a:r>
            <a:endParaRPr lang="ru-RU" sz="9600" b="1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500042"/>
            <a:ext cx="6400800" cy="1285884"/>
          </a:xfrm>
        </p:spPr>
        <p:txBody>
          <a:bodyPr/>
          <a:lstStyle/>
          <a:p>
            <a:r>
              <a:rPr lang="uk-UA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Курс лекцій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652120" y="5733256"/>
            <a:ext cx="3257528" cy="85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uk-UA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©</a:t>
            </a:r>
            <a:r>
              <a:rPr kumimoji="0" lang="uk-UA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Ковалик С.А.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714" y="476672"/>
            <a:ext cx="8980960" cy="6346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latin typeface="Arial Black" pitchFamily="34" charset="0"/>
                <a:cs typeface="Arial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class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ArrayAsResultDemo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Arial Black" pitchFamily="34" charset="0"/>
                <a:cs typeface="Arial" pitchFamily="34" charset="0"/>
              </a:rPr>
              <a:t>static 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[] fibs(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 n){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[]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=new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[n];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 i;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[0]=1;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[1]=1;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for(i=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2;i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&lt;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n;i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++)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[i]=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[i-1]+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[i-2];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Arial Black" pitchFamily="34" charset="0"/>
                <a:cs typeface="Arial" pitchFamily="34" charset="0"/>
              </a:rPr>
              <a:t>return 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;}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static void show(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[]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){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Arial Black" pitchFamily="34" charset="0"/>
                <a:cs typeface="Arial" pitchFamily="34" charset="0"/>
              </a:rPr>
              <a:t>for(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 i=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0;i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&lt;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nums.Length;i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++)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Console.Write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(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[i]+" ");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();}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static void Main(){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[] m=fibs(12);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show(m);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sz="2000" b="1" dirty="0" smtClean="0">
                <a:latin typeface="Arial Black" pitchFamily="34" charset="0"/>
                <a:cs typeface="Arial" pitchFamily="34" charset="0"/>
              </a:rPr>
              <a:t>();}}</a:t>
            </a:r>
            <a:endParaRPr lang="en-US" sz="20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476672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Результат методу - масив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359418" y="5987129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  <p:sp>
        <p:nvSpPr>
          <p:cNvPr id="12" name="Стрелка влево 11"/>
          <p:cNvSpPr/>
          <p:nvPr/>
        </p:nvSpPr>
        <p:spPr>
          <a:xfrm>
            <a:off x="2627784" y="5717737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978903" y="5573721"/>
            <a:ext cx="1958348" cy="57606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smtClean="0">
                <a:solidFill>
                  <a:schemeClr val="bg1"/>
                </a:solidFill>
              </a:rPr>
              <a:t>Зверніть увагу!</a:t>
            </a:r>
            <a:endParaRPr lang="uk-UA" sz="2000" b="1">
              <a:solidFill>
                <a:schemeClr val="bg1"/>
              </a:solidFill>
            </a:endParaRPr>
          </a:p>
        </p:txBody>
      </p:sp>
      <p:sp>
        <p:nvSpPr>
          <p:cNvPr id="20" name="Стрелка влево 19"/>
          <p:cNvSpPr/>
          <p:nvPr/>
        </p:nvSpPr>
        <p:spPr>
          <a:xfrm>
            <a:off x="3176925" y="1335068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427984" y="1188950"/>
            <a:ext cx="1958348" cy="57606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smtClean="0">
                <a:solidFill>
                  <a:schemeClr val="bg1"/>
                </a:solidFill>
              </a:rPr>
              <a:t>Зверніть увагу!</a:t>
            </a:r>
            <a:endParaRPr lang="uk-UA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1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548680"/>
          </a:xfrm>
        </p:spPr>
        <p:txBody>
          <a:bodyPr>
            <a:normAutofit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Статичні члени класу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823352"/>
            <a:ext cx="895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Статичні члени класу оголошуються з ключовим словом </a:t>
            </a:r>
            <a:r>
              <a:rPr lang="en-US" sz="2400" b="1" dirty="0" smtClean="0">
                <a:solidFill>
                  <a:srgbClr val="FF0000"/>
                </a:solidFill>
              </a:rPr>
              <a:t>static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. Вони є загальними для всіх екземплярів класу.</a:t>
            </a:r>
          </a:p>
          <a:p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Статичні поля автоматично отримують значення при завантаженні коду: числові типи отримують нульове значення, посилання – значення </a:t>
            </a:r>
            <a:r>
              <a:rPr lang="en-US" sz="2400" b="1" dirty="0" smtClean="0">
                <a:solidFill>
                  <a:srgbClr val="FF0000"/>
                </a:solidFill>
              </a:rPr>
              <a:t>null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, логічні – значення </a:t>
            </a:r>
            <a:r>
              <a:rPr lang="en-US" sz="2400" b="1" dirty="0" smtClean="0">
                <a:solidFill>
                  <a:srgbClr val="FF0000"/>
                </a:solidFill>
              </a:rPr>
              <a:t>false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Доступ до статичного члена класу виконується через </a:t>
            </a:r>
            <a:r>
              <a:rPr lang="uk-UA" sz="2400" b="1" dirty="0" err="1" smtClean="0">
                <a:solidFill>
                  <a:schemeClr val="accent3">
                    <a:lumMod val="50000"/>
                  </a:schemeClr>
                </a:solidFill>
              </a:rPr>
              <a:t>ім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’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я класу:</a:t>
            </a:r>
          </a:p>
          <a:p>
            <a:r>
              <a:rPr lang="uk-UA" sz="2400" b="1" dirty="0" smtClean="0">
                <a:solidFill>
                  <a:srgbClr val="FF0000"/>
                </a:solidFill>
              </a:rPr>
              <a:t>Клас.статичний_член</a:t>
            </a:r>
            <a:endParaRPr lang="ru-RU" sz="2400" b="1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0" y="3816424"/>
            <a:ext cx="9144032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Статичний конструктор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4725144"/>
            <a:ext cx="895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Статичний конструктор оголошується з ключовим словом </a:t>
            </a:r>
            <a:r>
              <a:rPr lang="en-US" sz="2400" b="1" dirty="0" smtClean="0">
                <a:solidFill>
                  <a:srgbClr val="FF0000"/>
                </a:solidFill>
              </a:rPr>
              <a:t>static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і виконується при завантаженні коду класу. Використовується для заповнення статичних полів.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9427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7068" y="476672"/>
            <a:ext cx="8980960" cy="63709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latin typeface="Arial Black" pitchFamily="34" charset="0"/>
                <a:cs typeface="Arial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class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Arial Black" pitchFamily="34" charset="0"/>
                <a:cs typeface="Arial" pitchFamily="34" charset="0"/>
              </a:rPr>
              <a:t>public static 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 counter=0;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public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(){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Arial Black" pitchFamily="34" charset="0"/>
                <a:cs typeface="Arial" pitchFamily="34" charset="0"/>
              </a:rPr>
              <a:t>counter++;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("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Створено "+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counter+"-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й </a:t>
            </a:r>
            <a:r>
              <a:rPr lang="ru-RU" sz="2000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об'єкт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!");}</a:t>
            </a:r>
          </a:p>
          <a:p>
            <a:pPr>
              <a:lnSpc>
                <a:spcPct val="120000"/>
              </a:lnSpc>
            </a:pPr>
            <a:r>
              <a:rPr lang="ru-RU" sz="2000" b="1" dirty="0">
                <a:latin typeface="Arial Black" pitchFamily="34" charset="0"/>
                <a:cs typeface="Arial" pitchFamily="34" charset="0"/>
              </a:rPr>
              <a:t>~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(){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("</a:t>
            </a:r>
            <a:r>
              <a:rPr lang="ru-RU" sz="2000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Видалено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 "+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counter+"-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й </a:t>
            </a:r>
            <a:r>
              <a:rPr lang="ru-RU" sz="2000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об'єкт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!");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Console.Beep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(800,500);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counter--;}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Arial Black" pitchFamily="34" charset="0"/>
                <a:cs typeface="Arial" pitchFamily="34" charset="0"/>
              </a:rPr>
              <a:t>public static void show(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 n){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for(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 i=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1;i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&lt;=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n;i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++){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Arial Black" pitchFamily="34" charset="0"/>
                <a:cs typeface="Arial" pitchFamily="34" charset="0"/>
              </a:rPr>
              <a:t>new 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();}}}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class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StaticMembDemo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Arial Black" pitchFamily="34" charset="0"/>
                <a:cs typeface="Arial" pitchFamily="34" charset="0"/>
              </a:rPr>
              <a:t>static void Main(){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MyClass.show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(10);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("</a:t>
            </a:r>
            <a:r>
              <a:rPr lang="ru-RU" sz="2000" b="1" dirty="0">
                <a:latin typeface="Arial Black" pitchFamily="34" charset="0"/>
                <a:cs typeface="Arial" pitchFamily="34" charset="0"/>
              </a:rPr>
              <a:t>Роботу завершено</a:t>
            </a:r>
            <a:r>
              <a:rPr lang="ru-RU" sz="2000" b="1" dirty="0" smtClean="0">
                <a:latin typeface="Arial Black" pitchFamily="34" charset="0"/>
                <a:cs typeface="Arial" pitchFamily="34" charset="0"/>
              </a:rPr>
              <a:t>!");}}</a:t>
            </a:r>
            <a:endParaRPr lang="en-US" sz="20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332656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Статичні члени класу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300192" y="764704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5536" y="404664"/>
            <a:ext cx="8980960" cy="63855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Arial Black" pitchFamily="34" charset="0"/>
                <a:cs typeface="Arial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class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Arial Black" pitchFamily="34" charset="0"/>
                <a:cs typeface="Arial" pitchFamily="34" charset="0"/>
              </a:rPr>
              <a:t>public static </a:t>
            </a:r>
            <a:r>
              <a:rPr lang="en-US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 counter;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public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 number;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Arial Black" pitchFamily="34" charset="0"/>
                <a:cs typeface="Arial" pitchFamily="34" charset="0"/>
              </a:rPr>
              <a:t>static </a:t>
            </a:r>
            <a:r>
              <a:rPr lang="en-US" b="1" dirty="0" err="1">
                <a:latin typeface="Arial Black" pitchFamily="34" charset="0"/>
                <a:cs typeface="Arial" pitchFamily="34" charset="0"/>
              </a:rPr>
              <a:t>MyClass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(){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("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Статичне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 поле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counter="+counter);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("</a:t>
            </a:r>
            <a:r>
              <a:rPr lang="ru-RU" b="1" dirty="0">
                <a:latin typeface="Arial Black" pitchFamily="34" charset="0"/>
                <a:cs typeface="Arial" pitchFamily="34" charset="0"/>
              </a:rPr>
              <a:t>Зараз </a:t>
            </a:r>
            <a:r>
              <a:rPr lang="ru-RU" b="1" dirty="0" err="1">
                <a:latin typeface="Arial Black" pitchFamily="34" charset="0"/>
                <a:cs typeface="Arial" pitchFamily="34" charset="0"/>
              </a:rPr>
              <a:t>щось</a:t>
            </a:r>
            <a:r>
              <a:rPr lang="ru-RU" b="1" dirty="0">
                <a:latin typeface="Arial Black" pitchFamily="34" charset="0"/>
                <a:cs typeface="Arial" pitchFamily="34" charset="0"/>
              </a:rPr>
              <a:t> буде!");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counter=100;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("</a:t>
            </a:r>
            <a:r>
              <a:rPr lang="ru-RU" b="1" dirty="0" err="1">
                <a:latin typeface="Arial Black" pitchFamily="34" charset="0"/>
                <a:cs typeface="Arial" pitchFamily="34" charset="0"/>
              </a:rPr>
              <a:t>Статичне</a:t>
            </a:r>
            <a:r>
              <a:rPr lang="ru-RU" b="1" dirty="0">
                <a:latin typeface="Arial Black" pitchFamily="34" charset="0"/>
                <a:cs typeface="Arial" pitchFamily="34" charset="0"/>
              </a:rPr>
              <a:t> поле 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counter="+counter);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();}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Arial Black" pitchFamily="34" charset="0"/>
                <a:cs typeface="Arial" pitchFamily="34" charset="0"/>
              </a:rPr>
              <a:t>public </a:t>
            </a:r>
            <a:r>
              <a:rPr lang="en-US" b="1" dirty="0" err="1">
                <a:latin typeface="Arial Black" pitchFamily="34" charset="0"/>
                <a:cs typeface="Arial" pitchFamily="34" charset="0"/>
              </a:rPr>
              <a:t>MyClass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(){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("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Нестатичне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 поле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namber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="+number);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latin typeface="Arial Black" pitchFamily="34" charset="0"/>
                <a:cs typeface="Arial" pitchFamily="34" charset="0"/>
              </a:rPr>
              <a:t>Console.Write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("</a:t>
            </a:r>
            <a:r>
              <a:rPr lang="ru-RU" b="1" dirty="0" err="1">
                <a:latin typeface="Arial Black" pitchFamily="34" charset="0"/>
                <a:cs typeface="Arial" pitchFamily="34" charset="0"/>
              </a:rPr>
              <a:t>Нове</a:t>
            </a:r>
            <a:r>
              <a:rPr lang="ru-RU" b="1" dirty="0">
                <a:latin typeface="Arial Black" pitchFamily="34" charset="0"/>
                <a:cs typeface="Arial" pitchFamily="34" charset="0"/>
              </a:rPr>
              <a:t> </a:t>
            </a:r>
            <a:r>
              <a:rPr lang="ru-RU" b="1" dirty="0" err="1">
                <a:latin typeface="Arial Black" pitchFamily="34" charset="0"/>
                <a:cs typeface="Arial" pitchFamily="34" charset="0"/>
              </a:rPr>
              <a:t>значення</a:t>
            </a:r>
            <a:r>
              <a:rPr lang="ru-RU" b="1" dirty="0">
                <a:latin typeface="Arial Black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number=");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number=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Int32.Parse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("</a:t>
            </a:r>
            <a:r>
              <a:rPr lang="ru-RU" b="1" dirty="0" err="1">
                <a:latin typeface="Arial Black" pitchFamily="34" charset="0"/>
                <a:cs typeface="Arial" pitchFamily="34" charset="0"/>
              </a:rPr>
              <a:t>Нестатичне</a:t>
            </a:r>
            <a:r>
              <a:rPr lang="ru-RU" b="1" dirty="0">
                <a:latin typeface="Arial Black" pitchFamily="34" charset="0"/>
                <a:cs typeface="Arial" pitchFamily="34" charset="0"/>
              </a:rPr>
              <a:t> поле 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number="+number);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();}}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Arial Black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latin typeface="Arial Black" pitchFamily="34" charset="0"/>
                <a:cs typeface="Arial" pitchFamily="34" charset="0"/>
              </a:rPr>
              <a:t>class </a:t>
            </a:r>
            <a:r>
              <a:rPr lang="en-US" b="1" dirty="0" err="1">
                <a:latin typeface="Arial Black" pitchFamily="34" charset="0"/>
                <a:cs typeface="Arial" pitchFamily="34" charset="0"/>
              </a:rPr>
              <a:t>StaticConstrDemo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static void Main(){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Arial Black" pitchFamily="34" charset="0"/>
                <a:cs typeface="Arial" pitchFamily="34" charset="0"/>
              </a:rPr>
              <a:t>new </a:t>
            </a:r>
            <a:r>
              <a:rPr lang="en-US" b="1" dirty="0" err="1">
                <a:latin typeface="Arial Black" pitchFamily="34" charset="0"/>
                <a:cs typeface="Arial" pitchFamily="34" charset="0"/>
              </a:rPr>
              <a:t>MyClass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();}}</a:t>
            </a: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300192" y="692696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-46040" y="-27384"/>
            <a:ext cx="9144032" cy="418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Статичний конструктор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0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5536" y="1109057"/>
            <a:ext cx="8980960" cy="5632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latin typeface="Arial Black" pitchFamily="34" charset="0"/>
                <a:cs typeface="Arial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class Recursion{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Arial Black" pitchFamily="34" charset="0"/>
                <a:cs typeface="Arial" pitchFamily="34" charset="0"/>
              </a:rPr>
              <a:t>public static 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 fact(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 n){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if(n&lt;1) return 1;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Arial Black" pitchFamily="34" charset="0"/>
                <a:cs typeface="Arial" pitchFamily="34" charset="0"/>
              </a:rPr>
              <a:t>else return n*fact(n-1);}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public static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fibon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(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 n){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Arial Black" pitchFamily="34" charset="0"/>
                <a:cs typeface="Arial" pitchFamily="34" charset="0"/>
              </a:rPr>
              <a:t>if(n==1||n==2) return 1;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else return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fibon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(n-1)+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fibon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(n-2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);}}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 Black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Arial Black" pitchFamily="34" charset="0"/>
                <a:cs typeface="Arial" pitchFamily="34" charset="0"/>
              </a:rPr>
              <a:t>class 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RecursionDemo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static void Main(){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 k=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5,m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=8;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("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Фактор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i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ал "+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k+"!="+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Recursion.fact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(k));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("</a:t>
            </a:r>
            <a:r>
              <a:rPr lang="ru-RU" sz="2000" b="1" dirty="0">
                <a:latin typeface="Arial Black" pitchFamily="34" charset="0"/>
                <a:cs typeface="Arial" pitchFamily="34" charset="0"/>
              </a:rPr>
              <a:t>Число Ф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i</a:t>
            </a:r>
            <a:r>
              <a:rPr lang="ru-RU" sz="2000" b="1" dirty="0" err="1">
                <a:latin typeface="Arial Black" pitchFamily="34" charset="0"/>
                <a:cs typeface="Arial" pitchFamily="34" charset="0"/>
              </a:rPr>
              <a:t>боначч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i </a:t>
            </a:r>
            <a:r>
              <a:rPr lang="ru-RU" sz="2000" b="1" dirty="0">
                <a:latin typeface="Arial Black" pitchFamily="34" charset="0"/>
                <a:cs typeface="Arial" pitchFamily="34" charset="0"/>
              </a:rPr>
              <a:t>з номером "+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m+" </a:t>
            </a:r>
            <a:r>
              <a:rPr lang="ru-RU" sz="2000" b="1" dirty="0">
                <a:latin typeface="Arial Black" pitchFamily="34" charset="0"/>
                <a:cs typeface="Arial" pitchFamily="34" charset="0"/>
              </a:rPr>
              <a:t>дор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i</a:t>
            </a:r>
            <a:r>
              <a:rPr lang="ru-RU" sz="2000" b="1" dirty="0" err="1">
                <a:latin typeface="Arial Black" pitchFamily="34" charset="0"/>
                <a:cs typeface="Arial" pitchFamily="34" charset="0"/>
              </a:rPr>
              <a:t>внює</a:t>
            </a:r>
            <a:r>
              <a:rPr lang="ru-RU" sz="2000" b="1" dirty="0">
                <a:latin typeface="Arial Black" pitchFamily="34" charset="0"/>
                <a:cs typeface="Arial" pitchFamily="34" charset="0"/>
              </a:rPr>
              <a:t> "+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Recursion.fibon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(m));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();}}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548680"/>
          </a:xfrm>
        </p:spPr>
        <p:txBody>
          <a:bodyPr>
            <a:normAutofit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Рекурсія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28184" y="1412776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7040" y="404664"/>
            <a:ext cx="931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Рекурсія – виклик в тілі функції цієї ж функції. </a:t>
            </a:r>
          </a:p>
        </p:txBody>
      </p:sp>
    </p:spTree>
    <p:extLst>
      <p:ext uri="{BB962C8B-B14F-4D97-AF65-F5344CB8AC3E}">
        <p14:creationId xmlns:p14="http://schemas.microsoft.com/office/powerpoint/2010/main" val="42061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730" y="4416566"/>
            <a:ext cx="9108504" cy="23968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Arial Black" pitchFamily="34" charset="0"/>
                <a:cs typeface="Arial" pitchFamily="34" charset="0"/>
              </a:rPr>
              <a:t>class </a:t>
            </a:r>
            <a:r>
              <a:rPr lang="en-US" b="1" dirty="0" err="1">
                <a:latin typeface="Arial Black" pitchFamily="34" charset="0"/>
                <a:cs typeface="Arial" pitchFamily="34" charset="0"/>
              </a:rPr>
              <a:t>MainParamsDemo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static void Main(string[]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args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){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("</a:t>
            </a:r>
            <a:r>
              <a:rPr lang="ru-RU" b="1" dirty="0" err="1">
                <a:latin typeface="Arial Black" pitchFamily="34" charset="0"/>
                <a:cs typeface="Arial" pitchFamily="34" charset="0"/>
              </a:rPr>
              <a:t>Програма</a:t>
            </a:r>
            <a:r>
              <a:rPr lang="ru-RU" b="1" dirty="0">
                <a:latin typeface="Arial Black" pitchFamily="34" charset="0"/>
                <a:cs typeface="Arial" pitchFamily="34" charset="0"/>
              </a:rPr>
              <a:t> </a:t>
            </a:r>
            <a:r>
              <a:rPr lang="ru-RU" b="1" dirty="0" err="1">
                <a:latin typeface="Arial Black" pitchFamily="34" charset="0"/>
                <a:cs typeface="Arial" pitchFamily="34" charset="0"/>
              </a:rPr>
              <a:t>викликана</a:t>
            </a:r>
            <a:r>
              <a:rPr lang="ru-RU" b="1" dirty="0">
                <a:latin typeface="Arial Black" pitchFamily="34" charset="0"/>
                <a:cs typeface="Arial" pitchFamily="34" charset="0"/>
              </a:rPr>
              <a:t> з такими параметрами:");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for(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 i=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0;i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&lt;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args.Length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;){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("</a:t>
            </a:r>
            <a:r>
              <a:rPr lang="ru-RU" b="1" dirty="0">
                <a:latin typeface="Arial Black" pitchFamily="34" charset="0"/>
                <a:cs typeface="Arial" pitchFamily="34" charset="0"/>
              </a:rPr>
              <a:t>Аргумент "+(++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i)+": "+</a:t>
            </a:r>
            <a:r>
              <a:rPr lang="en-US" b="1" dirty="0" err="1">
                <a:latin typeface="Arial Black" pitchFamily="34" charset="0"/>
                <a:cs typeface="Arial" pitchFamily="34" charset="0"/>
              </a:rPr>
              <a:t>args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[i-1]);}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();}</a:t>
            </a:r>
            <a:r>
              <a:rPr lang="en-US" b="1" dirty="0" smtClean="0">
                <a:latin typeface="Arial Black" pitchFamily="34" charset="0"/>
                <a:cs typeface="Arial" pitchFamily="34" charset="0"/>
              </a:rPr>
              <a:t>}</a:t>
            </a:r>
            <a:endParaRPr lang="en-US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404664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Метод </a:t>
            </a:r>
            <a:r>
              <a:rPr lang="en-US" sz="2800" b="1" u="sng" dirty="0" smtClean="0">
                <a:solidFill>
                  <a:srgbClr val="FF0000"/>
                </a:solidFill>
                <a:latin typeface="Arial Black" pitchFamily="34" charset="0"/>
              </a:rPr>
              <a:t>Main()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306867" y="4526517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7040" y="404664"/>
            <a:ext cx="9319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При запуску програми на виконання їй можуть передаватись параметри. Ці параметри є аргументами метода </a:t>
            </a:r>
            <a:r>
              <a:rPr lang="en-US" sz="2400" b="1" dirty="0" smtClean="0">
                <a:solidFill>
                  <a:srgbClr val="FF0000"/>
                </a:solidFill>
              </a:rPr>
              <a:t>Main()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. Аргументи методу </a:t>
            </a:r>
            <a:r>
              <a:rPr lang="en-US" sz="2400" b="1" dirty="0" smtClean="0">
                <a:solidFill>
                  <a:srgbClr val="FF0000"/>
                </a:solidFill>
              </a:rPr>
              <a:t>Main()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передаються у вигляді текстового масиву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тип </a:t>
            </a:r>
            <a:r>
              <a:rPr lang="en-US" sz="2400" b="1" dirty="0" smtClean="0">
                <a:solidFill>
                  <a:srgbClr val="FF0000"/>
                </a:solidFill>
              </a:rPr>
              <a:t>string[]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. За необхідності в програмі ці текстові значення переводяться до потрібного типу.</a:t>
            </a:r>
            <a:endParaRPr lang="ru-RU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009" y="2395132"/>
            <a:ext cx="9094954" cy="193899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Метод </a:t>
            </a:r>
            <a:r>
              <a:rPr lang="en-US" sz="2400" b="1" dirty="0" smtClean="0">
                <a:solidFill>
                  <a:srgbClr val="FFFF00"/>
                </a:solidFill>
              </a:rPr>
              <a:t>Main()</a:t>
            </a:r>
            <a:r>
              <a:rPr lang="uk-UA" sz="2400" b="1" dirty="0" smtClean="0">
                <a:solidFill>
                  <a:schemeClr val="bg1"/>
                </a:solidFill>
              </a:rPr>
              <a:t> може повертати результат операційній системі – ціле число, що означає, як закінчився виклик методу. Нуль означає нормальне завершення. В цьому випадку метод оголошується так: </a:t>
            </a:r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err="1" smtClean="0">
                <a:solidFill>
                  <a:srgbClr val="FFFF00"/>
                </a:solidFill>
              </a:rPr>
              <a:t>int</a:t>
            </a:r>
            <a:r>
              <a:rPr lang="en-US" sz="2400" b="1" dirty="0" smtClean="0">
                <a:solidFill>
                  <a:srgbClr val="FFFF00"/>
                </a:solidFill>
              </a:rPr>
              <a:t> Main(){...}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uk-UA" sz="2400" b="1" dirty="0" smtClean="0">
                <a:solidFill>
                  <a:schemeClr val="bg1"/>
                </a:solidFill>
              </a:rPr>
              <a:t>або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int</a:t>
            </a:r>
            <a:r>
              <a:rPr lang="en-US" sz="2400" b="1" dirty="0" smtClean="0">
                <a:solidFill>
                  <a:srgbClr val="FFFF00"/>
                </a:solidFill>
              </a:rPr>
              <a:t> Main(string[] </a:t>
            </a:r>
            <a:r>
              <a:rPr lang="en-US" sz="2400" b="1" dirty="0" err="1" smtClean="0">
                <a:solidFill>
                  <a:srgbClr val="FFFF00"/>
                </a:solidFill>
              </a:rPr>
              <a:t>args</a:t>
            </a:r>
            <a:r>
              <a:rPr lang="en-US" sz="2400" b="1" dirty="0" smtClean="0">
                <a:solidFill>
                  <a:srgbClr val="FFFF00"/>
                </a:solidFill>
              </a:rPr>
              <a:t>){...}</a:t>
            </a:r>
            <a:endParaRPr lang="ru-RU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9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64" y="764704"/>
            <a:ext cx="9108504" cy="59093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100" b="1" dirty="0">
                <a:latin typeface="Arial Black" pitchFamily="34" charset="0"/>
                <a:cs typeface="Arial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class </a:t>
            </a:r>
            <a:r>
              <a:rPr lang="en-US" sz="2100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MainParamsDemo2</a:t>
            </a:r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100" b="1" dirty="0">
                <a:latin typeface="Arial Black" pitchFamily="34" charset="0"/>
                <a:cs typeface="Arial" pitchFamily="34" charset="0"/>
              </a:rPr>
              <a:t>static </a:t>
            </a:r>
            <a:r>
              <a:rPr lang="en-US" sz="21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100" b="1" dirty="0">
                <a:latin typeface="Arial Black" pitchFamily="34" charset="0"/>
                <a:cs typeface="Arial" pitchFamily="34" charset="0"/>
              </a:rPr>
              <a:t> Main(string[] name){</a:t>
            </a:r>
          </a:p>
          <a:p>
            <a:pPr>
              <a:lnSpc>
                <a:spcPct val="120000"/>
              </a:lnSpc>
            </a:pPr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if(</a:t>
            </a:r>
            <a:r>
              <a:rPr lang="en-US" sz="2100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name.Length</a:t>
            </a:r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&lt;4){</a:t>
            </a:r>
          </a:p>
          <a:p>
            <a:pPr>
              <a:lnSpc>
                <a:spcPct val="120000"/>
              </a:lnSpc>
            </a:pPr>
            <a:r>
              <a:rPr lang="en-US" sz="2100" b="1" dirty="0" err="1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100" b="1" dirty="0">
                <a:latin typeface="Arial Black" pitchFamily="34" charset="0"/>
                <a:cs typeface="Arial" pitchFamily="34" charset="0"/>
              </a:rPr>
              <a:t>("</a:t>
            </a:r>
            <a:r>
              <a:rPr lang="ru-RU" sz="2100" b="1" dirty="0" err="1">
                <a:latin typeface="Arial Black" pitchFamily="34" charset="0"/>
                <a:cs typeface="Arial" pitchFamily="34" charset="0"/>
              </a:rPr>
              <a:t>Неправильн</a:t>
            </a:r>
            <a:r>
              <a:rPr lang="en-US" sz="2100" b="1" dirty="0">
                <a:latin typeface="Arial Black" pitchFamily="34" charset="0"/>
                <a:cs typeface="Arial" pitchFamily="34" charset="0"/>
              </a:rPr>
              <a:t>i </a:t>
            </a:r>
            <a:r>
              <a:rPr lang="ru-RU" sz="2100" b="1" dirty="0" err="1">
                <a:latin typeface="Arial Black" pitchFamily="34" charset="0"/>
                <a:cs typeface="Arial" pitchFamily="34" charset="0"/>
              </a:rPr>
              <a:t>аргументи</a:t>
            </a:r>
            <a:r>
              <a:rPr lang="ru-RU" sz="2100" b="1" dirty="0">
                <a:latin typeface="Arial Black" pitchFamily="34" charset="0"/>
                <a:cs typeface="Arial" pitchFamily="34" charset="0"/>
              </a:rPr>
              <a:t> командного рядка</a:t>
            </a:r>
            <a:r>
              <a:rPr lang="ru-RU" sz="2100" b="1" dirty="0" smtClean="0">
                <a:latin typeface="Arial Black" pitchFamily="34" charset="0"/>
                <a:cs typeface="Arial" pitchFamily="34" charset="0"/>
              </a:rPr>
              <a:t>!");</a:t>
            </a:r>
            <a:endParaRPr lang="en-US" sz="2100" b="1" dirty="0" smtClean="0">
              <a:latin typeface="Arial Black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2100" b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}</a:t>
            </a:r>
            <a:endParaRPr lang="ru-RU" sz="2100" b="1" dirty="0">
              <a:solidFill>
                <a:schemeClr val="accent1">
                  <a:lumMod val="50000"/>
                </a:schemeClr>
              </a:solidFill>
              <a:latin typeface="Arial Black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100" b="1" dirty="0">
                <a:latin typeface="Arial Black" pitchFamily="34" charset="0"/>
                <a:cs typeface="Arial" pitchFamily="34" charset="0"/>
              </a:rPr>
              <a:t>else{</a:t>
            </a:r>
          </a:p>
          <a:p>
            <a:pPr>
              <a:lnSpc>
                <a:spcPct val="120000"/>
              </a:lnSpc>
            </a:pPr>
            <a:r>
              <a:rPr lang="en-US" sz="2100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("I</a:t>
            </a:r>
            <a:r>
              <a:rPr lang="ru-RU" sz="2100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м'я</a:t>
            </a:r>
            <a:r>
              <a:rPr lang="ru-RU" sz="21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: "+</a:t>
            </a:r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name[0]);</a:t>
            </a:r>
          </a:p>
          <a:p>
            <a:pPr>
              <a:lnSpc>
                <a:spcPct val="120000"/>
              </a:lnSpc>
            </a:pPr>
            <a:r>
              <a:rPr lang="en-US" sz="2100" b="1" dirty="0" err="1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100" b="1" dirty="0">
                <a:latin typeface="Arial Black" pitchFamily="34" charset="0"/>
                <a:cs typeface="Arial" pitchFamily="34" charset="0"/>
              </a:rPr>
              <a:t>("</a:t>
            </a:r>
            <a:r>
              <a:rPr lang="ru-RU" sz="2100" b="1" dirty="0" err="1">
                <a:latin typeface="Arial Black" pitchFamily="34" charset="0"/>
                <a:cs typeface="Arial" pitchFamily="34" charset="0"/>
              </a:rPr>
              <a:t>Пр</a:t>
            </a:r>
            <a:r>
              <a:rPr lang="en-US" sz="2100" b="1" dirty="0">
                <a:latin typeface="Arial Black" pitchFamily="34" charset="0"/>
                <a:cs typeface="Arial" pitchFamily="34" charset="0"/>
              </a:rPr>
              <a:t>i</a:t>
            </a:r>
            <a:r>
              <a:rPr lang="ru-RU" sz="2100" b="1" dirty="0" err="1">
                <a:latin typeface="Arial Black" pitchFamily="34" charset="0"/>
                <a:cs typeface="Arial" pitchFamily="34" charset="0"/>
              </a:rPr>
              <a:t>звище</a:t>
            </a:r>
            <a:r>
              <a:rPr lang="ru-RU" sz="2100" b="1" dirty="0">
                <a:latin typeface="Arial Black" pitchFamily="34" charset="0"/>
                <a:cs typeface="Arial" pitchFamily="34" charset="0"/>
              </a:rPr>
              <a:t> : "+</a:t>
            </a:r>
            <a:r>
              <a:rPr lang="en-US" sz="2100" b="1" dirty="0">
                <a:latin typeface="Arial Black" pitchFamily="34" charset="0"/>
                <a:cs typeface="Arial" pitchFamily="34" charset="0"/>
              </a:rPr>
              <a:t>name[1]);</a:t>
            </a:r>
          </a:p>
          <a:p>
            <a:pPr>
              <a:lnSpc>
                <a:spcPct val="120000"/>
              </a:lnSpc>
            </a:pPr>
            <a:r>
              <a:rPr lang="en-US" sz="2100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("</a:t>
            </a:r>
            <a:r>
              <a:rPr lang="ru-RU" sz="21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В</a:t>
            </a:r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i</a:t>
            </a:r>
            <a:r>
              <a:rPr lang="ru-RU" sz="21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к (в роках): "+</a:t>
            </a:r>
            <a:r>
              <a:rPr lang="en-US" sz="2100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Int32.Parse</a:t>
            </a:r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(name[2]));</a:t>
            </a:r>
          </a:p>
          <a:p>
            <a:pPr>
              <a:lnSpc>
                <a:spcPct val="120000"/>
              </a:lnSpc>
            </a:pPr>
            <a:r>
              <a:rPr lang="en-US" sz="2100" b="1" dirty="0" err="1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100" b="1" dirty="0">
                <a:latin typeface="Arial Black" pitchFamily="34" charset="0"/>
                <a:cs typeface="Arial" pitchFamily="34" charset="0"/>
              </a:rPr>
              <a:t>("</a:t>
            </a:r>
            <a:r>
              <a:rPr lang="ru-RU" sz="2100" b="1" dirty="0">
                <a:latin typeface="Arial Black" pitchFamily="34" charset="0"/>
                <a:cs typeface="Arial" pitchFamily="34" charset="0"/>
              </a:rPr>
              <a:t>Вага (в кг): "+</a:t>
            </a:r>
            <a:r>
              <a:rPr lang="en-US" sz="2100" b="1" dirty="0" err="1">
                <a:latin typeface="Arial Black" pitchFamily="34" charset="0"/>
                <a:cs typeface="Arial" pitchFamily="34" charset="0"/>
              </a:rPr>
              <a:t>Double.Parse</a:t>
            </a:r>
            <a:r>
              <a:rPr lang="en-US" sz="2100" b="1" dirty="0">
                <a:latin typeface="Arial Black" pitchFamily="34" charset="0"/>
                <a:cs typeface="Arial" pitchFamily="34" charset="0"/>
              </a:rPr>
              <a:t>(name[3]));}</a:t>
            </a:r>
          </a:p>
          <a:p>
            <a:pPr>
              <a:lnSpc>
                <a:spcPct val="120000"/>
              </a:lnSpc>
            </a:pPr>
            <a:r>
              <a:rPr lang="en-US" sz="2100" b="1" dirty="0" err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sz="2100" b="1" dirty="0">
                <a:latin typeface="Arial Black" pitchFamily="34" charset="0"/>
                <a:cs typeface="Arial" pitchFamily="34" charset="0"/>
              </a:rPr>
              <a:t>return 0</a:t>
            </a:r>
            <a:r>
              <a:rPr lang="en-US" sz="2100" b="1" dirty="0" smtClean="0">
                <a:latin typeface="Arial Black" pitchFamily="34" charset="0"/>
                <a:cs typeface="Arial" pitchFamily="34" charset="0"/>
              </a:rPr>
              <a:t>;}</a:t>
            </a:r>
          </a:p>
          <a:p>
            <a:pPr>
              <a:lnSpc>
                <a:spcPct val="120000"/>
              </a:lnSpc>
            </a:pPr>
            <a:r>
              <a:rPr lang="en-US" sz="2100" b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}</a:t>
            </a:r>
            <a:endParaRPr lang="en-US" sz="21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476672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Метод </a:t>
            </a:r>
            <a:r>
              <a:rPr lang="en-US" sz="2800" b="1" u="sng" dirty="0" smtClean="0">
                <a:solidFill>
                  <a:srgbClr val="FF0000"/>
                </a:solidFill>
                <a:latin typeface="Arial Black" pitchFamily="34" charset="0"/>
              </a:rPr>
              <a:t>Main()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553905" y="908720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571612"/>
            <a:ext cx="9144000" cy="3500462"/>
          </a:xfrm>
        </p:spPr>
        <p:txBody>
          <a:bodyPr>
            <a:normAutofit/>
          </a:bodyPr>
          <a:lstStyle/>
          <a:p>
            <a:r>
              <a:rPr lang="uk-UA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Лекція </a:t>
            </a:r>
            <a:r>
              <a:rPr lang="en-US" b="1" u="sng" dirty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8</a:t>
            </a:r>
            <a:r>
              <a:rPr lang="uk-UA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.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</a:t>
            </a:r>
            <a:b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/>
            </a:r>
            <a:b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uk-UA" sz="60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Методи та об</a:t>
            </a:r>
            <a:r>
              <a:rPr lang="en-US" sz="60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’</a:t>
            </a:r>
            <a:r>
              <a:rPr lang="uk-UA" sz="6000" b="1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єкти</a:t>
            </a:r>
            <a:endParaRPr lang="uk-UA" sz="6000" b="1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r>
              <a:rPr lang="uk-UA" sz="4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Основні питання</a:t>
            </a:r>
            <a:endParaRPr lang="uk-UA" sz="48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333212"/>
            <a:ext cx="8643998" cy="48320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ebdings"/>
              <a:buChar char="&lt;"/>
            </a:pP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Об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ebdings"/>
              </a:rPr>
              <a:t>’</a:t>
            </a:r>
            <a:r>
              <a:rPr lang="uk-UA" sz="2800" b="1" dirty="0" err="1" smtClean="0">
                <a:latin typeface="Arial" pitchFamily="34" charset="0"/>
                <a:cs typeface="Arial" pitchFamily="34" charset="0"/>
                <a:sym typeface="Webdings"/>
              </a:rPr>
              <a:t>єкт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 – аргумент методу</a:t>
            </a:r>
            <a:endParaRPr lang="en-US" sz="28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endParaRPr lang="uk-UA" sz="8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 Об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ebdings"/>
              </a:rPr>
              <a:t>’</a:t>
            </a:r>
            <a:r>
              <a:rPr lang="uk-UA" sz="2800" b="1" dirty="0" err="1" smtClean="0">
                <a:latin typeface="Arial" pitchFamily="34" charset="0"/>
                <a:cs typeface="Arial" pitchFamily="34" charset="0"/>
                <a:sym typeface="Webdings"/>
              </a:rPr>
              <a:t>єкт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 – результат методу</a:t>
            </a:r>
            <a:endParaRPr lang="uk-UA" sz="2800" b="1" dirty="0">
              <a:latin typeface="Arial" pitchFamily="34" charset="0"/>
              <a:cs typeface="Arial" pitchFamily="34" charset="0"/>
              <a:sym typeface="Webdings"/>
            </a:endParaRPr>
          </a:p>
          <a:p>
            <a:endParaRPr lang="en-US" sz="8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 Способи передачі аргументів (за значенням </a:t>
            </a:r>
          </a:p>
          <a:p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     та за посиланням)</a:t>
            </a:r>
            <a:endParaRPr lang="uk-UA" sz="2800" b="1" dirty="0">
              <a:latin typeface="Arial" pitchFamily="34" charset="0"/>
              <a:cs typeface="Arial" pitchFamily="34" charset="0"/>
              <a:sym typeface="Webdings"/>
            </a:endParaRPr>
          </a:p>
          <a:p>
            <a:endParaRPr lang="en-US" sz="8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 Змінна кількість аргументів</a:t>
            </a:r>
            <a:endParaRPr lang="uk-UA" sz="2800" b="1" dirty="0">
              <a:latin typeface="Arial" pitchFamily="34" charset="0"/>
              <a:cs typeface="Arial" pitchFamily="34" charset="0"/>
              <a:sym typeface="Webdings"/>
            </a:endParaRPr>
          </a:p>
          <a:p>
            <a:endParaRPr lang="en-US" sz="8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 Результат методу - масив</a:t>
            </a:r>
            <a:endParaRPr lang="uk-UA" sz="2800" b="1" dirty="0">
              <a:latin typeface="Arial" pitchFamily="34" charset="0"/>
              <a:cs typeface="Arial" pitchFamily="34" charset="0"/>
              <a:sym typeface="Webdings"/>
            </a:endParaRPr>
          </a:p>
          <a:p>
            <a:endParaRPr lang="en-US" sz="8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 Статичні члени класу</a:t>
            </a:r>
            <a:endParaRPr lang="uk-UA" sz="2800" b="1" dirty="0">
              <a:latin typeface="Arial" pitchFamily="34" charset="0"/>
              <a:cs typeface="Arial" pitchFamily="34" charset="0"/>
              <a:sym typeface="Webdings"/>
            </a:endParaRPr>
          </a:p>
          <a:p>
            <a:endParaRPr lang="en-US" sz="8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pPr marL="457200" indent="-457200">
              <a:buFont typeface="Webdings"/>
              <a:buChar char="&lt;"/>
            </a:pP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Рекурсія</a:t>
            </a:r>
            <a:endParaRPr lang="en-US" sz="28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endParaRPr lang="uk-UA" sz="800" b="1" dirty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uk-UA" sz="2800" b="1" dirty="0">
                <a:latin typeface="Arial" pitchFamily="34" charset="0"/>
                <a:cs typeface="Arial" pitchFamily="34" charset="0"/>
                <a:sym typeface="Webdings"/>
              </a:rPr>
              <a:t> 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Метод 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ebdings"/>
              </a:rPr>
              <a:t>Main()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  <a:endParaRPr lang="uk-UA" sz="2800" b="1" dirty="0">
              <a:latin typeface="Arial" pitchFamily="34" charset="0"/>
              <a:cs typeface="Arial" pitchFamily="34" charset="0"/>
              <a:sym typeface="Web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548680"/>
          </a:xfrm>
        </p:spPr>
        <p:txBody>
          <a:bodyPr>
            <a:normAutofit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Об</a:t>
            </a:r>
            <a:r>
              <a:rPr lang="en-US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’</a:t>
            </a:r>
            <a:r>
              <a:rPr lang="uk-UA" sz="2800" b="1" u="sng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єкт</a:t>
            </a:r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– аргумент методу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36" y="601284"/>
            <a:ext cx="8980960" cy="61863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>
                <a:latin typeface="Arial Black" pitchFamily="34" charset="0"/>
                <a:cs typeface="Arial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class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 a;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public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(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a){</a:t>
            </a:r>
          </a:p>
          <a:p>
            <a:pPr>
              <a:lnSpc>
                <a:spcPct val="120000"/>
              </a:lnSpc>
            </a:pP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this.a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=a;}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public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suma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(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obj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){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Arial Black" pitchFamily="34" charset="0"/>
                <a:cs typeface="Arial" pitchFamily="34" charset="0"/>
              </a:rPr>
              <a:t>return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this.a+obj.a</a:t>
            </a: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;}}</a:t>
            </a:r>
            <a:endParaRPr lang="en-US" sz="2200" b="1" dirty="0">
              <a:latin typeface="Arial Black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class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ObjInArgDemo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Arial Black" pitchFamily="34" charset="0"/>
                <a:cs typeface="Arial" pitchFamily="34" charset="0"/>
              </a:rPr>
              <a:t>static void Main(){</a:t>
            </a:r>
          </a:p>
          <a:p>
            <a:pPr>
              <a:lnSpc>
                <a:spcPct val="120000"/>
              </a:lnSpc>
            </a:pP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x=new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(10);</a:t>
            </a:r>
          </a:p>
          <a:p>
            <a:pPr>
              <a:lnSpc>
                <a:spcPct val="120000"/>
              </a:lnSpc>
            </a:pP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 y=new 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(20);</a:t>
            </a:r>
          </a:p>
          <a:p>
            <a:pPr>
              <a:lnSpc>
                <a:spcPct val="120000"/>
              </a:lnSpc>
            </a:pP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z;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Arial Black" pitchFamily="34" charset="0"/>
                <a:cs typeface="Arial" pitchFamily="34" charset="0"/>
              </a:rPr>
              <a:t>z=</a:t>
            </a: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x.suma</a:t>
            </a:r>
            <a:r>
              <a:rPr lang="en-US" sz="2200" b="1" dirty="0">
                <a:latin typeface="Arial Black" pitchFamily="34" charset="0"/>
                <a:cs typeface="Arial" pitchFamily="34" charset="0"/>
              </a:rPr>
              <a:t>(y);</a:t>
            </a:r>
          </a:p>
          <a:p>
            <a:pPr>
              <a:lnSpc>
                <a:spcPct val="120000"/>
              </a:lnSpc>
            </a:pP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("</a:t>
            </a:r>
            <a:r>
              <a:rPr lang="ru-RU" sz="22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Результат </a:t>
            </a:r>
            <a:r>
              <a:rPr lang="ru-RU" sz="22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такий</a:t>
            </a:r>
            <a:r>
              <a:rPr lang="ru-RU" sz="22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: "+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z);</a:t>
            </a:r>
          </a:p>
          <a:p>
            <a:pPr>
              <a:lnSpc>
                <a:spcPct val="120000"/>
              </a:lnSpc>
            </a:pPr>
            <a:r>
              <a:rPr lang="en-US" sz="2200" b="1" dirty="0" err="1"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();}}</a:t>
            </a: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1000108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404664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Об</a:t>
            </a:r>
            <a:r>
              <a:rPr lang="en-US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’</a:t>
            </a:r>
            <a:r>
              <a:rPr lang="uk-UA" sz="2800" b="1" u="sng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єкт</a:t>
            </a:r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– результат методу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36" y="404664"/>
            <a:ext cx="8980960" cy="64079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Arial Black" pitchFamily="34" charset="0"/>
                <a:cs typeface="Arial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class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 a;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public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a){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latin typeface="Arial Black" pitchFamily="34" charset="0"/>
                <a:cs typeface="Arial" pitchFamily="34" charset="0"/>
              </a:rPr>
              <a:t>this.a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=a;}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public void show(){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("</a:t>
            </a:r>
            <a:r>
              <a:rPr lang="ru-RU" b="1" dirty="0" err="1">
                <a:latin typeface="Arial Black" pitchFamily="34" charset="0"/>
                <a:cs typeface="Arial" pitchFamily="34" charset="0"/>
              </a:rPr>
              <a:t>Значення</a:t>
            </a:r>
            <a:r>
              <a:rPr lang="ru-RU" b="1" dirty="0">
                <a:latin typeface="Arial Black" pitchFamily="34" charset="0"/>
                <a:cs typeface="Arial" pitchFamily="34" charset="0"/>
              </a:rPr>
              <a:t> поля </a:t>
            </a:r>
            <a:r>
              <a:rPr lang="ru-RU" b="1" dirty="0" err="1">
                <a:latin typeface="Arial Black" pitchFamily="34" charset="0"/>
                <a:cs typeface="Arial" pitchFamily="34" charset="0"/>
              </a:rPr>
              <a:t>таке</a:t>
            </a:r>
            <a:r>
              <a:rPr lang="ru-RU" b="1" dirty="0">
                <a:latin typeface="Arial Black" pitchFamily="34" charset="0"/>
                <a:cs typeface="Arial" pitchFamily="34" charset="0"/>
              </a:rPr>
              <a:t>: "+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a);}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public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make(){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latin typeface="Arial Black" pitchFamily="34" charset="0"/>
                <a:cs typeface="Arial" pitchFamily="34" charset="0"/>
              </a:rPr>
              <a:t>MyClass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 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t=new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this.a+1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Arial Black" pitchFamily="34" charset="0"/>
                <a:cs typeface="Arial" pitchFamily="34" charset="0"/>
              </a:rPr>
              <a:t>return t;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}}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Arial Black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latin typeface="Arial Black" pitchFamily="34" charset="0"/>
                <a:cs typeface="Arial" pitchFamily="34" charset="0"/>
              </a:rPr>
              <a:t>class </a:t>
            </a:r>
            <a:r>
              <a:rPr lang="en-US" b="1" dirty="0" err="1">
                <a:latin typeface="Arial Black" pitchFamily="34" charset="0"/>
                <a:cs typeface="Arial" pitchFamily="34" charset="0"/>
              </a:rPr>
              <a:t>ObjAsResDemo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static void Main(){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latin typeface="Arial Black" pitchFamily="34" charset="0"/>
                <a:cs typeface="Arial" pitchFamily="34" charset="0"/>
              </a:rPr>
              <a:t>MyClass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 x=new </a:t>
            </a:r>
            <a:r>
              <a:rPr lang="en-US" b="1" dirty="0" err="1">
                <a:latin typeface="Arial Black" pitchFamily="34" charset="0"/>
                <a:cs typeface="Arial" pitchFamily="34" charset="0"/>
              </a:rPr>
              <a:t>MyClass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(10);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y;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Arial Black" pitchFamily="34" charset="0"/>
                <a:cs typeface="Arial" pitchFamily="34" charset="0"/>
              </a:rPr>
              <a:t>y=</a:t>
            </a:r>
            <a:r>
              <a:rPr lang="en-US" b="1" dirty="0" err="1">
                <a:latin typeface="Arial Black" pitchFamily="34" charset="0"/>
                <a:cs typeface="Arial" pitchFamily="34" charset="0"/>
              </a:rPr>
              <a:t>x.make</a:t>
            </a:r>
            <a:r>
              <a:rPr lang="en-US" b="1" dirty="0">
                <a:latin typeface="Arial Black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y.show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b="1" dirty="0" smtClean="0">
                <a:latin typeface="Arial Black" pitchFamily="34" charset="0"/>
                <a:cs typeface="Arial" pitchFamily="34" charset="0"/>
              </a:rPr>
              <a:t>();}}</a:t>
            </a: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1000108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62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332656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Способи передачі аргументів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30" y="492438"/>
            <a:ext cx="9108504" cy="63709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ebdings"/>
              <a:buChar char="&lt;"/>
            </a:pPr>
            <a:r>
              <a:rPr lang="uk-UA" sz="2400" b="1" dirty="0" smtClean="0">
                <a:sym typeface="Webdings"/>
              </a:rPr>
              <a:t>Існує два механізми передачі аргументів методу – за </a:t>
            </a:r>
            <a:r>
              <a:rPr lang="uk-UA" sz="2400" b="1" u="sng" dirty="0" smtClean="0">
                <a:sym typeface="Webdings"/>
              </a:rPr>
              <a:t>значенням</a:t>
            </a:r>
            <a:r>
              <a:rPr lang="uk-UA" sz="2400" b="1" dirty="0" smtClean="0">
                <a:sym typeface="Webdings"/>
              </a:rPr>
              <a:t> і за </a:t>
            </a:r>
            <a:r>
              <a:rPr lang="uk-UA" sz="2400" b="1" u="sng" dirty="0" smtClean="0">
                <a:sym typeface="Webdings"/>
              </a:rPr>
              <a:t>посиланням</a:t>
            </a:r>
          </a:p>
          <a:p>
            <a:pPr marL="342900" indent="-342900">
              <a:buFont typeface="Webdings"/>
              <a:buChar char="&lt;"/>
            </a:pPr>
            <a:r>
              <a:rPr lang="uk-UA" sz="2400" b="1" dirty="0" smtClean="0">
                <a:sym typeface="Webdings"/>
              </a:rPr>
              <a:t>При передачі аргументів за </a:t>
            </a:r>
            <a:r>
              <a:rPr lang="uk-UA" sz="2400" b="1" u="sng" dirty="0" smtClean="0">
                <a:sym typeface="Webdings"/>
              </a:rPr>
              <a:t>значенням</a:t>
            </a:r>
            <a:r>
              <a:rPr lang="uk-UA" sz="2400" b="1" dirty="0" smtClean="0">
                <a:sym typeface="Webdings"/>
              </a:rPr>
              <a:t> насправді передаються </a:t>
            </a:r>
            <a:r>
              <a:rPr lang="uk-UA" sz="2400" b="1" u="sng" dirty="0" smtClean="0">
                <a:sym typeface="Webdings"/>
              </a:rPr>
              <a:t>копії</a:t>
            </a:r>
            <a:r>
              <a:rPr lang="uk-UA" sz="2400" b="1" dirty="0" smtClean="0">
                <a:sym typeface="Webdings"/>
              </a:rPr>
              <a:t> аргументів</a:t>
            </a:r>
          </a:p>
          <a:p>
            <a:pPr marL="342900" indent="-342900">
              <a:buFont typeface="Webdings"/>
              <a:buChar char="&lt;"/>
            </a:pPr>
            <a:r>
              <a:rPr lang="uk-UA" sz="2400" b="1" dirty="0" smtClean="0">
                <a:sym typeface="Webdings"/>
              </a:rPr>
              <a:t>При передачі аргументів за </a:t>
            </a:r>
            <a:r>
              <a:rPr lang="uk-UA" sz="2400" b="1" u="sng" dirty="0" smtClean="0">
                <a:sym typeface="Webdings"/>
              </a:rPr>
              <a:t>посиланням</a:t>
            </a:r>
            <a:r>
              <a:rPr lang="uk-UA" sz="2400" b="1" dirty="0" smtClean="0">
                <a:sym typeface="Webdings"/>
              </a:rPr>
              <a:t> передаються </a:t>
            </a:r>
            <a:r>
              <a:rPr lang="uk-UA" sz="2400" b="1" u="sng" dirty="0" smtClean="0">
                <a:sym typeface="Webdings"/>
              </a:rPr>
              <a:t>безпосередньо</a:t>
            </a:r>
            <a:r>
              <a:rPr lang="uk-UA" sz="2400" b="1" dirty="0" smtClean="0">
                <a:sym typeface="Webdings"/>
              </a:rPr>
              <a:t> аргументи</a:t>
            </a:r>
          </a:p>
          <a:p>
            <a:pPr marL="342900" indent="-342900">
              <a:buFont typeface="Webdings"/>
              <a:buChar char="&lt;"/>
            </a:pPr>
            <a:r>
              <a:rPr lang="uk-UA" sz="2400" b="1" dirty="0" smtClean="0">
                <a:sym typeface="Webdings"/>
              </a:rPr>
              <a:t>За умовчанням аргументи передаються </a:t>
            </a:r>
            <a:r>
              <a:rPr lang="uk-UA" sz="2400" b="1" u="sng" dirty="0" smtClean="0">
                <a:sym typeface="Webdings"/>
              </a:rPr>
              <a:t>за значенням</a:t>
            </a:r>
          </a:p>
          <a:p>
            <a:pPr marL="342900" indent="-342900">
              <a:buFont typeface="Webdings"/>
              <a:buChar char="&lt;"/>
            </a:pPr>
            <a:r>
              <a:rPr lang="uk-UA" sz="2400" b="1" dirty="0" smtClean="0">
                <a:sym typeface="Webdings"/>
              </a:rPr>
              <a:t>Для передачі аргументу за посиланням в описанні методі та при виклику методу відповідний аргумент вказують з ідентифікатором </a:t>
            </a:r>
            <a:r>
              <a:rPr lang="en-US" sz="2400" b="1" dirty="0" smtClean="0">
                <a:solidFill>
                  <a:srgbClr val="FF0000"/>
                </a:solidFill>
                <a:sym typeface="Webdings"/>
              </a:rPr>
              <a:t>ref</a:t>
            </a:r>
          </a:p>
          <a:p>
            <a:pPr marL="342900" indent="-342900">
              <a:buFont typeface="Webdings"/>
              <a:buChar char="&lt;"/>
            </a:pPr>
            <a:r>
              <a:rPr lang="uk-UA" sz="2400" b="1" dirty="0" smtClean="0">
                <a:sym typeface="Webdings"/>
              </a:rPr>
              <a:t>Існує також модифікатор </a:t>
            </a:r>
            <a:r>
              <a:rPr lang="en-US" sz="2400" b="1" dirty="0" smtClean="0">
                <a:solidFill>
                  <a:srgbClr val="FF0000"/>
                </a:solidFill>
                <a:sym typeface="Webdings"/>
              </a:rPr>
              <a:t>out</a:t>
            </a:r>
            <a:r>
              <a:rPr lang="uk-UA" sz="2400" b="1" dirty="0" smtClean="0">
                <a:sym typeface="Webdings"/>
              </a:rPr>
              <a:t>, який дозволяє передавати в метод аргумент без попереднього присвоєння значення</a:t>
            </a:r>
          </a:p>
          <a:p>
            <a:pPr marL="342900" indent="-342900">
              <a:buFont typeface="Webdings"/>
              <a:buChar char="&lt;"/>
            </a:pPr>
            <a:r>
              <a:rPr lang="uk-UA" sz="2400" b="1" dirty="0" smtClean="0"/>
              <a:t>За посиланням можна передавати аргументи базових, так і об</a:t>
            </a:r>
            <a:r>
              <a:rPr lang="en-US" sz="2400" b="1" dirty="0" smtClean="0"/>
              <a:t>’</a:t>
            </a:r>
            <a:r>
              <a:rPr lang="uk-UA" sz="2400" b="1" dirty="0" err="1" smtClean="0"/>
              <a:t>єктних</a:t>
            </a:r>
            <a:r>
              <a:rPr lang="uk-UA" sz="2400" b="1" dirty="0" smtClean="0"/>
              <a:t> типів</a:t>
            </a:r>
          </a:p>
          <a:p>
            <a:pPr marL="342900" indent="-342900">
              <a:buFont typeface="Webdings"/>
              <a:buChar char="&lt;"/>
            </a:pPr>
            <a:r>
              <a:rPr lang="uk-UA" sz="2400" b="1" dirty="0" smtClean="0"/>
              <a:t>Існує дві причини передачі аргументів за посиланням: зміна значення аргументу або повернення як результат більше ніж одного значення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37533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404664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Способи передачі аргументів – інструкція </a:t>
            </a:r>
            <a:r>
              <a:rPr lang="en-US" sz="2800" b="1" u="sng" dirty="0" smtClean="0">
                <a:solidFill>
                  <a:srgbClr val="FF0000"/>
                </a:solidFill>
                <a:latin typeface="Arial Black" pitchFamily="34" charset="0"/>
              </a:rPr>
              <a:t>ref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36" y="404664"/>
            <a:ext cx="8980960" cy="63499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700" b="1" dirty="0">
                <a:latin typeface="Arial Black" pitchFamily="34" charset="0"/>
                <a:cs typeface="Arial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class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7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1700" b="1" dirty="0">
                <a:latin typeface="Arial Black" pitchFamily="34" charset="0"/>
                <a:cs typeface="Arial" pitchFamily="34" charset="0"/>
              </a:rPr>
              <a:t> number;</a:t>
            </a:r>
          </a:p>
          <a:p>
            <a:pPr>
              <a:lnSpc>
                <a:spcPct val="120000"/>
              </a:lnSpc>
            </a:pP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public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(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number</a:t>
            </a:r>
            <a:r>
              <a:rPr lang="en-US" sz="1700" b="1" dirty="0" smtClean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){</a:t>
            </a:r>
            <a:r>
              <a:rPr lang="en-US" sz="1700" b="1" dirty="0" err="1" smtClean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this.number</a:t>
            </a:r>
            <a:r>
              <a:rPr lang="en-US" sz="1700" b="1" dirty="0" smtClean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=number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;}</a:t>
            </a:r>
          </a:p>
          <a:p>
            <a:pPr>
              <a:lnSpc>
                <a:spcPct val="120000"/>
              </a:lnSpc>
            </a:pPr>
            <a:r>
              <a:rPr lang="en-US" sz="1700" b="1" dirty="0">
                <a:latin typeface="Arial Black" pitchFamily="34" charset="0"/>
                <a:cs typeface="Arial" pitchFamily="34" charset="0"/>
              </a:rPr>
              <a:t>public void show(){</a:t>
            </a:r>
          </a:p>
          <a:p>
            <a:pPr>
              <a:lnSpc>
                <a:spcPct val="120000"/>
              </a:lnSpc>
            </a:pP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("</a:t>
            </a:r>
            <a:r>
              <a:rPr lang="ru-RU" sz="1700" b="1" dirty="0" err="1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Значення</a:t>
            </a:r>
            <a:r>
              <a:rPr lang="ru-RU" sz="17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поля: "+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number</a:t>
            </a:r>
            <a:r>
              <a:rPr lang="en-US" sz="1700" b="1" dirty="0" smtClean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);}}</a:t>
            </a:r>
            <a:endParaRPr lang="en-US" sz="1700" b="1" dirty="0">
              <a:solidFill>
                <a:schemeClr val="accent1">
                  <a:lumMod val="75000"/>
                </a:schemeClr>
              </a:solidFill>
              <a:latin typeface="Arial Black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700" b="1" dirty="0">
                <a:latin typeface="Arial Black" pitchFamily="34" charset="0"/>
                <a:cs typeface="Arial" pitchFamily="34" charset="0"/>
              </a:rPr>
              <a:t>class </a:t>
            </a:r>
            <a:r>
              <a:rPr lang="en-US" sz="1700" b="1" dirty="0" err="1">
                <a:latin typeface="Arial Black" pitchFamily="34" charset="0"/>
                <a:cs typeface="Arial" pitchFamily="34" charset="0"/>
              </a:rPr>
              <a:t>UsingRefDemo</a:t>
            </a:r>
            <a:r>
              <a:rPr lang="en-US" sz="1700" b="1" dirty="0"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static void swap(ref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x,ref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y){</a:t>
            </a:r>
          </a:p>
          <a:p>
            <a:pPr>
              <a:lnSpc>
                <a:spcPct val="120000"/>
              </a:lnSpc>
            </a:pPr>
            <a:r>
              <a:rPr lang="en-US" sz="17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1700" b="1" dirty="0">
                <a:latin typeface="Arial Black" pitchFamily="34" charset="0"/>
                <a:cs typeface="Arial" pitchFamily="34" charset="0"/>
              </a:rPr>
              <a:t> t</a:t>
            </a:r>
            <a:r>
              <a:rPr lang="en-US" sz="1700" b="1" dirty="0" smtClean="0">
                <a:latin typeface="Arial Black" pitchFamily="34" charset="0"/>
                <a:cs typeface="Arial" pitchFamily="34" charset="0"/>
              </a:rPr>
              <a:t>;</a:t>
            </a:r>
            <a:r>
              <a:rPr lang="uk-UA" sz="1700" b="1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1700" b="1" dirty="0" smtClean="0">
                <a:latin typeface="Arial Black" pitchFamily="34" charset="0"/>
                <a:cs typeface="Arial" pitchFamily="34" charset="0"/>
              </a:rPr>
              <a:t>t=x;</a:t>
            </a:r>
            <a:r>
              <a:rPr lang="uk-UA" sz="1700" b="1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1700" b="1" dirty="0" smtClean="0">
                <a:latin typeface="Arial Black" pitchFamily="34" charset="0"/>
                <a:cs typeface="Arial" pitchFamily="34" charset="0"/>
              </a:rPr>
              <a:t>x=y;</a:t>
            </a:r>
            <a:r>
              <a:rPr lang="uk-UA" sz="1700" b="1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1700" b="1" dirty="0" smtClean="0">
                <a:latin typeface="Arial Black" pitchFamily="34" charset="0"/>
                <a:cs typeface="Arial" pitchFamily="34" charset="0"/>
              </a:rPr>
              <a:t>y=t</a:t>
            </a:r>
            <a:r>
              <a:rPr lang="en-US" sz="1700" b="1" dirty="0">
                <a:latin typeface="Arial Black" pitchFamily="34" charset="0"/>
                <a:cs typeface="Arial" pitchFamily="34" charset="0"/>
              </a:rPr>
              <a:t>;}</a:t>
            </a:r>
          </a:p>
          <a:p>
            <a:pPr>
              <a:lnSpc>
                <a:spcPct val="120000"/>
              </a:lnSpc>
            </a:pP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static void swap(ref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x,ref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y){</a:t>
            </a:r>
          </a:p>
          <a:p>
            <a:pPr>
              <a:lnSpc>
                <a:spcPct val="120000"/>
              </a:lnSpc>
            </a:pPr>
            <a:r>
              <a:rPr lang="en-US" sz="1700" b="1" dirty="0" err="1"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1700" b="1" dirty="0">
                <a:latin typeface="Arial Black" pitchFamily="34" charset="0"/>
                <a:cs typeface="Arial" pitchFamily="34" charset="0"/>
              </a:rPr>
              <a:t> t</a:t>
            </a:r>
            <a:r>
              <a:rPr lang="en-US" sz="1700" b="1" dirty="0" smtClean="0">
                <a:latin typeface="Arial Black" pitchFamily="34" charset="0"/>
                <a:cs typeface="Arial" pitchFamily="34" charset="0"/>
              </a:rPr>
              <a:t>;</a:t>
            </a:r>
            <a:r>
              <a:rPr lang="uk-UA" sz="1700" b="1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1700" b="1" dirty="0" smtClean="0">
                <a:latin typeface="Arial Black" pitchFamily="34" charset="0"/>
                <a:cs typeface="Arial" pitchFamily="34" charset="0"/>
              </a:rPr>
              <a:t>t=x;</a:t>
            </a:r>
            <a:r>
              <a:rPr lang="uk-UA" sz="1700" b="1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1700" b="1" dirty="0" smtClean="0">
                <a:latin typeface="Arial Black" pitchFamily="34" charset="0"/>
                <a:cs typeface="Arial" pitchFamily="34" charset="0"/>
              </a:rPr>
              <a:t>x=y;</a:t>
            </a:r>
            <a:r>
              <a:rPr lang="uk-UA" sz="1700" b="1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1700" b="1" dirty="0" smtClean="0">
                <a:latin typeface="Arial Black" pitchFamily="34" charset="0"/>
                <a:cs typeface="Arial" pitchFamily="34" charset="0"/>
              </a:rPr>
              <a:t>y=t</a:t>
            </a:r>
            <a:r>
              <a:rPr lang="en-US" sz="1700" b="1" dirty="0">
                <a:latin typeface="Arial Black" pitchFamily="34" charset="0"/>
                <a:cs typeface="Arial" pitchFamily="34" charset="0"/>
              </a:rPr>
              <a:t>;}</a:t>
            </a:r>
          </a:p>
          <a:p>
            <a:pPr>
              <a:lnSpc>
                <a:spcPct val="120000"/>
              </a:lnSpc>
            </a:pP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static void Main(){</a:t>
            </a:r>
          </a:p>
          <a:p>
            <a:pPr>
              <a:lnSpc>
                <a:spcPct val="120000"/>
              </a:lnSpc>
            </a:pPr>
            <a:r>
              <a:rPr lang="en-US" sz="17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1700" b="1" dirty="0">
                <a:latin typeface="Arial Black" pitchFamily="34" charset="0"/>
                <a:cs typeface="Arial" pitchFamily="34" charset="0"/>
              </a:rPr>
              <a:t> a=</a:t>
            </a:r>
            <a:r>
              <a:rPr lang="en-US" sz="1700" b="1" dirty="0" err="1">
                <a:latin typeface="Arial Black" pitchFamily="34" charset="0"/>
                <a:cs typeface="Arial" pitchFamily="34" charset="0"/>
              </a:rPr>
              <a:t>10,b</a:t>
            </a:r>
            <a:r>
              <a:rPr lang="en-US" sz="1700" b="1" dirty="0">
                <a:latin typeface="Arial Black" pitchFamily="34" charset="0"/>
                <a:cs typeface="Arial" pitchFamily="34" charset="0"/>
              </a:rPr>
              <a:t>=20;</a:t>
            </a:r>
          </a:p>
          <a:p>
            <a:pPr>
              <a:lnSpc>
                <a:spcPct val="120000"/>
              </a:lnSpc>
            </a:pP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swap(ref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a,ref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b);</a:t>
            </a:r>
          </a:p>
          <a:p>
            <a:pPr>
              <a:lnSpc>
                <a:spcPct val="120000"/>
              </a:lnSpc>
            </a:pPr>
            <a:r>
              <a:rPr lang="en-US" sz="1700" b="1" dirty="0" err="1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1700" b="1" dirty="0">
                <a:latin typeface="Arial Black" pitchFamily="34" charset="0"/>
                <a:cs typeface="Arial" pitchFamily="34" charset="0"/>
              </a:rPr>
              <a:t>("</a:t>
            </a:r>
            <a:r>
              <a:rPr lang="ru-RU" sz="1700" b="1" dirty="0" err="1">
                <a:latin typeface="Arial Black" pitchFamily="34" charset="0"/>
                <a:cs typeface="Arial" pitchFamily="34" charset="0"/>
              </a:rPr>
              <a:t>Зм</a:t>
            </a:r>
            <a:r>
              <a:rPr lang="en-US" sz="1700" b="1" dirty="0">
                <a:latin typeface="Arial Black" pitchFamily="34" charset="0"/>
                <a:cs typeface="Arial" pitchFamily="34" charset="0"/>
              </a:rPr>
              <a:t>i</a:t>
            </a:r>
            <a:r>
              <a:rPr lang="ru-RU" sz="1700" b="1" dirty="0" err="1">
                <a:latin typeface="Arial Black" pitchFamily="34" charset="0"/>
                <a:cs typeface="Arial" pitchFamily="34" charset="0"/>
              </a:rPr>
              <a:t>нна</a:t>
            </a:r>
            <a:r>
              <a:rPr lang="ru-RU" sz="1700" b="1" dirty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1700" b="1" dirty="0">
                <a:latin typeface="Arial Black" pitchFamily="34" charset="0"/>
                <a:cs typeface="Arial" pitchFamily="34" charset="0"/>
              </a:rPr>
              <a:t>a={0} </a:t>
            </a:r>
            <a:r>
              <a:rPr lang="ru-RU" sz="1700" b="1" dirty="0">
                <a:latin typeface="Arial Black" pitchFamily="34" charset="0"/>
                <a:cs typeface="Arial" pitchFamily="34" charset="0"/>
              </a:rPr>
              <a:t>та </a:t>
            </a:r>
            <a:r>
              <a:rPr lang="ru-RU" sz="1700" b="1" dirty="0" err="1">
                <a:latin typeface="Arial Black" pitchFamily="34" charset="0"/>
                <a:cs typeface="Arial" pitchFamily="34" charset="0"/>
              </a:rPr>
              <a:t>зм</a:t>
            </a:r>
            <a:r>
              <a:rPr lang="en-US" sz="1700" b="1" dirty="0">
                <a:latin typeface="Arial Black" pitchFamily="34" charset="0"/>
                <a:cs typeface="Arial" pitchFamily="34" charset="0"/>
              </a:rPr>
              <a:t>i</a:t>
            </a:r>
            <a:r>
              <a:rPr lang="ru-RU" sz="1700" b="1" dirty="0" err="1">
                <a:latin typeface="Arial Black" pitchFamily="34" charset="0"/>
                <a:cs typeface="Arial" pitchFamily="34" charset="0"/>
              </a:rPr>
              <a:t>нна</a:t>
            </a:r>
            <a:r>
              <a:rPr lang="ru-RU" sz="1700" b="1" dirty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1700" b="1" dirty="0">
                <a:latin typeface="Arial Black" pitchFamily="34" charset="0"/>
                <a:cs typeface="Arial" pitchFamily="34" charset="0"/>
              </a:rPr>
              <a:t>b={1}.",</a:t>
            </a:r>
            <a:r>
              <a:rPr lang="en-US" sz="1700" b="1" dirty="0" err="1">
                <a:latin typeface="Arial Black" pitchFamily="34" charset="0"/>
                <a:cs typeface="Arial" pitchFamily="34" charset="0"/>
              </a:rPr>
              <a:t>a,b</a:t>
            </a:r>
            <a:r>
              <a:rPr lang="en-US" sz="1700" b="1" dirty="0">
                <a:latin typeface="Arial Black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A=new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(100);</a:t>
            </a:r>
          </a:p>
          <a:p>
            <a:pPr>
              <a:lnSpc>
                <a:spcPct val="120000"/>
              </a:lnSpc>
            </a:pPr>
            <a:r>
              <a:rPr lang="en-US" sz="1700" b="1" dirty="0" err="1"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1700" b="1" dirty="0">
                <a:latin typeface="Arial Black" pitchFamily="34" charset="0"/>
                <a:cs typeface="Arial" pitchFamily="34" charset="0"/>
              </a:rPr>
              <a:t> B=new </a:t>
            </a:r>
            <a:r>
              <a:rPr lang="en-US" sz="1700" b="1" dirty="0" err="1">
                <a:latin typeface="Arial Black" pitchFamily="34" charset="0"/>
                <a:cs typeface="Arial" pitchFamily="34" charset="0"/>
              </a:rPr>
              <a:t>MyClass</a:t>
            </a:r>
            <a:r>
              <a:rPr lang="en-US" sz="1700" b="1" dirty="0">
                <a:latin typeface="Arial Black" pitchFamily="34" charset="0"/>
                <a:cs typeface="Arial" pitchFamily="34" charset="0"/>
              </a:rPr>
              <a:t>(200);</a:t>
            </a:r>
          </a:p>
          <a:p>
            <a:pPr>
              <a:lnSpc>
                <a:spcPct val="120000"/>
              </a:lnSpc>
            </a:pP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swap(ref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A,ref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B);</a:t>
            </a:r>
          </a:p>
          <a:p>
            <a:pPr>
              <a:lnSpc>
                <a:spcPct val="120000"/>
              </a:lnSpc>
            </a:pPr>
            <a:r>
              <a:rPr lang="en-US" sz="1700" b="1" dirty="0" err="1">
                <a:latin typeface="Arial Black" pitchFamily="34" charset="0"/>
                <a:cs typeface="Arial" pitchFamily="34" charset="0"/>
              </a:rPr>
              <a:t>A.show</a:t>
            </a:r>
            <a:r>
              <a:rPr lang="en-US" sz="1700" b="1" dirty="0" smtClean="0">
                <a:latin typeface="Arial Black" pitchFamily="34" charset="0"/>
                <a:cs typeface="Arial" pitchFamily="34" charset="0"/>
              </a:rPr>
              <a:t>();</a:t>
            </a:r>
            <a:r>
              <a:rPr lang="uk-UA" sz="1700" b="1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latin typeface="Arial Black" pitchFamily="34" charset="0"/>
                <a:cs typeface="Arial" pitchFamily="34" charset="0"/>
              </a:rPr>
              <a:t>B.show</a:t>
            </a:r>
            <a:r>
              <a:rPr lang="en-US" sz="1700" b="1" dirty="0">
                <a:latin typeface="Arial Black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sz="1700" b="1" dirty="0" smtClean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();}}</a:t>
            </a:r>
            <a:endParaRPr lang="en-US" sz="1700" b="1" dirty="0">
              <a:solidFill>
                <a:schemeClr val="accent1">
                  <a:lumMod val="75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311147" y="548680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  <p:sp>
        <p:nvSpPr>
          <p:cNvPr id="6" name="Стрелка влево 5"/>
          <p:cNvSpPr/>
          <p:nvPr/>
        </p:nvSpPr>
        <p:spPr>
          <a:xfrm rot="549957">
            <a:off x="5699496" y="2822659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лево 8"/>
          <p:cNvSpPr/>
          <p:nvPr/>
        </p:nvSpPr>
        <p:spPr>
          <a:xfrm rot="21146853">
            <a:off x="5700538" y="3159865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853129" y="2815344"/>
            <a:ext cx="1958348" cy="57606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smtClean="0">
                <a:solidFill>
                  <a:schemeClr val="bg1"/>
                </a:solidFill>
              </a:rPr>
              <a:t>Зверніть увагу!</a:t>
            </a:r>
            <a:endParaRPr lang="uk-UA" sz="2000" b="1">
              <a:solidFill>
                <a:schemeClr val="bg1"/>
              </a:solidFill>
            </a:endParaRPr>
          </a:p>
        </p:txBody>
      </p:sp>
      <p:sp>
        <p:nvSpPr>
          <p:cNvPr id="11" name="Стрелка влево 10"/>
          <p:cNvSpPr/>
          <p:nvPr/>
        </p:nvSpPr>
        <p:spPr>
          <a:xfrm rot="21146853">
            <a:off x="2267281" y="4421593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419872" y="4077072"/>
            <a:ext cx="1958348" cy="57606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smtClean="0">
                <a:solidFill>
                  <a:schemeClr val="bg1"/>
                </a:solidFill>
              </a:rPr>
              <a:t>Зверніть увагу!</a:t>
            </a:r>
            <a:endParaRPr lang="uk-UA" sz="2000" b="1">
              <a:solidFill>
                <a:schemeClr val="bg1"/>
              </a:solidFill>
            </a:endParaRPr>
          </a:p>
        </p:txBody>
      </p:sp>
      <p:sp>
        <p:nvSpPr>
          <p:cNvPr id="15" name="Стрелка влево 14"/>
          <p:cNvSpPr/>
          <p:nvPr/>
        </p:nvSpPr>
        <p:spPr>
          <a:xfrm rot="549957">
            <a:off x="2413209" y="5884587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566842" y="5877272"/>
            <a:ext cx="1958348" cy="57606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smtClean="0">
                <a:solidFill>
                  <a:schemeClr val="bg1"/>
                </a:solidFill>
              </a:rPr>
              <a:t>Зверніть увагу!</a:t>
            </a:r>
            <a:endParaRPr lang="uk-UA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72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404664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Способи передачі аргументів – інструкція </a:t>
            </a:r>
            <a:r>
              <a:rPr lang="en-US" sz="2800" b="1" u="sng" dirty="0" smtClean="0">
                <a:solidFill>
                  <a:srgbClr val="FF0000"/>
                </a:solidFill>
                <a:latin typeface="Arial Black" pitchFamily="34" charset="0"/>
              </a:rPr>
              <a:t>out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36" y="667717"/>
            <a:ext cx="8980960" cy="60016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latin typeface="Arial Black" pitchFamily="34" charset="0"/>
                <a:cs typeface="Arial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class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UsingOutDemo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Arial Black" pitchFamily="34" charset="0"/>
                <a:cs typeface="Arial" pitchFamily="34" charset="0"/>
              </a:rPr>
              <a:t>static 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MinMax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(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[] 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nums,out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 max){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min=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[0];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Arial Black" pitchFamily="34" charset="0"/>
                <a:cs typeface="Arial" pitchFamily="34" charset="0"/>
              </a:rPr>
              <a:t>max=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[0];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for(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i=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1;i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&lt;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nums.Length;i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++){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Arial Black" pitchFamily="34" charset="0"/>
                <a:cs typeface="Arial" pitchFamily="34" charset="0"/>
              </a:rPr>
              <a:t>if(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[i]&gt;max) max=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[i];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if(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[i]&lt;min) min=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[i];}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Arial Black" pitchFamily="34" charset="0"/>
                <a:cs typeface="Arial" pitchFamily="34" charset="0"/>
              </a:rPr>
              <a:t>return min;}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static void Main(){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[] n={1,3,6,-2,-9,2,-6,8,-5,11,12,5,0};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Min,Max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Arial Black" pitchFamily="34" charset="0"/>
                <a:cs typeface="Arial" pitchFamily="34" charset="0"/>
              </a:rPr>
              <a:t>Min=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MinMax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(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n,out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 Max);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("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М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i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н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i</a:t>
            </a:r>
            <a:r>
              <a:rPr lang="ru-RU" sz="2000" b="1" dirty="0" err="1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мальне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значення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{0}, 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 Black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                             </a:t>
            </a:r>
            <a:r>
              <a:rPr lang="ru-RU" sz="2000" b="1" dirty="0" err="1" smtClean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максимальне</a:t>
            </a:r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значення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{1}.",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Min,Max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sz="2000" b="1" dirty="0" smtClean="0">
                <a:latin typeface="Arial Black" pitchFamily="34" charset="0"/>
                <a:cs typeface="Arial" pitchFamily="34" charset="0"/>
              </a:rPr>
              <a:t>();}}</a:t>
            </a:r>
            <a:endParaRPr lang="en-US" sz="20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1000108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  <p:sp>
        <p:nvSpPr>
          <p:cNvPr id="6" name="Стрелка влево 5"/>
          <p:cNvSpPr/>
          <p:nvPr/>
        </p:nvSpPr>
        <p:spPr>
          <a:xfrm rot="1875134">
            <a:off x="4447597" y="2137370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578329" y="2319114"/>
            <a:ext cx="1958348" cy="57606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smtClean="0">
                <a:solidFill>
                  <a:schemeClr val="bg1"/>
                </a:solidFill>
              </a:rPr>
              <a:t>Зверніть увагу!</a:t>
            </a:r>
            <a:endParaRPr lang="uk-UA" sz="2000" b="1">
              <a:solidFill>
                <a:schemeClr val="bg1"/>
              </a:solidFill>
            </a:endParaRPr>
          </a:p>
        </p:txBody>
      </p:sp>
      <p:sp>
        <p:nvSpPr>
          <p:cNvPr id="12" name="Стрелка влево 11"/>
          <p:cNvSpPr/>
          <p:nvPr/>
        </p:nvSpPr>
        <p:spPr>
          <a:xfrm>
            <a:off x="3752607" y="5157192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076056" y="4862338"/>
            <a:ext cx="1958348" cy="57606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smtClean="0">
                <a:solidFill>
                  <a:schemeClr val="bg1"/>
                </a:solidFill>
              </a:rPr>
              <a:t>Зверніть увагу!</a:t>
            </a:r>
            <a:endParaRPr lang="uk-UA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25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496" y="2698909"/>
            <a:ext cx="8980960" cy="41302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latin typeface="Arial Black" pitchFamily="34" charset="0"/>
                <a:cs typeface="Arial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class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UsingParamsDemo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Arial Black" pitchFamily="34" charset="0"/>
                <a:cs typeface="Arial" pitchFamily="34" charset="0"/>
              </a:rPr>
              <a:t>static void 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ShowMax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(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params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[] 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){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 m=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[0];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Arial Black" pitchFamily="34" charset="0"/>
                <a:cs typeface="Arial" pitchFamily="34" charset="0"/>
              </a:rPr>
              <a:t>for(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int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 i=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1;i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&lt;</a:t>
            </a: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nums.Length;i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++)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if(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[i]&gt;m) m=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nums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[i];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("</a:t>
            </a:r>
            <a:r>
              <a:rPr lang="ru-RU" sz="2000" b="1" dirty="0" err="1">
                <a:latin typeface="Arial Black" pitchFamily="34" charset="0"/>
                <a:cs typeface="Arial" pitchFamily="34" charset="0"/>
              </a:rPr>
              <a:t>Найб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i</a:t>
            </a:r>
            <a:r>
              <a:rPr lang="ru-RU" sz="2000" b="1" dirty="0" err="1">
                <a:latin typeface="Arial Black" pitchFamily="34" charset="0"/>
                <a:cs typeface="Arial" pitchFamily="34" charset="0"/>
              </a:rPr>
              <a:t>льше</a:t>
            </a:r>
            <a:r>
              <a:rPr lang="ru-RU" sz="2000" b="1" dirty="0">
                <a:latin typeface="Arial Black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 Black" pitchFamily="34" charset="0"/>
                <a:cs typeface="Arial" pitchFamily="34" charset="0"/>
              </a:rPr>
              <a:t>значення</a:t>
            </a:r>
            <a:r>
              <a:rPr lang="ru-RU" sz="2000" b="1" dirty="0">
                <a:latin typeface="Arial Black" pitchFamily="34" charset="0"/>
                <a:cs typeface="Arial" pitchFamily="34" charset="0"/>
              </a:rPr>
              <a:t> "+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m+".");}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static void Main(){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ShowMax</a:t>
            </a:r>
            <a:r>
              <a:rPr lang="en-US" sz="2000" b="1" dirty="0">
                <a:latin typeface="Arial Black" pitchFamily="34" charset="0"/>
                <a:cs typeface="Arial" pitchFamily="34" charset="0"/>
              </a:rPr>
              <a:t>(1,-2,4,9,-2,12,15,2,7,8);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ShowMax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  <a:cs typeface="Arial" pitchFamily="34" charset="0"/>
              </a:rPr>
              <a:t>(-2,4,6,9,1);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sz="2000" b="1" dirty="0" smtClean="0">
                <a:latin typeface="Arial Black" pitchFamily="34" charset="0"/>
                <a:cs typeface="Arial" pitchFamily="34" charset="0"/>
              </a:rPr>
              <a:t>();}}</a:t>
            </a:r>
            <a:endParaRPr lang="en-US" sz="20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548680"/>
          </a:xfrm>
        </p:spPr>
        <p:txBody>
          <a:bodyPr>
            <a:normAutofit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Змінна кількість аргументів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527584" y="2855372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7040" y="404664"/>
            <a:ext cx="9319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В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C# 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можна  оголошувати методи з довільною кількістю аргументів.</a:t>
            </a:r>
          </a:p>
          <a:p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В цьому випадку аргументом методу є масив, для якого вказане </a:t>
            </a:r>
          </a:p>
          <a:p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ключове слово </a:t>
            </a:r>
            <a:r>
              <a:rPr lang="en-US" sz="2400" b="1" dirty="0" err="1" smtClean="0">
                <a:solidFill>
                  <a:srgbClr val="FF0000"/>
                </a:solidFill>
              </a:rPr>
              <a:t>params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r>
              <a:rPr lang="uk-UA" sz="2400" b="1" u="sng" dirty="0" smtClean="0">
                <a:solidFill>
                  <a:schemeClr val="accent3">
                    <a:lumMod val="50000"/>
                  </a:schemeClr>
                </a:solidFill>
              </a:rPr>
              <a:t>Шаблон: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r>
              <a:rPr lang="ru-RU" sz="2400" b="1" i="1" dirty="0" err="1" smtClean="0"/>
              <a:t>тип_результату</a:t>
            </a:r>
            <a:r>
              <a:rPr lang="ru-RU" sz="2400" b="1" dirty="0" smtClean="0"/>
              <a:t> </a:t>
            </a:r>
            <a:r>
              <a:rPr lang="uk-UA" sz="2400" b="1" i="1" dirty="0" err="1" smtClean="0"/>
              <a:t>ім</a:t>
            </a:r>
            <a:r>
              <a:rPr lang="en-US" sz="2400" b="1" i="1" dirty="0" smtClean="0"/>
              <a:t>’</a:t>
            </a:r>
            <a:r>
              <a:rPr lang="uk-UA" sz="2400" b="1" i="1" dirty="0" smtClean="0"/>
              <a:t>я_методу</a:t>
            </a:r>
            <a:r>
              <a:rPr lang="uk-UA" sz="2400" b="1" dirty="0" smtClean="0"/>
              <a:t>(</a:t>
            </a:r>
            <a:r>
              <a:rPr lang="en-US" sz="2400" b="1" dirty="0" err="1" smtClean="0">
                <a:solidFill>
                  <a:srgbClr val="FF0000"/>
                </a:solidFill>
              </a:rPr>
              <a:t>params</a:t>
            </a:r>
            <a:r>
              <a:rPr lang="en-US" sz="2400" b="1" dirty="0" smtClean="0"/>
              <a:t> </a:t>
            </a:r>
            <a:r>
              <a:rPr lang="uk-UA" sz="2400" b="1" i="1" dirty="0" smtClean="0"/>
              <a:t>тип</a:t>
            </a:r>
            <a:r>
              <a:rPr lang="en-US" sz="2400" b="1" dirty="0" smtClean="0"/>
              <a:t>[] </a:t>
            </a:r>
            <a:r>
              <a:rPr lang="uk-UA" sz="2400" b="1" i="1" dirty="0" err="1" smtClean="0"/>
              <a:t>ім</a:t>
            </a:r>
            <a:r>
              <a:rPr lang="en-US" sz="2400" b="1" i="1" dirty="0" smtClean="0"/>
              <a:t>’</a:t>
            </a:r>
            <a:r>
              <a:rPr lang="uk-UA" sz="2400" b="1" i="1" dirty="0" smtClean="0"/>
              <a:t>я_масиву</a:t>
            </a:r>
            <a:r>
              <a:rPr lang="uk-UA" sz="2400" b="1" dirty="0" smtClean="0"/>
              <a:t>)</a:t>
            </a:r>
            <a:r>
              <a:rPr lang="en-US" sz="2400" b="1" dirty="0" smtClean="0"/>
              <a:t>{</a:t>
            </a:r>
            <a:endParaRPr lang="uk-UA" sz="2400" b="1" dirty="0" smtClean="0"/>
          </a:p>
          <a:p>
            <a:r>
              <a:rPr lang="uk-UA" sz="2400" b="1" i="1" dirty="0" smtClean="0"/>
              <a:t>програмний_код</a:t>
            </a:r>
            <a:r>
              <a:rPr lang="en-US" sz="2400" b="1" dirty="0" smtClean="0"/>
              <a:t>}</a:t>
            </a:r>
            <a:r>
              <a:rPr lang="uk-UA" sz="2400" b="1" dirty="0" smtClean="0"/>
              <a:t> </a:t>
            </a:r>
            <a:endParaRPr lang="ru-RU" sz="2400" b="1" dirty="0"/>
          </a:p>
        </p:txBody>
      </p:sp>
      <p:sp>
        <p:nvSpPr>
          <p:cNvPr id="11" name="Стрелка влево 10"/>
          <p:cNvSpPr/>
          <p:nvPr/>
        </p:nvSpPr>
        <p:spPr>
          <a:xfrm>
            <a:off x="4815870" y="5725052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лево 13"/>
          <p:cNvSpPr/>
          <p:nvPr/>
        </p:nvSpPr>
        <p:spPr>
          <a:xfrm>
            <a:off x="4816912" y="6062258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969503" y="5717737"/>
            <a:ext cx="1958348" cy="57606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smtClean="0">
                <a:solidFill>
                  <a:schemeClr val="bg1"/>
                </a:solidFill>
              </a:rPr>
              <a:t>Зверніть увагу!</a:t>
            </a:r>
            <a:endParaRPr lang="uk-UA" sz="2000" b="1">
              <a:solidFill>
                <a:schemeClr val="bg1"/>
              </a:solidFill>
            </a:endParaRPr>
          </a:p>
        </p:txBody>
      </p:sp>
      <p:sp>
        <p:nvSpPr>
          <p:cNvPr id="16" name="Стрелка влево 15"/>
          <p:cNvSpPr/>
          <p:nvPr/>
        </p:nvSpPr>
        <p:spPr>
          <a:xfrm rot="1583874">
            <a:off x="3800419" y="4139397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 rot="26698">
            <a:off x="4829667" y="4187961"/>
            <a:ext cx="1958348" cy="57606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smtClean="0">
                <a:solidFill>
                  <a:schemeClr val="bg1"/>
                </a:solidFill>
              </a:rPr>
              <a:t>Зверніть увагу!</a:t>
            </a:r>
            <a:endParaRPr lang="uk-UA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9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1222</Words>
  <Application>Microsoft Office PowerPoint</Application>
  <PresentationFormat>Экран (4:3)</PresentationFormat>
  <Paragraphs>247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МОВА ПРОГРАМУВАННЯ C#</vt:lpstr>
      <vt:lpstr>Лекція 8.   Методи та об’єкти</vt:lpstr>
      <vt:lpstr>Основні питання</vt:lpstr>
      <vt:lpstr>Об’єкт – аргумент методу</vt:lpstr>
      <vt:lpstr>Об’єкт – результат методу</vt:lpstr>
      <vt:lpstr>Способи передачі аргументів</vt:lpstr>
      <vt:lpstr>Способи передачі аргументів – інструкція ref</vt:lpstr>
      <vt:lpstr>Способи передачі аргументів – інструкція out</vt:lpstr>
      <vt:lpstr>Змінна кількість аргументів</vt:lpstr>
      <vt:lpstr>Результат методу - масив</vt:lpstr>
      <vt:lpstr>Статичні члени класу</vt:lpstr>
      <vt:lpstr>Статичні члени класу</vt:lpstr>
      <vt:lpstr>Презентация PowerPoint</vt:lpstr>
      <vt:lpstr>Рекурсія</vt:lpstr>
      <vt:lpstr>Метод Main()</vt:lpstr>
      <vt:lpstr>Метод Main()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МОВА ПРОГРАМУВАННЯ C#</dc:title>
  <dc:creator>Administrator</dc:creator>
  <cp:lastModifiedBy>Пользователь Windows</cp:lastModifiedBy>
  <cp:revision>1</cp:revision>
  <dcterms:modified xsi:type="dcterms:W3CDTF">2014-11-26T21:43:58Z</dcterms:modified>
</cp:coreProperties>
</file>