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7" r:id="rId4"/>
    <p:sldId id="272" r:id="rId5"/>
    <p:sldId id="280" r:id="rId6"/>
    <p:sldId id="273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47E3-C760-43C3-BC6C-61CC90613AB3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9A7C8-A4D9-4A7C-9E13-0D1A070E1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29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IndexerOverloadDemo/IndexerOverload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s/PropertyDemo/Property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s/SimpleIndexatorDemo/SimpleIndexator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s/TowDimIndexerDemo/TowDimIndexer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652120" y="5805264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</a:t>
            </a:r>
            <a:r>
              <a:rPr kumimoji="0" lang="uk-UA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Ковалик С.А.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92696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індексатора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20688"/>
            <a:ext cx="8980960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Arial" pitchFamily="34" charset="0"/>
              </a:rPr>
              <a:t>using System;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{</a:t>
            </a:r>
          </a:p>
          <a:p>
            <a:r>
              <a:rPr lang="en-US" sz="2400" b="1" dirty="0" smtClean="0">
                <a:cs typeface="Arial" pitchFamily="34" charset="0"/>
              </a:rPr>
              <a:t>private </a:t>
            </a:r>
            <a:r>
              <a:rPr lang="en-US" sz="2400" b="1" dirty="0" err="1">
                <a:cs typeface="Arial" pitchFamily="34" charset="0"/>
              </a:rPr>
              <a:t>int</a:t>
            </a:r>
            <a:r>
              <a:rPr lang="en-US" sz="2400" b="1" dirty="0">
                <a:cs typeface="Arial" pitchFamily="34" charset="0"/>
              </a:rPr>
              <a:t>[] </a:t>
            </a:r>
            <a:r>
              <a:rPr lang="en-US" sz="2400" b="1" dirty="0" err="1">
                <a:cs typeface="Arial" pitchFamily="34" charset="0"/>
              </a:rPr>
              <a:t>nums</a:t>
            </a:r>
            <a:r>
              <a:rPr lang="en-US" sz="2400" b="1" dirty="0">
                <a:cs typeface="Arial" pitchFamily="34" charset="0"/>
              </a:rPr>
              <a:t>;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public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n){</a:t>
            </a:r>
          </a:p>
          <a:p>
            <a:r>
              <a:rPr lang="en-US" sz="2400" b="1" dirty="0" err="1" smtClean="0">
                <a:cs typeface="Arial" pitchFamily="34" charset="0"/>
              </a:rPr>
              <a:t>nums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>
                <a:cs typeface="Arial" pitchFamily="34" charset="0"/>
              </a:rPr>
              <a:t>= new </a:t>
            </a:r>
            <a:r>
              <a:rPr lang="en-US" sz="2400" b="1" dirty="0" err="1">
                <a:cs typeface="Arial" pitchFamily="34" charset="0"/>
              </a:rPr>
              <a:t>int</a:t>
            </a:r>
            <a:r>
              <a:rPr lang="en-US" sz="2400" b="1" dirty="0">
                <a:cs typeface="Arial" pitchFamily="34" charset="0"/>
              </a:rPr>
              <a:t>[n];</a:t>
            </a:r>
          </a:p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nums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[0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]=1;</a:t>
            </a:r>
          </a:p>
          <a:p>
            <a:r>
              <a:rPr lang="en-US" sz="2400" b="1" dirty="0" err="1" smtClean="0">
                <a:cs typeface="Arial" pitchFamily="34" charset="0"/>
              </a:rPr>
              <a:t>nums</a:t>
            </a:r>
            <a:r>
              <a:rPr lang="en-US" sz="2400" b="1" dirty="0" smtClean="0">
                <a:cs typeface="Arial" pitchFamily="34" charset="0"/>
              </a:rPr>
              <a:t>[1</a:t>
            </a:r>
            <a:r>
              <a:rPr lang="en-US" sz="2400" b="1" dirty="0">
                <a:cs typeface="Arial" pitchFamily="34" charset="0"/>
              </a:rPr>
              <a:t>]=1;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for(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i=2;i&lt;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nums.Length;i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++){</a:t>
            </a:r>
          </a:p>
          <a:p>
            <a:r>
              <a:rPr lang="en-US" sz="2400" b="1" dirty="0" err="1" smtClean="0">
                <a:cs typeface="Arial" pitchFamily="34" charset="0"/>
              </a:rPr>
              <a:t>nums</a:t>
            </a:r>
            <a:r>
              <a:rPr lang="en-US" sz="2400" b="1" dirty="0" smtClean="0">
                <a:cs typeface="Arial" pitchFamily="34" charset="0"/>
              </a:rPr>
              <a:t>[i</a:t>
            </a:r>
            <a:r>
              <a:rPr lang="en-US" sz="2400" b="1" dirty="0">
                <a:cs typeface="Arial" pitchFamily="34" charset="0"/>
              </a:rPr>
              <a:t>] = </a:t>
            </a:r>
            <a:r>
              <a:rPr lang="en-US" sz="2400" b="1" dirty="0" err="1">
                <a:cs typeface="Arial" pitchFamily="34" charset="0"/>
              </a:rPr>
              <a:t>nums</a:t>
            </a:r>
            <a:r>
              <a:rPr lang="en-US" sz="2400" b="1" dirty="0">
                <a:cs typeface="Arial" pitchFamily="34" charset="0"/>
              </a:rPr>
              <a:t>[i - 1] + </a:t>
            </a:r>
            <a:r>
              <a:rPr lang="en-US" sz="2400" b="1" dirty="0" err="1">
                <a:cs typeface="Arial" pitchFamily="34" charset="0"/>
              </a:rPr>
              <a:t>nums</a:t>
            </a:r>
            <a:r>
              <a:rPr lang="en-US" sz="2400" b="1" dirty="0">
                <a:cs typeface="Arial" pitchFamily="34" charset="0"/>
              </a:rPr>
              <a:t>[i - 2</a:t>
            </a:r>
            <a:r>
              <a:rPr lang="en-US" sz="2400" b="1" dirty="0" smtClean="0">
                <a:cs typeface="Arial" pitchFamily="34" charset="0"/>
              </a:rPr>
              <a:t>];</a:t>
            </a:r>
            <a:endParaRPr lang="uk-UA" sz="2400" b="1" dirty="0" smtClean="0"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}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2400" b="1" dirty="0" smtClean="0">
                <a:cs typeface="Arial" pitchFamily="34" charset="0"/>
              </a:rPr>
              <a:t>}</a:t>
            </a:r>
            <a:endParaRPr lang="en-US" sz="2400" b="1" dirty="0"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public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void show(){</a:t>
            </a:r>
          </a:p>
          <a:p>
            <a:r>
              <a:rPr lang="en-US" sz="2400" b="1" dirty="0" smtClean="0">
                <a:cs typeface="Arial" pitchFamily="34" charset="0"/>
              </a:rPr>
              <a:t>for(</a:t>
            </a:r>
            <a:r>
              <a:rPr lang="en-US" sz="2400" b="1" dirty="0" err="1" smtClean="0">
                <a:cs typeface="Arial" pitchFamily="34" charset="0"/>
              </a:rPr>
              <a:t>int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>
                <a:cs typeface="Arial" pitchFamily="34" charset="0"/>
              </a:rPr>
              <a:t>i = 0; i &lt; </a:t>
            </a:r>
            <a:r>
              <a:rPr lang="en-US" sz="2400" b="1" dirty="0" err="1">
                <a:cs typeface="Arial" pitchFamily="34" charset="0"/>
              </a:rPr>
              <a:t>nums.Length</a:t>
            </a:r>
            <a:r>
              <a:rPr lang="en-US" sz="2400" b="1" dirty="0">
                <a:cs typeface="Arial" pitchFamily="34" charset="0"/>
              </a:rPr>
              <a:t>; i++)</a:t>
            </a:r>
          </a:p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Console.Write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(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nums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[i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]+" ");</a:t>
            </a:r>
          </a:p>
          <a:p>
            <a:r>
              <a:rPr lang="en-US" sz="2400" b="1" dirty="0" err="1" smtClean="0">
                <a:cs typeface="Arial" pitchFamily="34" charset="0"/>
              </a:rPr>
              <a:t>Console.WriteLine</a:t>
            </a:r>
            <a:r>
              <a:rPr lang="en-US" sz="2400" b="1" dirty="0" smtClean="0">
                <a:cs typeface="Arial" pitchFamily="34" charset="0"/>
              </a:rPr>
              <a:t>();</a:t>
            </a:r>
            <a:endParaRPr lang="uk-UA" sz="2400" b="1" dirty="0" smtClean="0"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78424" y="1297335"/>
            <a:ext cx="3633353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Поле класу - текстовий масив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3022832" y="2130279"/>
            <a:ext cx="183149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965948" y="2036317"/>
            <a:ext cx="1879495" cy="478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Конструктор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3" name="Выноска со стрелкой вниз 2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Стрелка влево 19"/>
          <p:cNvSpPr/>
          <p:nvPr/>
        </p:nvSpPr>
        <p:spPr>
          <a:xfrm>
            <a:off x="3022832" y="1450876"/>
            <a:ext cx="936104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лево 20"/>
          <p:cNvSpPr/>
          <p:nvPr/>
        </p:nvSpPr>
        <p:spPr>
          <a:xfrm>
            <a:off x="2994629" y="4747098"/>
            <a:ext cx="183149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937744" y="4653136"/>
            <a:ext cx="4026744" cy="478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Метод для відображення масиву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92696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індексатора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5" y="620688"/>
            <a:ext cx="9040839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public </a:t>
            </a:r>
            <a:r>
              <a:rPr lang="en-US" sz="2400" b="1" dirty="0" err="1">
                <a:cs typeface="Arial" pitchFamily="34" charset="0"/>
              </a:rPr>
              <a:t>int</a:t>
            </a:r>
            <a:r>
              <a:rPr lang="en-US" sz="2400" b="1" dirty="0">
                <a:cs typeface="Arial" pitchFamily="34" charset="0"/>
              </a:rPr>
              <a:t> this[</a:t>
            </a:r>
            <a:r>
              <a:rPr lang="en-US" sz="2400" b="1" dirty="0" err="1">
                <a:cs typeface="Arial" pitchFamily="34" charset="0"/>
              </a:rPr>
              <a:t>int</a:t>
            </a:r>
            <a:r>
              <a:rPr lang="en-US" sz="2400" b="1" dirty="0">
                <a:cs typeface="Arial" pitchFamily="34" charset="0"/>
              </a:rPr>
              <a:t> i]{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get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{</a:t>
            </a:r>
          </a:p>
          <a:p>
            <a:r>
              <a:rPr lang="en-US" sz="2400" b="1" dirty="0" smtClean="0">
                <a:cs typeface="Arial" pitchFamily="34" charset="0"/>
              </a:rPr>
              <a:t>return </a:t>
            </a:r>
            <a:r>
              <a:rPr lang="en-US" sz="2400" b="1" dirty="0" err="1">
                <a:cs typeface="Arial" pitchFamily="34" charset="0"/>
              </a:rPr>
              <a:t>nums</a:t>
            </a:r>
            <a:r>
              <a:rPr lang="en-US" sz="2400" b="1" dirty="0">
                <a:cs typeface="Arial" pitchFamily="34" charset="0"/>
              </a:rPr>
              <a:t>[i % </a:t>
            </a:r>
            <a:r>
              <a:rPr lang="en-US" sz="2400" b="1" dirty="0" err="1">
                <a:cs typeface="Arial" pitchFamily="34" charset="0"/>
              </a:rPr>
              <a:t>nums.Length</a:t>
            </a:r>
            <a:r>
              <a:rPr lang="en-US" sz="2400" b="1" dirty="0" smtClean="0">
                <a:cs typeface="Arial" pitchFamily="34" charset="0"/>
              </a:rPr>
              <a:t>];}}</a:t>
            </a:r>
            <a:endParaRPr lang="en-US" sz="2400" b="1" dirty="0"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public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this[double x] {</a:t>
            </a:r>
          </a:p>
          <a:p>
            <a:r>
              <a:rPr lang="en-US" sz="2400" b="1" dirty="0" smtClean="0">
                <a:cs typeface="Arial" pitchFamily="34" charset="0"/>
              </a:rPr>
              <a:t>get</a:t>
            </a:r>
            <a:r>
              <a:rPr lang="en-US" sz="2400" b="1" dirty="0">
                <a:cs typeface="Arial" pitchFamily="34" charset="0"/>
              </a:rPr>
              <a:t>{ 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this[(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)x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];}}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2400" b="1" dirty="0" smtClean="0">
                <a:cs typeface="Arial" pitchFamily="34" charset="0"/>
              </a:rPr>
              <a:t>}</a:t>
            </a:r>
            <a:endParaRPr lang="uk-UA" sz="2400" b="1" dirty="0" smtClean="0">
              <a:cs typeface="Arial" pitchFamily="34" charset="0"/>
            </a:endParaRPr>
          </a:p>
          <a:p>
            <a:endParaRPr lang="en-US" sz="2400" b="1" dirty="0">
              <a:cs typeface="Arial" pitchFamily="34" charset="0"/>
            </a:endParaRPr>
          </a:p>
          <a:p>
            <a:r>
              <a:rPr lang="en-US" sz="2400" b="1" dirty="0">
                <a:cs typeface="Arial" pitchFamily="34" charset="0"/>
              </a:rPr>
              <a:t>class </a:t>
            </a:r>
            <a:r>
              <a:rPr lang="en-US" sz="2400" b="1" dirty="0" err="1">
                <a:cs typeface="Arial" pitchFamily="34" charset="0"/>
              </a:rPr>
              <a:t>IndexerOverloadDemo</a:t>
            </a:r>
            <a:r>
              <a:rPr lang="en-US" sz="2400" b="1" dirty="0">
                <a:cs typeface="Arial" pitchFamily="34" charset="0"/>
              </a:rPr>
              <a:t>{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static void Main(){</a:t>
            </a:r>
          </a:p>
          <a:p>
            <a:r>
              <a:rPr lang="en-US" sz="2400" b="1" dirty="0" err="1">
                <a:cs typeface="Arial" pitchFamily="34" charset="0"/>
              </a:rPr>
              <a:t>MyClass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obj</a:t>
            </a:r>
            <a:r>
              <a:rPr lang="en-US" sz="2400" b="1" dirty="0">
                <a:cs typeface="Arial" pitchFamily="34" charset="0"/>
              </a:rPr>
              <a:t> = new </a:t>
            </a:r>
            <a:r>
              <a:rPr lang="en-US" sz="2400" b="1" dirty="0" err="1">
                <a:cs typeface="Arial" pitchFamily="34" charset="0"/>
              </a:rPr>
              <a:t>MyClass</a:t>
            </a:r>
            <a:r>
              <a:rPr lang="en-US" sz="2400" b="1" dirty="0">
                <a:cs typeface="Arial" pitchFamily="34" charset="0"/>
              </a:rPr>
              <a:t>(10);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obj.show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();</a:t>
            </a:r>
          </a:p>
          <a:p>
            <a:r>
              <a:rPr lang="en-US" sz="2400" b="1" dirty="0" err="1">
                <a:cs typeface="Arial" pitchFamily="34" charset="0"/>
              </a:rPr>
              <a:t>Console.WriteLine</a:t>
            </a:r>
            <a:r>
              <a:rPr lang="en-US" sz="2400" b="1" dirty="0">
                <a:cs typeface="Arial" pitchFamily="34" charset="0"/>
              </a:rPr>
              <a:t>("</a:t>
            </a:r>
            <a:r>
              <a:rPr lang="ru-RU" sz="2400" b="1" dirty="0">
                <a:cs typeface="Arial" pitchFamily="34" charset="0"/>
              </a:rPr>
              <a:t>Приклад </a:t>
            </a:r>
            <a:r>
              <a:rPr lang="ru-RU" sz="2400" b="1" dirty="0" err="1">
                <a:cs typeface="Arial" pitchFamily="34" charset="0"/>
              </a:rPr>
              <a:t>використання</a:t>
            </a:r>
            <a:r>
              <a:rPr lang="ru-RU" sz="2400" b="1" dirty="0">
                <a:cs typeface="Arial" pitchFamily="34" charset="0"/>
              </a:rPr>
              <a:t> </a:t>
            </a:r>
            <a:r>
              <a:rPr lang="en-US" sz="2400" b="1" dirty="0">
                <a:cs typeface="Arial" pitchFamily="34" charset="0"/>
              </a:rPr>
              <a:t>i</a:t>
            </a:r>
            <a:r>
              <a:rPr lang="ru-RU" sz="2400" b="1" dirty="0" err="1">
                <a:cs typeface="Arial" pitchFamily="34" charset="0"/>
              </a:rPr>
              <a:t>ндексатор</a:t>
            </a:r>
            <a:r>
              <a:rPr lang="en-US" sz="2400" b="1" dirty="0">
                <a:cs typeface="Arial" pitchFamily="34" charset="0"/>
              </a:rPr>
              <a:t>i</a:t>
            </a:r>
            <a:r>
              <a:rPr lang="ru-RU" sz="2400" b="1" dirty="0">
                <a:cs typeface="Arial" pitchFamily="34" charset="0"/>
              </a:rPr>
              <a:t>в: {0} та {1} </a:t>
            </a:r>
            <a:r>
              <a:rPr lang="ru-RU" sz="2400" b="1" dirty="0" err="1">
                <a:cs typeface="Arial" pitchFamily="34" charset="0"/>
              </a:rPr>
              <a:t>або</a:t>
            </a:r>
            <a:r>
              <a:rPr lang="ru-RU" sz="2400" b="1" dirty="0">
                <a:cs typeface="Arial" pitchFamily="34" charset="0"/>
              </a:rPr>
              <a:t> {2}.",</a:t>
            </a:r>
            <a:r>
              <a:rPr lang="en-US" sz="2400" b="1" dirty="0" err="1">
                <a:cs typeface="Arial" pitchFamily="34" charset="0"/>
              </a:rPr>
              <a:t>obj</a:t>
            </a:r>
            <a:r>
              <a:rPr lang="en-US" sz="2400" b="1" dirty="0">
                <a:cs typeface="Arial" pitchFamily="34" charset="0"/>
              </a:rPr>
              <a:t>[5],</a:t>
            </a:r>
            <a:r>
              <a:rPr lang="en-US" sz="2400" b="1" dirty="0" err="1">
                <a:cs typeface="Arial" pitchFamily="34" charset="0"/>
              </a:rPr>
              <a:t>obj</a:t>
            </a:r>
            <a:r>
              <a:rPr lang="en-US" sz="2400" b="1" dirty="0">
                <a:cs typeface="Arial" pitchFamily="34" charset="0"/>
              </a:rPr>
              <a:t>[7.6],</a:t>
            </a:r>
            <a:r>
              <a:rPr lang="en-US" sz="2400" b="1" dirty="0" err="1">
                <a:cs typeface="Arial" pitchFamily="34" charset="0"/>
              </a:rPr>
              <a:t>obj</a:t>
            </a:r>
            <a:r>
              <a:rPr lang="en-US" sz="2400" b="1" dirty="0">
                <a:cs typeface="Arial" pitchFamily="34" charset="0"/>
              </a:rPr>
              <a:t>[15]);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Console.ReadLine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();}</a:t>
            </a:r>
          </a:p>
          <a:p>
            <a:r>
              <a:rPr lang="en-US" sz="2400" b="1" dirty="0" smtClean="0">
                <a:cs typeface="Arial" pitchFamily="34" charset="0"/>
              </a:rPr>
              <a:t>}</a:t>
            </a:r>
            <a:endParaRPr lang="uk-UA" sz="2400" b="1" dirty="0" smtClean="0">
              <a:cs typeface="Arial" pitchFamily="34" charset="0"/>
            </a:endParaRPr>
          </a:p>
          <a:p>
            <a:endParaRPr lang="en-US" sz="800" b="1" dirty="0">
              <a:cs typeface="Arial" pitchFamily="34" charset="0"/>
            </a:endParaRPr>
          </a:p>
        </p:txBody>
      </p:sp>
      <p:sp>
        <p:nvSpPr>
          <p:cNvPr id="9" name="Стрелка влево 8"/>
          <p:cNvSpPr/>
          <p:nvPr/>
        </p:nvSpPr>
        <p:spPr>
          <a:xfrm>
            <a:off x="3425164" y="711746"/>
            <a:ext cx="1872414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388285" y="668313"/>
            <a:ext cx="3633353" cy="36004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Перший варіант індексатора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 rot="19866468">
            <a:off x="3964640" y="3621509"/>
            <a:ext cx="183149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723161" y="2811018"/>
            <a:ext cx="2420664" cy="478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Створення об</a:t>
            </a:r>
            <a:r>
              <a:rPr lang="en-US" sz="2000" b="1" dirty="0" smtClean="0">
                <a:solidFill>
                  <a:schemeClr val="bg1"/>
                </a:solidFill>
              </a:rPr>
              <a:t>'</a:t>
            </a:r>
            <a:r>
              <a:rPr lang="uk-UA" sz="2000" b="1" dirty="0" err="1" smtClean="0">
                <a:solidFill>
                  <a:schemeClr val="bg1"/>
                </a:solidFill>
              </a:rPr>
              <a:t>єкта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>
            <a:hlinkClick r:id="rId3" action="ppaction://hlinkfile"/>
          </p:cNvPr>
          <p:cNvSpPr/>
          <p:nvPr/>
        </p:nvSpPr>
        <p:spPr>
          <a:xfrm>
            <a:off x="6490187" y="5896322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3419939" y="1816249"/>
            <a:ext cx="1872414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383060" y="1772816"/>
            <a:ext cx="3633353" cy="36004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Другий варіант індексатора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Стрелка влево 16"/>
          <p:cNvSpPr/>
          <p:nvPr/>
        </p:nvSpPr>
        <p:spPr>
          <a:xfrm rot="1121025">
            <a:off x="3200646" y="6030351"/>
            <a:ext cx="1872414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759277" y="6268199"/>
            <a:ext cx="3633353" cy="36004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Використання індексатора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008"/>
            <a:ext cx="9144032" cy="620688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Загальні відомості про властивості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0" y="821605"/>
            <a:ext cx="9108504" cy="58477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ebdings"/>
              <a:buChar char="&lt;"/>
            </a:pPr>
            <a:r>
              <a:rPr lang="uk-UA" sz="2400" b="1" u="sng" dirty="0" smtClean="0">
                <a:sym typeface="Webdings"/>
              </a:rPr>
              <a:t>Властивість</a:t>
            </a:r>
            <a:r>
              <a:rPr lang="uk-UA" sz="2400" b="1" dirty="0" smtClean="0">
                <a:sym typeface="Webdings"/>
              </a:rPr>
              <a:t> - спеціальний член класу. Містить поле та методи доступу до цього поля</a:t>
            </a:r>
            <a:endParaRPr lang="uk-UA" sz="1400" b="1" dirty="0" smtClean="0"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Властивість складається з імені та пари </a:t>
            </a:r>
            <a:r>
              <a:rPr lang="uk-UA" sz="2400" b="1" dirty="0" err="1" smtClean="0">
                <a:sym typeface="Webdings"/>
              </a:rPr>
              <a:t>аксесорів</a:t>
            </a:r>
            <a:r>
              <a:rPr lang="uk-UA" sz="2400" b="1" dirty="0" smtClean="0">
                <a:sym typeface="Webdings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sym typeface="Webdings"/>
              </a:rPr>
              <a:t>get</a:t>
            </a:r>
            <a:r>
              <a:rPr lang="uk-UA" sz="2400" b="1" dirty="0" smtClean="0">
                <a:sym typeface="Webdings"/>
              </a:rPr>
              <a:t> (зчитування значення властивості)</a:t>
            </a:r>
            <a:r>
              <a:rPr lang="en-US" sz="2400" b="1" dirty="0" smtClean="0">
                <a:sym typeface="Webdings"/>
              </a:rPr>
              <a:t> </a:t>
            </a:r>
            <a:r>
              <a:rPr lang="uk-UA" sz="2400" b="1" dirty="0" smtClean="0">
                <a:sym typeface="Webdings"/>
              </a:rPr>
              <a:t>та </a:t>
            </a:r>
            <a:r>
              <a:rPr lang="en-US" sz="2400" b="1" dirty="0" smtClean="0">
                <a:solidFill>
                  <a:srgbClr val="C00000"/>
                </a:solidFill>
                <a:sym typeface="Webdings"/>
              </a:rPr>
              <a:t>set</a:t>
            </a:r>
            <a:r>
              <a:rPr lang="uk-UA" sz="2400" b="1" dirty="0" smtClean="0">
                <a:sym typeface="Webdings"/>
              </a:rPr>
              <a:t> (присвоєння значення властивості)</a:t>
            </a:r>
            <a:endParaRPr lang="uk-UA" sz="2400" b="1" dirty="0" smtClean="0">
              <a:solidFill>
                <a:srgbClr val="FF0000"/>
              </a:solidFill>
              <a:sym typeface="Webdings"/>
            </a:endParaRPr>
          </a:p>
          <a:p>
            <a:endParaRPr lang="uk-UA" sz="1400" b="1" dirty="0" smtClean="0"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Синтаксис оголошення властивості:</a:t>
            </a:r>
          </a:p>
          <a:p>
            <a:endParaRPr lang="uk-UA" sz="2400" b="1" dirty="0">
              <a:sym typeface="Webdings"/>
            </a:endParaRPr>
          </a:p>
          <a:p>
            <a:r>
              <a:rPr lang="uk-UA" sz="2400" b="1" dirty="0" smtClean="0">
                <a:sym typeface="Webdings"/>
              </a:rPr>
              <a:t>тип </a:t>
            </a:r>
            <a:r>
              <a:rPr lang="uk-UA" sz="2400" b="1" dirty="0" err="1" smtClean="0">
                <a:sym typeface="Webdings"/>
              </a:rPr>
              <a:t>ім</a:t>
            </a:r>
            <a:r>
              <a:rPr lang="en-US" sz="2400" b="1" dirty="0" smtClean="0">
                <a:sym typeface="Webdings"/>
              </a:rPr>
              <a:t>'</a:t>
            </a:r>
            <a:r>
              <a:rPr lang="uk-UA" sz="2400" b="1" dirty="0" smtClean="0">
                <a:sym typeface="Webdings"/>
              </a:rPr>
              <a:t>я_властивості</a:t>
            </a:r>
            <a:r>
              <a:rPr lang="en-US" sz="2400" b="1" dirty="0" smtClean="0">
                <a:sym typeface="Webdings"/>
              </a:rPr>
              <a:t>{</a:t>
            </a:r>
          </a:p>
          <a:p>
            <a:r>
              <a:rPr lang="en-US" sz="2400" b="1" dirty="0" smtClean="0">
                <a:solidFill>
                  <a:srgbClr val="C00000"/>
                </a:solidFill>
                <a:sym typeface="Webdings"/>
              </a:rPr>
              <a:t>get{</a:t>
            </a:r>
          </a:p>
          <a:p>
            <a:r>
              <a:rPr lang="en-US" sz="2400" b="1" dirty="0" smtClean="0">
                <a:sym typeface="Webdings"/>
              </a:rPr>
              <a:t>// </a:t>
            </a:r>
            <a:r>
              <a:rPr lang="uk-UA" sz="2400" b="1" dirty="0" err="1" smtClean="0">
                <a:sym typeface="Webdings"/>
              </a:rPr>
              <a:t>Аксесор</a:t>
            </a:r>
            <a:r>
              <a:rPr lang="uk-UA" sz="2400" b="1" dirty="0" smtClean="0">
                <a:sym typeface="Webdings"/>
              </a:rPr>
              <a:t> зчитування значення властивості</a:t>
            </a:r>
            <a:endParaRPr lang="en-US" sz="2400" b="1" dirty="0">
              <a:sym typeface="Webdings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sym typeface="Webdings"/>
              </a:rPr>
              <a:t>}</a:t>
            </a:r>
          </a:p>
          <a:p>
            <a:r>
              <a:rPr lang="en-US" sz="2400" b="1" dirty="0" smtClean="0">
                <a:solidFill>
                  <a:srgbClr val="C00000"/>
                </a:solidFill>
                <a:sym typeface="Webdings"/>
              </a:rPr>
              <a:t>set{</a:t>
            </a:r>
          </a:p>
          <a:p>
            <a:r>
              <a:rPr lang="en-US" sz="2400" b="1" dirty="0" smtClean="0">
                <a:sym typeface="Webdings"/>
              </a:rPr>
              <a:t>// </a:t>
            </a:r>
            <a:r>
              <a:rPr lang="uk-UA" sz="2400" b="1" dirty="0" err="1" smtClean="0">
                <a:sym typeface="Webdings"/>
              </a:rPr>
              <a:t>Аксесор</a:t>
            </a:r>
            <a:r>
              <a:rPr lang="uk-UA" sz="2400" b="1" dirty="0" smtClean="0">
                <a:sym typeface="Webdings"/>
              </a:rPr>
              <a:t> присвоєння значення властивості</a:t>
            </a:r>
            <a:endParaRPr lang="en-US" sz="2400" b="1" dirty="0">
              <a:sym typeface="Webdings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sym typeface="Webdings"/>
              </a:rPr>
              <a:t>}</a:t>
            </a:r>
            <a:endParaRPr lang="en-US" sz="2400" b="1" dirty="0">
              <a:solidFill>
                <a:srgbClr val="C00000"/>
              </a:solidFill>
              <a:sym typeface="Webdings"/>
            </a:endParaRPr>
          </a:p>
          <a:p>
            <a:r>
              <a:rPr lang="en-US" sz="2400" b="1" dirty="0" smtClean="0">
                <a:sym typeface="Webdings"/>
              </a:rPr>
              <a:t>}</a:t>
            </a:r>
            <a:endParaRPr lang="uk-UA" sz="2400" b="1" dirty="0" smtClean="0">
              <a:sym typeface="Webdings"/>
            </a:endParaRPr>
          </a:p>
        </p:txBody>
      </p:sp>
    </p:spTree>
    <p:extLst>
      <p:ext uri="{BB962C8B-B14F-4D97-AF65-F5344CB8AC3E}">
        <p14:creationId xmlns:p14="http://schemas.microsoft.com/office/powerpoint/2010/main" val="29424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76672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Властивість - приклад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430316"/>
            <a:ext cx="8980960" cy="6263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cs typeface="Arial" pitchFamily="34" charset="0"/>
              </a:rPr>
              <a:t>using System;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class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{</a:t>
            </a:r>
          </a:p>
          <a:p>
            <a:r>
              <a:rPr lang="en-US" sz="2200" b="1" dirty="0" smtClean="0">
                <a:cs typeface="Arial" pitchFamily="34" charset="0"/>
              </a:rPr>
              <a:t>private </a:t>
            </a:r>
            <a:r>
              <a:rPr lang="en-US" sz="2200" b="1" dirty="0" err="1">
                <a:cs typeface="Arial" pitchFamily="34" charset="0"/>
              </a:rPr>
              <a:t>int</a:t>
            </a:r>
            <a:r>
              <a:rPr lang="en-US" sz="2200" b="1" dirty="0">
                <a:cs typeface="Arial" pitchFamily="34" charset="0"/>
              </a:rPr>
              <a:t> number;</a:t>
            </a:r>
          </a:p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public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int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Number{</a:t>
            </a:r>
          </a:p>
          <a:p>
            <a:r>
              <a:rPr lang="en-US" sz="2200" b="1" dirty="0" smtClean="0">
                <a:cs typeface="Arial" pitchFamily="34" charset="0"/>
              </a:rPr>
              <a:t>get{return </a:t>
            </a:r>
            <a:r>
              <a:rPr lang="en-US" sz="2200" b="1" dirty="0">
                <a:cs typeface="Arial" pitchFamily="34" charset="0"/>
              </a:rPr>
              <a:t>number;}</a:t>
            </a:r>
          </a:p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set{if(value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&lt; 0) number = 0;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      </a:t>
            </a:r>
            <a:r>
              <a:rPr lang="en-US" sz="2200" b="1" dirty="0" smtClean="0">
                <a:cs typeface="Arial" pitchFamily="34" charset="0"/>
              </a:rPr>
              <a:t>else </a:t>
            </a:r>
            <a:r>
              <a:rPr lang="en-US" sz="2200" b="1" dirty="0">
                <a:cs typeface="Arial" pitchFamily="34" charset="0"/>
              </a:rPr>
              <a:t>if(value &gt; 10) number = 10;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     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else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number = value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;}}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2200" b="1" dirty="0" smtClean="0">
                <a:cs typeface="Arial" pitchFamily="34" charset="0"/>
              </a:rPr>
              <a:t>public </a:t>
            </a:r>
            <a:r>
              <a:rPr lang="en-US" sz="2200" b="1" dirty="0" err="1">
                <a:cs typeface="Arial" pitchFamily="34" charset="0"/>
              </a:rPr>
              <a:t>MyClass</a:t>
            </a:r>
            <a:r>
              <a:rPr lang="en-US" sz="2200" b="1" dirty="0">
                <a:cs typeface="Arial" pitchFamily="34" charset="0"/>
              </a:rPr>
              <a:t>(</a:t>
            </a:r>
            <a:r>
              <a:rPr lang="en-US" sz="2200" b="1" dirty="0" err="1">
                <a:cs typeface="Arial" pitchFamily="34" charset="0"/>
              </a:rPr>
              <a:t>int</a:t>
            </a:r>
            <a:r>
              <a:rPr lang="en-US" sz="2200" b="1" dirty="0">
                <a:cs typeface="Arial" pitchFamily="34" charset="0"/>
              </a:rPr>
              <a:t> n){</a:t>
            </a:r>
          </a:p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Number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= n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;}}</a:t>
            </a:r>
            <a:endParaRPr lang="uk-UA" sz="22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endParaRPr lang="en-US" sz="5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2200" b="1" dirty="0">
                <a:cs typeface="Arial" pitchFamily="34" charset="0"/>
              </a:rPr>
              <a:t>class </a:t>
            </a:r>
            <a:r>
              <a:rPr lang="en-US" sz="2200" b="1" dirty="0" err="1">
                <a:cs typeface="Arial" pitchFamily="34" charset="0"/>
              </a:rPr>
              <a:t>PropertyDemo</a:t>
            </a:r>
            <a:r>
              <a:rPr lang="en-US" sz="2200" b="1" dirty="0">
                <a:cs typeface="Arial" pitchFamily="34" charset="0"/>
              </a:rPr>
              <a:t>{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static void Main(){</a:t>
            </a:r>
          </a:p>
          <a:p>
            <a:r>
              <a:rPr lang="en-US" sz="2200" b="1" dirty="0" err="1">
                <a:cs typeface="Arial" pitchFamily="34" charset="0"/>
              </a:rPr>
              <a:t>MyClass</a:t>
            </a:r>
            <a:r>
              <a:rPr lang="en-US" sz="2200" b="1" dirty="0">
                <a:cs typeface="Arial" pitchFamily="34" charset="0"/>
              </a:rPr>
              <a:t> obj1 = new </a:t>
            </a:r>
            <a:r>
              <a:rPr lang="en-US" sz="2200" b="1" dirty="0" err="1">
                <a:cs typeface="Arial" pitchFamily="34" charset="0"/>
              </a:rPr>
              <a:t>MyClass</a:t>
            </a:r>
            <a:r>
              <a:rPr lang="en-US" sz="2200" b="1" dirty="0">
                <a:cs typeface="Arial" pitchFamily="34" charset="0"/>
              </a:rPr>
              <a:t>(-5);</a:t>
            </a:r>
          </a:p>
          <a:p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obj2 = new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MyClass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(12);</a:t>
            </a:r>
          </a:p>
          <a:p>
            <a:r>
              <a:rPr lang="en-US" sz="2200" b="1" dirty="0" err="1">
                <a:cs typeface="Arial" pitchFamily="34" charset="0"/>
              </a:rPr>
              <a:t>MyClass</a:t>
            </a:r>
            <a:r>
              <a:rPr lang="en-US" sz="2200" b="1" dirty="0">
                <a:cs typeface="Arial" pitchFamily="34" charset="0"/>
              </a:rPr>
              <a:t> obj3 = new </a:t>
            </a:r>
            <a:r>
              <a:rPr lang="en-US" sz="2200" b="1" dirty="0" err="1">
                <a:cs typeface="Arial" pitchFamily="34" charset="0"/>
              </a:rPr>
              <a:t>MyClass</a:t>
            </a:r>
            <a:r>
              <a:rPr lang="en-US" sz="2200" b="1" dirty="0">
                <a:cs typeface="Arial" pitchFamily="34" charset="0"/>
              </a:rPr>
              <a:t>(7);</a:t>
            </a:r>
          </a:p>
          <a:p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Console.WriteLine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("</a:t>
            </a:r>
            <a:r>
              <a:rPr lang="ru-RU" sz="22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Використання</a:t>
            </a:r>
            <a:r>
              <a:rPr lang="ru-RU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ru-RU" sz="22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властивост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i: {0}, {1} </a:t>
            </a:r>
            <a:r>
              <a:rPr lang="ru-RU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та {2}.",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obj1.Number,obj2.Number,obj3.Number);</a:t>
            </a:r>
          </a:p>
          <a:p>
            <a:r>
              <a:rPr lang="en-US" sz="2200" b="1" dirty="0" err="1">
                <a:cs typeface="Arial" pitchFamily="34" charset="0"/>
              </a:rPr>
              <a:t>Console.ReadLine</a:t>
            </a:r>
            <a:r>
              <a:rPr lang="en-US" sz="2200" b="1" dirty="0" smtClean="0">
                <a:cs typeface="Arial" pitchFamily="34" charset="0"/>
              </a:rPr>
              <a:t>();}}</a:t>
            </a:r>
            <a:endParaRPr lang="en-US" sz="2200" b="1" dirty="0"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29406" y="1771423"/>
            <a:ext cx="1816676" cy="47548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Властивість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 rot="1338910">
            <a:off x="2374398" y="3818673"/>
            <a:ext cx="183149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216428" y="3117924"/>
            <a:ext cx="1879495" cy="478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Конструктор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0" name="Стрелка влево 19"/>
          <p:cNvSpPr/>
          <p:nvPr/>
        </p:nvSpPr>
        <p:spPr>
          <a:xfrm>
            <a:off x="3014776" y="1871503"/>
            <a:ext cx="936104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лево 20"/>
          <p:cNvSpPr/>
          <p:nvPr/>
        </p:nvSpPr>
        <p:spPr>
          <a:xfrm>
            <a:off x="3275856" y="3212976"/>
            <a:ext cx="183149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286820" y="4077072"/>
            <a:ext cx="4026744" cy="47813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Використання властивості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>
            <a:hlinkClick r:id="rId3" action="ppaction://hlinkfile"/>
          </p:cNvPr>
          <p:cNvSpPr/>
          <p:nvPr/>
        </p:nvSpPr>
        <p:spPr>
          <a:xfrm>
            <a:off x="6300192" y="582955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139952" y="1058267"/>
            <a:ext cx="1879495" cy="478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Закрите поле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2480125" y="1153319"/>
            <a:ext cx="1549281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лево 15"/>
          <p:cNvSpPr/>
          <p:nvPr/>
        </p:nvSpPr>
        <p:spPr>
          <a:xfrm rot="19363427">
            <a:off x="4473928" y="4992917"/>
            <a:ext cx="1438182" cy="267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</a:t>
            </a:r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10</a:t>
            </a:r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.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Індексатори та Властивості</a:t>
            </a:r>
            <a:endParaRPr lang="uk-UA" sz="60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Основні питання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843077"/>
            <a:ext cx="8643998" cy="31700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Одномірні індексатори</a:t>
            </a:r>
            <a:endParaRPr lang="en-US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Багатомірні індексатори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Перевантаження індексаторів</a:t>
            </a: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Властивості 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Приклади використання індексаторів та   </a:t>
            </a:r>
          </a:p>
          <a:p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  властивостей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008"/>
            <a:ext cx="9144032" cy="620688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Загальні відомості про індексатори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0" y="1005691"/>
            <a:ext cx="9108504" cy="54476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ebdings"/>
              <a:buChar char="&lt;"/>
            </a:pPr>
            <a:r>
              <a:rPr lang="uk-UA" sz="2400" b="1" u="sng" dirty="0" smtClean="0">
                <a:sym typeface="Webdings"/>
              </a:rPr>
              <a:t>Індексатори</a:t>
            </a:r>
            <a:r>
              <a:rPr lang="uk-UA" sz="2400" b="1" dirty="0" smtClean="0">
                <a:sym typeface="Webdings"/>
              </a:rPr>
              <a:t> забезпечують доступ до об</a:t>
            </a:r>
            <a:r>
              <a:rPr lang="en-US" sz="2400" b="1" dirty="0" smtClean="0">
                <a:sym typeface="Webdings"/>
              </a:rPr>
              <a:t>'</a:t>
            </a:r>
            <a:r>
              <a:rPr lang="uk-UA" sz="2400" b="1" dirty="0" err="1" smtClean="0">
                <a:sym typeface="Webdings"/>
              </a:rPr>
              <a:t>єктів</a:t>
            </a:r>
            <a:r>
              <a:rPr lang="uk-UA" sz="2400" b="1" dirty="0" smtClean="0">
                <a:sym typeface="Webdings"/>
              </a:rPr>
              <a:t> за допомогою індексу чи індексів, як це відбувається з масивами</a:t>
            </a:r>
          </a:p>
          <a:p>
            <a:endParaRPr lang="uk-UA" sz="1400" b="1" dirty="0" smtClean="0"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Наявність індексатора дозволяє звертатись до об</a:t>
            </a:r>
            <a:r>
              <a:rPr lang="en-US" sz="2400" b="1" dirty="0" smtClean="0">
                <a:sym typeface="Webdings"/>
              </a:rPr>
              <a:t>'</a:t>
            </a:r>
            <a:r>
              <a:rPr lang="uk-UA" sz="2400" b="1" dirty="0" err="1" smtClean="0">
                <a:sym typeface="Webdings"/>
              </a:rPr>
              <a:t>єкта</a:t>
            </a:r>
            <a:r>
              <a:rPr lang="uk-UA" sz="2400" b="1" dirty="0" smtClean="0">
                <a:sym typeface="Webdings"/>
              </a:rPr>
              <a:t> у форматі 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об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'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єкт</a:t>
            </a:r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[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індекс(и)</a:t>
            </a:r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]</a:t>
            </a:r>
            <a:endParaRPr lang="uk-UA" sz="2400" b="1" dirty="0" smtClean="0">
              <a:solidFill>
                <a:srgbClr val="FF0000"/>
              </a:solidFill>
              <a:sym typeface="Webdings"/>
            </a:endParaRPr>
          </a:p>
          <a:p>
            <a:endParaRPr lang="uk-UA" sz="1400" b="1" dirty="0" smtClean="0"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Індексатор може бути одномірним (один індекс) та багатомірним (декілька індексів)</a:t>
            </a:r>
          </a:p>
          <a:p>
            <a:endParaRPr lang="uk-UA" sz="1400" b="1" u="sng" dirty="0" smtClean="0"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Індекс </a:t>
            </a:r>
            <a:r>
              <a:rPr lang="uk-UA" sz="2400" b="1" u="sng" dirty="0" smtClean="0">
                <a:sym typeface="Webdings"/>
              </a:rPr>
              <a:t>не </a:t>
            </a:r>
            <a:r>
              <a:rPr lang="uk-UA" sz="2400" b="1" u="sng" dirty="0" err="1" smtClean="0">
                <a:sym typeface="Webdings"/>
              </a:rPr>
              <a:t>обов</a:t>
            </a:r>
            <a:r>
              <a:rPr lang="en-US" sz="2400" b="1" u="sng" dirty="0" smtClean="0">
                <a:sym typeface="Webdings"/>
              </a:rPr>
              <a:t>'</a:t>
            </a:r>
            <a:r>
              <a:rPr lang="uk-UA" sz="2400" b="1" u="sng" dirty="0" err="1" smtClean="0">
                <a:sym typeface="Webdings"/>
              </a:rPr>
              <a:t>язково</a:t>
            </a:r>
            <a:r>
              <a:rPr lang="uk-UA" sz="2400" b="1" dirty="0" smtClean="0">
                <a:sym typeface="Webdings"/>
              </a:rPr>
              <a:t> має бути числом</a:t>
            </a:r>
          </a:p>
          <a:p>
            <a:endParaRPr lang="uk-UA" sz="1400" b="1" dirty="0"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Індексатори можна перевантажувати</a:t>
            </a:r>
          </a:p>
          <a:p>
            <a:endParaRPr lang="en-US" sz="1400" b="1" dirty="0" smtClean="0">
              <a:solidFill>
                <a:srgbClr val="FF0000"/>
              </a:solidFill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При роботі з індексаторами як правило використовують </a:t>
            </a:r>
            <a:r>
              <a:rPr lang="uk-UA" sz="2400" b="1" u="sng" dirty="0" smtClean="0">
                <a:sym typeface="Webdings"/>
              </a:rPr>
              <a:t>внутрішній масив</a:t>
            </a:r>
            <a:r>
              <a:rPr lang="uk-UA" sz="2400" b="1" dirty="0" smtClean="0">
                <a:sym typeface="Webdings"/>
              </a:rPr>
              <a:t> в об</a:t>
            </a:r>
            <a:r>
              <a:rPr lang="en-US" sz="2400" b="1" dirty="0" smtClean="0">
                <a:sym typeface="Webdings"/>
              </a:rPr>
              <a:t>'</a:t>
            </a:r>
            <a:r>
              <a:rPr lang="uk-UA" sz="2400" b="1" dirty="0" err="1" smtClean="0">
                <a:sym typeface="Webdings"/>
              </a:rPr>
              <a:t>єкті</a:t>
            </a:r>
            <a:r>
              <a:rPr lang="uk-UA" sz="2400" b="1" dirty="0" smtClean="0">
                <a:sym typeface="Webdings"/>
              </a:rPr>
              <a:t>. Однак це </a:t>
            </a:r>
            <a:r>
              <a:rPr lang="uk-UA" sz="2400" b="1" u="sng" dirty="0" smtClean="0">
                <a:sym typeface="Webdings"/>
              </a:rPr>
              <a:t>не є </a:t>
            </a:r>
            <a:r>
              <a:rPr lang="uk-UA" sz="2400" b="1" u="sng" dirty="0" err="1" smtClean="0">
                <a:sym typeface="Webdings"/>
              </a:rPr>
              <a:t>обов</a:t>
            </a:r>
            <a:r>
              <a:rPr lang="en-US" sz="2400" b="1" u="sng" dirty="0" smtClean="0">
                <a:sym typeface="Webdings"/>
              </a:rPr>
              <a:t>'</a:t>
            </a:r>
            <a:r>
              <a:rPr lang="uk-UA" sz="2400" b="1" u="sng" dirty="0" err="1" smtClean="0">
                <a:sym typeface="Webdings"/>
              </a:rPr>
              <a:t>язковим</a:t>
            </a:r>
            <a:endParaRPr lang="uk-UA" sz="2400" b="1" u="sng" dirty="0" smtClean="0">
              <a:sym typeface="Webdings"/>
            </a:endParaRPr>
          </a:p>
          <a:p>
            <a:endParaRPr lang="uk-UA" sz="1400" b="1" dirty="0" smtClean="0"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В індексаторі не визначається </a:t>
            </a:r>
            <a:r>
              <a:rPr lang="uk-UA" sz="2400" b="1" u="sng" dirty="0" smtClean="0">
                <a:sym typeface="Webdings"/>
              </a:rPr>
              <a:t>область </a:t>
            </a:r>
            <a:r>
              <a:rPr lang="uk-UA" sz="2400" b="1" u="sng" dirty="0" err="1" smtClean="0">
                <a:sym typeface="Webdings"/>
              </a:rPr>
              <a:t>пам</a:t>
            </a:r>
            <a:r>
              <a:rPr lang="en-US" sz="2400" b="1" u="sng" dirty="0" smtClean="0">
                <a:sym typeface="Webdings"/>
              </a:rPr>
              <a:t>'</a:t>
            </a:r>
            <a:r>
              <a:rPr lang="uk-UA" sz="2400" b="1" u="sng" dirty="0" smtClean="0">
                <a:sym typeface="Webdings"/>
              </a:rPr>
              <a:t>яті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753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008"/>
            <a:ext cx="9144032" cy="620688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Синтаксис оголошення індексатора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0" y="667717"/>
            <a:ext cx="9108504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class 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ім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'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я_класу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{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...</a:t>
            </a:r>
          </a:p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// Індексатор:</a:t>
            </a:r>
          </a:p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тип_елемента </a:t>
            </a:r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this[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тип індекс(и)</a:t>
            </a:r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]{</a:t>
            </a:r>
            <a:endParaRPr lang="uk-UA" sz="2400" b="1" dirty="0" smtClean="0">
              <a:solidFill>
                <a:srgbClr val="FF0000"/>
              </a:solidFill>
              <a:sym typeface="Webdings"/>
            </a:endParaRPr>
          </a:p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// 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Аксесор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 зчитування даних:</a:t>
            </a:r>
          </a:p>
          <a:p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get{</a:t>
            </a:r>
          </a:p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// значення, яке повертає індексатор</a:t>
            </a:r>
            <a:endParaRPr lang="en-US" sz="2400" b="1" dirty="0">
              <a:solidFill>
                <a:schemeClr val="tx2">
                  <a:lumMod val="50000"/>
                </a:schemeClr>
              </a:solidFill>
              <a:sym typeface="Webdings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}</a:t>
            </a:r>
          </a:p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// </a:t>
            </a:r>
            <a:r>
              <a:rPr lang="uk-UA" sz="2400" b="1" dirty="0" err="1">
                <a:solidFill>
                  <a:schemeClr val="tx2">
                    <a:lumMod val="50000"/>
                  </a:schemeClr>
                </a:solidFill>
                <a:sym typeface="Webdings"/>
              </a:rPr>
              <a:t>Аксесор</a:t>
            </a:r>
            <a:r>
              <a:rPr lang="uk-UA" sz="2400" b="1" dirty="0">
                <a:solidFill>
                  <a:schemeClr val="tx2">
                    <a:lumMod val="50000"/>
                  </a:schemeClr>
                </a:solidFill>
                <a:sym typeface="Webdings"/>
              </a:rPr>
              <a:t> присвоєння значення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:</a:t>
            </a:r>
          </a:p>
          <a:p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set{</a:t>
            </a:r>
          </a:p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// Присвоєння значення через виклик індексатора</a:t>
            </a:r>
          </a:p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// Для позначення значення, що присвоюється, використовують</a:t>
            </a:r>
          </a:p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// ключове слово </a:t>
            </a:r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value</a:t>
            </a:r>
            <a:endParaRPr lang="en-US" sz="2400" b="1" dirty="0">
              <a:solidFill>
                <a:srgbClr val="FF0000"/>
              </a:solidFill>
              <a:sym typeface="Webdings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}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...</a:t>
            </a:r>
            <a:endParaRPr lang="uk-UA" sz="2400" b="1" dirty="0" smtClean="0">
              <a:solidFill>
                <a:schemeClr val="tx2">
                  <a:lumMod val="50000"/>
                </a:schemeClr>
              </a:solidFill>
              <a:sym typeface="Webdings"/>
            </a:endParaRP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}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9582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92696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Одномірний індексатор. </a:t>
            </a:r>
            <a:b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Доступ до елементів масиву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721271"/>
            <a:ext cx="8980960" cy="5909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using System;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endParaRPr lang="uk-UA" sz="9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private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[] </a:t>
            </a:r>
            <a:r>
              <a:rPr lang="en-US" sz="2400" b="1" dirty="0" err="1">
                <a:solidFill>
                  <a:srgbClr val="C00000"/>
                </a:solidFill>
              </a:rPr>
              <a:t>nums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  <a:endParaRPr lang="uk-UA" sz="2400" b="1" dirty="0" smtClean="0">
              <a:solidFill>
                <a:srgbClr val="C00000"/>
              </a:solidFill>
            </a:endParaRPr>
          </a:p>
          <a:p>
            <a:endParaRPr lang="en-US" sz="900" b="1" dirty="0"/>
          </a:p>
          <a:p>
            <a:r>
              <a:rPr lang="en-US" sz="2400" b="1" dirty="0" smtClean="0"/>
              <a:t>public </a:t>
            </a:r>
            <a:r>
              <a:rPr lang="en-US" sz="2400" b="1" dirty="0" err="1"/>
              <a:t>MyClass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n){</a:t>
            </a:r>
          </a:p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nums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[n];</a:t>
            </a:r>
          </a:p>
          <a:p>
            <a:r>
              <a:rPr lang="en-US" sz="2400" b="1" dirty="0" smtClean="0"/>
              <a:t>Random </a:t>
            </a:r>
            <a:r>
              <a:rPr lang="en-US" sz="2400" b="1" dirty="0" err="1"/>
              <a:t>rnd</a:t>
            </a:r>
            <a:r>
              <a:rPr lang="en-US" sz="2400" b="1" dirty="0"/>
              <a:t> = new Random();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for(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 = 0; i &lt;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nums.Length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; i++) </a:t>
            </a:r>
            <a:r>
              <a:rPr lang="en-US" sz="2400" b="1" dirty="0">
                <a:solidFill>
                  <a:srgbClr val="C00000"/>
                </a:solidFill>
              </a:rPr>
              <a:t>this[i] = </a:t>
            </a:r>
            <a:r>
              <a:rPr lang="en-US" sz="2400" b="1" dirty="0" err="1">
                <a:solidFill>
                  <a:srgbClr val="C00000"/>
                </a:solidFill>
              </a:rPr>
              <a:t>rnd.Next</a:t>
            </a:r>
            <a:r>
              <a:rPr lang="en-US" sz="2400" b="1" dirty="0">
                <a:solidFill>
                  <a:srgbClr val="C00000"/>
                </a:solidFill>
              </a:rPr>
              <a:t>(10</a:t>
            </a:r>
            <a:r>
              <a:rPr lang="en-US" sz="2400" b="1" dirty="0" smtClean="0">
                <a:solidFill>
                  <a:srgbClr val="C00000"/>
                </a:solidFill>
              </a:rPr>
              <a:t>);</a:t>
            </a:r>
            <a:r>
              <a:rPr lang="ru-RU" sz="2400" b="1" dirty="0" smtClean="0"/>
              <a:t>}</a:t>
            </a:r>
            <a:endParaRPr lang="ru-RU" sz="2400" b="1" dirty="0"/>
          </a:p>
          <a:p>
            <a:endParaRPr lang="uk-UA" sz="9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public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 this[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 i</a:t>
            </a:r>
            <a:r>
              <a:rPr lang="en-US" sz="2400" b="1" dirty="0" smtClean="0">
                <a:solidFill>
                  <a:srgbClr val="C00000"/>
                </a:solidFill>
              </a:rPr>
              <a:t>]{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uk-UA" sz="2400" b="1" dirty="0" smtClean="0"/>
              <a:t>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get{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uk-UA" sz="2400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return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[i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];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uk-UA" sz="1200" b="1" dirty="0" smtClean="0"/>
              <a:t>   </a:t>
            </a:r>
            <a:endParaRPr lang="uk-UA" sz="900" b="1" dirty="0" smtClean="0"/>
          </a:p>
          <a:p>
            <a:r>
              <a:rPr lang="uk-UA" sz="2400" b="1" dirty="0"/>
              <a:t> </a:t>
            </a:r>
            <a:r>
              <a:rPr lang="uk-UA" sz="2400" b="1" dirty="0" smtClean="0"/>
              <a:t>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set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uk-UA" sz="2400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nums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[i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] = value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rgbClr val="C00000"/>
                </a:solidFill>
              </a:rPr>
              <a:t>}</a:t>
            </a:r>
          </a:p>
          <a:p>
            <a:r>
              <a:rPr lang="ru-RU" sz="2400" b="1" dirty="0" smtClean="0"/>
              <a:t>}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трелка влево 8"/>
          <p:cNvSpPr/>
          <p:nvPr/>
        </p:nvSpPr>
        <p:spPr>
          <a:xfrm>
            <a:off x="2627785" y="1700808"/>
            <a:ext cx="936104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35896" y="1556792"/>
            <a:ext cx="2361235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Поле класу - масив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 rot="19945550">
            <a:off x="5400007" y="2850739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00604" y="1988840"/>
            <a:ext cx="1879495" cy="66113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Використано індексатор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Стрелка влево 16"/>
          <p:cNvSpPr/>
          <p:nvPr/>
        </p:nvSpPr>
        <p:spPr>
          <a:xfrm>
            <a:off x="3027883" y="3789040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573213" y="3717032"/>
            <a:ext cx="1685086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Індексатор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3" name="Выноска со стрелкой вниз 2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Стрелка влево 10"/>
          <p:cNvSpPr/>
          <p:nvPr/>
        </p:nvSpPr>
        <p:spPr>
          <a:xfrm>
            <a:off x="3015221" y="4502249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60549" y="4437112"/>
            <a:ext cx="4119549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Аксесор</a:t>
            </a:r>
            <a:r>
              <a:rPr lang="uk-UA" sz="2000" b="1" dirty="0" smtClean="0">
                <a:solidFill>
                  <a:schemeClr val="bg1"/>
                </a:solidFill>
              </a:rPr>
              <a:t> для зчитування значення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3000686" y="5373216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546016" y="5301208"/>
            <a:ext cx="413408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Аксесор</a:t>
            </a:r>
            <a:r>
              <a:rPr lang="uk-UA" sz="2000" b="1" dirty="0" smtClean="0">
                <a:solidFill>
                  <a:schemeClr val="bg1"/>
                </a:solidFill>
              </a:rPr>
              <a:t> для присвоєння значення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832638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Одномірний індексатор. </a:t>
            </a:r>
            <a:b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Доступ до елементів масиву (продовження)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948784"/>
            <a:ext cx="8980960" cy="5262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 </a:t>
            </a:r>
            <a:r>
              <a:rPr lang="en-US" sz="2400" b="1" dirty="0" err="1"/>
              <a:t>SimpleIndexatorDemo</a:t>
            </a:r>
            <a:r>
              <a:rPr lang="en-US" sz="2400" b="1" dirty="0" smtClean="0"/>
              <a:t>{</a:t>
            </a:r>
            <a:endParaRPr lang="uk-UA" sz="2400" b="1" dirty="0" smtClean="0"/>
          </a:p>
          <a:p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static void Main(){</a:t>
            </a:r>
          </a:p>
          <a:p>
            <a:endParaRPr lang="uk-UA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/>
              <a:t>int</a:t>
            </a:r>
            <a:r>
              <a:rPr lang="en-US" sz="2400" b="1" dirty="0"/>
              <a:t> n = 20;</a:t>
            </a:r>
          </a:p>
          <a:p>
            <a:endParaRPr lang="uk-UA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obj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= new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(n);</a:t>
            </a:r>
          </a:p>
          <a:p>
            <a:endParaRPr lang="uk-UA" sz="2400" b="1" dirty="0" smtClean="0"/>
          </a:p>
          <a:p>
            <a:r>
              <a:rPr lang="nn-NO" sz="2400" b="1" dirty="0" smtClean="0"/>
              <a:t>        </a:t>
            </a:r>
            <a:r>
              <a:rPr lang="nn-NO" sz="2400" b="1" dirty="0"/>
              <a:t>for(int i = 0; i &lt; n; i++)</a:t>
            </a:r>
          </a:p>
          <a:p>
            <a:r>
              <a:rPr lang="en-US" sz="2400" b="1" dirty="0"/>
              <a:t>     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Console.Write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rgbClr val="C00000"/>
                </a:solidFill>
              </a:rPr>
              <a:t>obj</a:t>
            </a:r>
            <a:r>
              <a:rPr lang="en-US" sz="2400" b="1" dirty="0">
                <a:solidFill>
                  <a:srgbClr val="C00000"/>
                </a:solidFill>
              </a:rPr>
              <a:t>[i]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+" ");</a:t>
            </a:r>
          </a:p>
          <a:p>
            <a:endParaRPr lang="uk-UA" sz="2400" b="1" dirty="0" smtClean="0"/>
          </a:p>
          <a:p>
            <a:r>
              <a:rPr lang="en-US" sz="2400" b="1" dirty="0" smtClean="0"/>
              <a:t>        </a:t>
            </a:r>
            <a:r>
              <a:rPr lang="en-US" sz="2400" b="1" dirty="0" err="1"/>
              <a:t>Console.ReadLine</a:t>
            </a:r>
            <a:r>
              <a:rPr lang="en-US" sz="2400" b="1" dirty="0"/>
              <a:t>();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       }</a:t>
            </a:r>
          </a:p>
          <a:p>
            <a:r>
              <a:rPr lang="ru-RU" sz="2400" b="1" dirty="0"/>
              <a:t>    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4676562" y="3255511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28184" y="3068960"/>
            <a:ext cx="2743591" cy="66113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Створення об</a:t>
            </a:r>
            <a:r>
              <a:rPr lang="en-US" sz="2000" b="1" dirty="0" smtClean="0">
                <a:solidFill>
                  <a:schemeClr val="bg1"/>
                </a:solidFill>
              </a:rPr>
              <a:t>'</a:t>
            </a:r>
            <a:r>
              <a:rPr lang="uk-UA" sz="2000" b="1" dirty="0" err="1" smtClean="0">
                <a:solidFill>
                  <a:schemeClr val="bg1"/>
                </a:solidFill>
              </a:rPr>
              <a:t>єкта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Стрелка влево 16"/>
          <p:cNvSpPr/>
          <p:nvPr/>
        </p:nvSpPr>
        <p:spPr>
          <a:xfrm rot="854512">
            <a:off x="3491880" y="4725144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004048" y="4653136"/>
            <a:ext cx="3370173" cy="72008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Використання індексатора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>
            <a:hlinkClick r:id="rId3" action="ppaction://hlinkfile"/>
          </p:cNvPr>
          <p:cNvSpPr/>
          <p:nvPr/>
        </p:nvSpPr>
        <p:spPr>
          <a:xfrm>
            <a:off x="6228184" y="1124744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92696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Двомірний індексатор. </a:t>
            </a:r>
            <a:b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Доступ до елементів масиву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721271"/>
            <a:ext cx="8980960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Arial" pitchFamily="34" charset="0"/>
              </a:rPr>
              <a:t>using System;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{</a:t>
            </a:r>
          </a:p>
          <a:p>
            <a:r>
              <a:rPr lang="en-US" sz="2400" b="1" dirty="0" smtClean="0">
                <a:cs typeface="Arial" pitchFamily="34" charset="0"/>
              </a:rPr>
              <a:t>public </a:t>
            </a:r>
            <a:r>
              <a:rPr lang="en-US" sz="2400" b="1" dirty="0">
                <a:cs typeface="Arial" pitchFamily="34" charset="0"/>
              </a:rPr>
              <a:t>string[] words;</a:t>
            </a:r>
          </a:p>
          <a:p>
            <a:endParaRPr lang="uk-UA" sz="1200" b="1" dirty="0" smtClean="0"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public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(string text) { </a:t>
            </a:r>
          </a:p>
          <a:p>
            <a:r>
              <a:rPr lang="en-US" sz="2400" b="1" dirty="0" smtClean="0">
                <a:cs typeface="Arial" pitchFamily="34" charset="0"/>
              </a:rPr>
              <a:t>words=</a:t>
            </a:r>
            <a:r>
              <a:rPr lang="en-US" sz="2400" b="1" dirty="0" err="1" smtClean="0">
                <a:cs typeface="Arial" pitchFamily="34" charset="0"/>
              </a:rPr>
              <a:t>text.Split</a:t>
            </a:r>
            <a:r>
              <a:rPr lang="en-US" sz="2400" b="1" dirty="0">
                <a:cs typeface="Arial" pitchFamily="34" charset="0"/>
              </a:rPr>
              <a:t>(' ');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}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cs typeface="Arial" pitchFamily="34" charset="0"/>
              </a:rPr>
              <a:t>public </a:t>
            </a:r>
            <a:r>
              <a:rPr lang="en-US" sz="2400" b="1" dirty="0">
                <a:solidFill>
                  <a:srgbClr val="C00000"/>
                </a:solidFill>
                <a:cs typeface="Arial" pitchFamily="34" charset="0"/>
              </a:rPr>
              <a:t>char this[</a:t>
            </a:r>
            <a:r>
              <a:rPr lang="en-US" sz="2400" b="1" dirty="0" err="1">
                <a:solidFill>
                  <a:srgbClr val="C00000"/>
                </a:solidFill>
                <a:cs typeface="Arial" pitchFamily="34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cs typeface="Arial" pitchFamily="34" charset="0"/>
              </a:rPr>
              <a:t> i, </a:t>
            </a:r>
            <a:r>
              <a:rPr lang="en-US" sz="2400" b="1" dirty="0" err="1">
                <a:solidFill>
                  <a:srgbClr val="C00000"/>
                </a:solidFill>
                <a:cs typeface="Arial" pitchFamily="34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cs typeface="Arial" pitchFamily="34" charset="0"/>
              </a:rPr>
              <a:t> j] {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get{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words[i][j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];}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cs typeface="Arial" pitchFamily="34" charset="0"/>
              </a:rPr>
              <a:t>}</a:t>
            </a:r>
            <a:endParaRPr lang="uk-UA" sz="2400" b="1" dirty="0" smtClean="0">
              <a:solidFill>
                <a:srgbClr val="C00000"/>
              </a:solidFill>
              <a:cs typeface="Arial" pitchFamily="34" charset="0"/>
            </a:endParaRPr>
          </a:p>
          <a:p>
            <a:endParaRPr lang="en-US" sz="1200" b="1" dirty="0"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public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void show(){</a:t>
            </a:r>
          </a:p>
          <a:p>
            <a:r>
              <a:rPr lang="en-US" sz="2400" b="1" dirty="0" smtClean="0">
                <a:cs typeface="Arial" pitchFamily="34" charset="0"/>
              </a:rPr>
              <a:t>for(</a:t>
            </a:r>
            <a:r>
              <a:rPr lang="en-US" sz="2400" b="1" dirty="0" err="1" smtClean="0">
                <a:cs typeface="Arial" pitchFamily="34" charset="0"/>
              </a:rPr>
              <a:t>int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>
                <a:cs typeface="Arial" pitchFamily="34" charset="0"/>
              </a:rPr>
              <a:t>i=0;i&lt;</a:t>
            </a:r>
            <a:r>
              <a:rPr lang="en-US" sz="2400" b="1" dirty="0" err="1">
                <a:cs typeface="Arial" pitchFamily="34" charset="0"/>
              </a:rPr>
              <a:t>words.Length;i</a:t>
            </a:r>
            <a:r>
              <a:rPr lang="en-US" sz="2400" b="1" dirty="0">
                <a:cs typeface="Arial" pitchFamily="34" charset="0"/>
              </a:rPr>
              <a:t>++)</a:t>
            </a:r>
          </a:p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Console.WriteLine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(words[i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]);}</a:t>
            </a:r>
          </a:p>
          <a:p>
            <a:r>
              <a:rPr lang="en-US" sz="2400" b="1" dirty="0" smtClean="0">
                <a:cs typeface="Arial" pitchFamily="34" charset="0"/>
              </a:rPr>
              <a:t>}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9" name="Стрелка влево 8"/>
          <p:cNvSpPr/>
          <p:nvPr/>
        </p:nvSpPr>
        <p:spPr>
          <a:xfrm>
            <a:off x="3098888" y="1556792"/>
            <a:ext cx="936104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06999" y="1412776"/>
            <a:ext cx="3633353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Поле класу - текстовий масив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3964641" y="2150419"/>
            <a:ext cx="183149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60857" y="2055367"/>
            <a:ext cx="1879495" cy="478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Конструктор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Стрелка влево 16"/>
          <p:cNvSpPr/>
          <p:nvPr/>
        </p:nvSpPr>
        <p:spPr>
          <a:xfrm rot="1020986">
            <a:off x="2701318" y="2567476"/>
            <a:ext cx="795140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557711" y="2603453"/>
            <a:ext cx="1938509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Зверніть увагу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3" name="Выноска со стрелкой вниз 2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Стрелка влево 10"/>
          <p:cNvSpPr/>
          <p:nvPr/>
        </p:nvSpPr>
        <p:spPr>
          <a:xfrm>
            <a:off x="3705046" y="3373859"/>
            <a:ext cx="3339609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92280" y="3290044"/>
            <a:ext cx="1685086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Індексатор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1294335" y="3755603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820613" y="3722091"/>
            <a:ext cx="4119549" cy="3718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Аксесор</a:t>
            </a:r>
            <a:r>
              <a:rPr lang="uk-UA" sz="2000" b="1" dirty="0" smtClean="0">
                <a:solidFill>
                  <a:schemeClr val="bg1"/>
                </a:solidFill>
              </a:rPr>
              <a:t> для зчитування значення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557711" y="4509120"/>
            <a:ext cx="5406777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Аксесора</a:t>
            </a:r>
            <a:r>
              <a:rPr lang="uk-UA" sz="2000" b="1" dirty="0" smtClean="0">
                <a:solidFill>
                  <a:schemeClr val="bg1"/>
                </a:solidFill>
              </a:rPr>
              <a:t> для присвоєння значення немає!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92696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Двомірний індексатор. </a:t>
            </a:r>
            <a:b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Доступ до елементів масиву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867484"/>
            <a:ext cx="8980960" cy="4339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class </a:t>
            </a:r>
            <a:r>
              <a:rPr lang="en-US" sz="2400" b="1" dirty="0" err="1">
                <a:cs typeface="Arial" pitchFamily="34" charset="0"/>
              </a:rPr>
              <a:t>TowDimIndexerDemo</a:t>
            </a:r>
            <a:r>
              <a:rPr lang="en-US" sz="2400" b="1" dirty="0">
                <a:cs typeface="Arial" pitchFamily="34" charset="0"/>
              </a:rPr>
              <a:t>{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static void Main(){</a:t>
            </a:r>
          </a:p>
          <a:p>
            <a:r>
              <a:rPr lang="en-US" sz="2400" b="1" dirty="0" err="1">
                <a:cs typeface="Arial" pitchFamily="34" charset="0"/>
              </a:rPr>
              <a:t>MyClass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obj</a:t>
            </a:r>
            <a:r>
              <a:rPr lang="en-US" sz="2400" b="1" dirty="0">
                <a:cs typeface="Arial" pitchFamily="34" charset="0"/>
              </a:rPr>
              <a:t> = </a:t>
            </a:r>
            <a:endParaRPr lang="uk-UA" sz="2400" b="1" dirty="0" smtClean="0"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new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("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Ми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вчимось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програмувати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на С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шарп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");</a:t>
            </a:r>
          </a:p>
          <a:p>
            <a:endParaRPr lang="uk-UA" sz="1200" b="1" dirty="0" smtClean="0">
              <a:cs typeface="Arial" pitchFamily="34" charset="0"/>
            </a:endParaRPr>
          </a:p>
          <a:p>
            <a:r>
              <a:rPr lang="en-US" sz="2400" b="1" dirty="0" err="1" smtClean="0">
                <a:cs typeface="Arial" pitchFamily="34" charset="0"/>
              </a:rPr>
              <a:t>obj.show</a:t>
            </a:r>
            <a:r>
              <a:rPr lang="en-US" sz="2400" b="1" dirty="0">
                <a:cs typeface="Arial" pitchFamily="34" charset="0"/>
              </a:rPr>
              <a:t>();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n = 2, m = 1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endParaRPr lang="en-US" sz="1200" b="1" dirty="0">
              <a:cs typeface="Arial" pitchFamily="34" charset="0"/>
            </a:endParaRPr>
          </a:p>
          <a:p>
            <a:r>
              <a:rPr lang="en-US" sz="2400" b="1" dirty="0" err="1">
                <a:cs typeface="Arial" pitchFamily="34" charset="0"/>
              </a:rPr>
              <a:t>Console.WriteLine</a:t>
            </a:r>
            <a:r>
              <a:rPr lang="en-US" sz="2400" b="1" dirty="0">
                <a:cs typeface="Arial" pitchFamily="34" charset="0"/>
              </a:rPr>
              <a:t>("</a:t>
            </a:r>
            <a:r>
              <a:rPr lang="ru-RU" sz="2400" b="1" dirty="0">
                <a:cs typeface="Arial" pitchFamily="34" charset="0"/>
              </a:rPr>
              <a:t>В {0}-му слов</a:t>
            </a:r>
            <a:r>
              <a:rPr lang="en-US" sz="2400" b="1" dirty="0">
                <a:cs typeface="Arial" pitchFamily="34" charset="0"/>
              </a:rPr>
              <a:t>i {1}-</a:t>
            </a:r>
            <a:r>
              <a:rPr lang="ru-RU" sz="2400" b="1" dirty="0">
                <a:cs typeface="Arial" pitchFamily="34" charset="0"/>
              </a:rPr>
              <a:t>ю буквою є \"{2</a:t>
            </a:r>
            <a:r>
              <a:rPr lang="ru-RU" sz="2400" b="1" dirty="0" smtClean="0">
                <a:cs typeface="Arial" pitchFamily="34" charset="0"/>
              </a:rPr>
              <a:t>}\".",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n+1,m+1,obj[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n,m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]);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endParaRPr lang="en-US" sz="1200" b="1" dirty="0">
              <a:cs typeface="Arial" pitchFamily="34" charset="0"/>
            </a:endParaRPr>
          </a:p>
          <a:p>
            <a:r>
              <a:rPr lang="en-US" sz="2400" b="1" dirty="0" err="1">
                <a:cs typeface="Arial" pitchFamily="34" charset="0"/>
              </a:rPr>
              <a:t>Console.ReadLine</a:t>
            </a:r>
            <a:r>
              <a:rPr lang="en-US" sz="2400" b="1" dirty="0">
                <a:cs typeface="Arial" pitchFamily="34" charset="0"/>
              </a:rPr>
              <a:t>();}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}</a:t>
            </a:r>
          </a:p>
        </p:txBody>
      </p:sp>
      <p:sp>
        <p:nvSpPr>
          <p:cNvPr id="13" name="Стрелка влево 12"/>
          <p:cNvSpPr/>
          <p:nvPr/>
        </p:nvSpPr>
        <p:spPr>
          <a:xfrm>
            <a:off x="2771800" y="3933056"/>
            <a:ext cx="2736304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52120" y="3839780"/>
            <a:ext cx="3175639" cy="47458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Використано індексатор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>
            <a:hlinkClick r:id="rId3" action="ppaction://hlinkfile"/>
          </p:cNvPr>
          <p:cNvSpPr/>
          <p:nvPr/>
        </p:nvSpPr>
        <p:spPr>
          <a:xfrm>
            <a:off x="6464158" y="559494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</TotalTime>
  <Words>789</Words>
  <Application>Microsoft Office PowerPoint</Application>
  <PresentationFormat>Экран (4:3)</PresentationFormat>
  <Paragraphs>210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МОВА ПРОГРАМУВАННЯ C#</vt:lpstr>
      <vt:lpstr>Лекція 10.   Індексатори та Властивості</vt:lpstr>
      <vt:lpstr>Основні питання</vt:lpstr>
      <vt:lpstr>Загальні відомості про індексатори</vt:lpstr>
      <vt:lpstr>Синтаксис оголошення індексатора</vt:lpstr>
      <vt:lpstr>Одномірний індексатор.  Доступ до елементів масиву</vt:lpstr>
      <vt:lpstr>Одномірний індексатор.  Доступ до елементів масиву (продовження)</vt:lpstr>
      <vt:lpstr>Двомірний індексатор.  Доступ до елементів масиву</vt:lpstr>
      <vt:lpstr>Двомірний індексатор.  Доступ до елементів масиву</vt:lpstr>
      <vt:lpstr>Перевантаження індексатора</vt:lpstr>
      <vt:lpstr>Перевантаження індексатора</vt:lpstr>
      <vt:lpstr>Загальні відомості про властивості</vt:lpstr>
      <vt:lpstr>Властивість - приклад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342</cp:revision>
  <dcterms:modified xsi:type="dcterms:W3CDTF">2014-11-26T21:47:29Z</dcterms:modified>
</cp:coreProperties>
</file>