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95710fb636_1_2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295710fb636_1_2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5" name="Google Shape;55;g295710fb636_1_2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5710fb636_1_37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95710fb636_1_37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7" name="Google Shape;67;g295710fb636_1_37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5710fb636_1_49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95710fb636_1_49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1" name="Google Shape;81;g295710fb636_1_49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5710fb636_1_66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95710fb636_1_66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9" name="Google Shape;99;g295710fb636_1_66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7e21319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97e21319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5710fb636_1_84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95710fb636_1_84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3" name="Google Shape;123;g295710fb636_1_84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5710fb636_1_106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95710fb636_1_106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5" name="Google Shape;145;g295710fb636_1_106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5710fb636_1_131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95710fb636_1_131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0" name="Google Shape;170;g295710fb636_1_131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z="1100"/>
              <a:t>‹#›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520800" y="1807847"/>
            <a:ext cx="46734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3300"/>
              <a:buFont typeface="Roboto Slab"/>
              <a:buNone/>
            </a:pPr>
            <a:r>
              <a:rPr lang="id" sz="33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Web Scraping: 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634199" y="2571750"/>
            <a:ext cx="46734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Web scraping adalah sebuah cara pengambilan suatu data atau informasi tertentu dengan jumlah besar untuk nantinya digunakan dalam berbagai keperluan seperti riset, analisis dan lainnya</a:t>
            </a:r>
            <a:endParaRPr sz="1100">
              <a:solidFill>
                <a:srgbClr val="1521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t/>
            </a:r>
            <a:endParaRPr sz="1100">
              <a:solidFill>
                <a:srgbClr val="1521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520749" y="3496791"/>
            <a:ext cx="222126" cy="222126"/>
          </a:xfrm>
          <a:prstGeom prst="roundRect">
            <a:avLst>
              <a:gd fmla="val 2572603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572797" y="3885550"/>
            <a:ext cx="18729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400"/>
              <a:buFont typeface="Roboto"/>
              <a:buNone/>
            </a:pPr>
            <a:r>
              <a:rPr b="1" lang="id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Oleh Kharil Ilmi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1336796" y="1077563"/>
            <a:ext cx="48102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2700"/>
              <a:buFont typeface="Roboto Slab"/>
              <a:buNone/>
            </a:pPr>
            <a:r>
              <a:rPr lang="id" sz="27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Langkah Persiapan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1273796" y="1635012"/>
            <a:ext cx="31290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600"/>
              <a:buFont typeface="Roboto Slab"/>
              <a:buNone/>
            </a:pPr>
            <a:r>
              <a:rPr lang="id" sz="16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Langkah 1: Pasang dan aktifkan </a:t>
            </a:r>
            <a:r>
              <a:rPr lang="id" sz="16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environment</a:t>
            </a:r>
            <a:r>
              <a:rPr lang="id" sz="16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 Virtual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1336800" y="3511575"/>
            <a:ext cx="3066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600"/>
              <a:buFont typeface="Roboto Slab"/>
              <a:buNone/>
            </a:pPr>
            <a:r>
              <a:rPr lang="id" sz="16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Langkah 2: pasang </a:t>
            </a:r>
            <a:r>
              <a:rPr lang="id" sz="16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scraping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1336808" y="2278819"/>
            <a:ext cx="31290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‘‘python3 -m venv ScapCrol” </a:t>
            </a:r>
            <a:endParaRPr sz="1100">
              <a:solidFill>
                <a:srgbClr val="1521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“'</a:t>
            </a: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 env/bin/activate”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1380004" y="3847469"/>
            <a:ext cx="3129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'pip install Scrapy’.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999" y="2197425"/>
            <a:ext cx="4567654" cy="5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12747" l="0" r="0" t="0"/>
          <a:stretch/>
        </p:blipFill>
        <p:spPr>
          <a:xfrm>
            <a:off x="4572000" y="2742650"/>
            <a:ext cx="4296425" cy="2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198100" y="873125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198101" y="383650"/>
            <a:ext cx="5004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2700"/>
              <a:buFont typeface="Roboto Slab"/>
              <a:buNone/>
            </a:pPr>
            <a:r>
              <a:rPr lang="id" sz="27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Langkah Analisa WEB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3746" y="1473547"/>
            <a:ext cx="2059930" cy="12730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1273750" y="2920150"/>
            <a:ext cx="21975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400"/>
              <a:buFont typeface="Roboto Slab"/>
              <a:buNone/>
            </a:pPr>
            <a:r>
              <a:rPr lang="id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Langkah 1: navigasi ke situs web OLX Indonesia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273746" y="3492996"/>
            <a:ext cx="2059930" cy="666378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pilih kategori '</a:t>
            </a: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motor</a:t>
            </a: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 bekas' untuk mencari </a:t>
            </a: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motor</a:t>
            </a: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 bekas.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9" name="Google Shape;8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1961" y="1473547"/>
            <a:ext cx="2060004" cy="12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3541950" y="2920225"/>
            <a:ext cx="2382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400"/>
              <a:buFont typeface="Roboto Slab"/>
              <a:buNone/>
            </a:pPr>
            <a:r>
              <a:rPr lang="id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Langkah 2: Inspect element yang dibutuhkan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541961" y="3493071"/>
            <a:ext cx="2060004" cy="88850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Inspect element untuk menjelajahi kode </a:t>
            </a: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 halaman web.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5924550" y="2920225"/>
            <a:ext cx="2652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400"/>
              <a:buFont typeface="Roboto Slab"/>
              <a:buNone/>
            </a:pPr>
            <a:r>
              <a:rPr lang="id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Langkah 3: mengidentifikasi Data untuk mengikis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5972175" y="3493071"/>
            <a:ext cx="20601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Identifikasi data </a:t>
            </a: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mana yang ingin discrap.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1950" y="1473550"/>
            <a:ext cx="2144326" cy="127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2175" y="1536950"/>
            <a:ext cx="2652300" cy="1151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806750" y="606100"/>
            <a:ext cx="43161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2700"/>
              <a:buFont typeface="Roboto Slab"/>
              <a:buNone/>
            </a:pPr>
            <a:r>
              <a:rPr lang="id" sz="27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Langkah coding spider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2806749" y="1248371"/>
            <a:ext cx="5816501" cy="855688"/>
          </a:xfrm>
          <a:prstGeom prst="roundRect">
            <a:avLst>
              <a:gd fmla="val 9738" name="adj"/>
            </a:avLst>
          </a:prstGeom>
          <a:solidFill>
            <a:srgbClr val="E7EDF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945600" y="1392350"/>
            <a:ext cx="36120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400"/>
              <a:buFont typeface="Roboto Slab"/>
              <a:buNone/>
            </a:pPr>
            <a:r>
              <a:rPr lang="id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Langkah 1: Buat proyek kerokan baru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2982250" y="1743200"/>
            <a:ext cx="57093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scrapy startproject projectname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2806749" y="2242914"/>
            <a:ext cx="5816501" cy="1077813"/>
          </a:xfrm>
          <a:prstGeom prst="roundRect">
            <a:avLst>
              <a:gd fmla="val 7731" name="adj"/>
            </a:avLst>
          </a:prstGeom>
          <a:solidFill>
            <a:srgbClr val="E7EDF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2945601" y="2381775"/>
            <a:ext cx="28059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400"/>
              <a:buFont typeface="Roboto Slab"/>
              <a:buNone/>
            </a:pPr>
            <a:r>
              <a:rPr lang="id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Langkah 2: Tentukan Data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2945606" y="2737619"/>
            <a:ext cx="5538788" cy="44425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Tentukan data yang diekstrak menggunakan XPath atau CSS.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2806749" y="3459584"/>
            <a:ext cx="5816501" cy="1077813"/>
          </a:xfrm>
          <a:prstGeom prst="roundRect">
            <a:avLst>
              <a:gd fmla="val 7731" name="adj"/>
            </a:avLst>
          </a:prstGeom>
          <a:solidFill>
            <a:srgbClr val="E7EDF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2945600" y="3598450"/>
            <a:ext cx="43539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400"/>
              <a:buFont typeface="Roboto Slab"/>
              <a:buNone/>
            </a:pPr>
            <a:r>
              <a:rPr lang="id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Langkah 3: Jalankan Spider dan simpan Data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2945606" y="3890164"/>
            <a:ext cx="5538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'scrapy crawl motor -O motorJson1.csv.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3" y="1295850"/>
            <a:ext cx="27336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0" y="1575825"/>
            <a:ext cx="1966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87" y="353587"/>
            <a:ext cx="8497023" cy="443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>
              <a:alpha val="84705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273751" y="1439475"/>
            <a:ext cx="4941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2700"/>
              <a:buFont typeface="Roboto Slab"/>
              <a:buNone/>
            </a:pPr>
            <a:r>
              <a:rPr lang="id" sz="27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Manfaat dari </a:t>
            </a:r>
            <a:r>
              <a:rPr lang="id" sz="27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scraping</a:t>
            </a:r>
            <a:r>
              <a:rPr lang="id" sz="27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 Web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1273746" y="2190229"/>
            <a:ext cx="312464" cy="312464"/>
          </a:xfrm>
          <a:prstGeom prst="roundRect">
            <a:avLst>
              <a:gd fmla="val 26667" name="adj"/>
            </a:avLst>
          </a:prstGeom>
          <a:solidFill>
            <a:srgbClr val="E7EDF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1387078" y="2216274"/>
            <a:ext cx="85725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600"/>
              <a:buFont typeface="Roboto Slab"/>
              <a:buNone/>
            </a:pPr>
            <a:r>
              <a:rPr lang="id" sz="16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1725075" y="2237925"/>
            <a:ext cx="17937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400"/>
              <a:buFont typeface="Roboto Slab"/>
              <a:buNone/>
            </a:pPr>
            <a:r>
              <a:rPr lang="id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Pengambilan Keputusan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725092" y="2864231"/>
            <a:ext cx="16551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Membuat untuk membuat keputusan bisnis berdasarkan data yang akurat.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3518893" y="2190229"/>
            <a:ext cx="312464" cy="312464"/>
          </a:xfrm>
          <a:prstGeom prst="roundRect">
            <a:avLst>
              <a:gd fmla="val 26667" name="adj"/>
            </a:avLst>
          </a:prstGeom>
          <a:solidFill>
            <a:srgbClr val="E7EDF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3617938" y="2216274"/>
            <a:ext cx="114300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600"/>
              <a:buFont typeface="Roboto Slab"/>
              <a:buNone/>
            </a:pPr>
            <a:r>
              <a:rPr lang="id" sz="16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3970214" y="2237929"/>
            <a:ext cx="1654969" cy="43874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400"/>
              <a:buFont typeface="Roboto Slab"/>
              <a:buNone/>
            </a:pPr>
            <a:r>
              <a:rPr lang="id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Keuntungan kompetitif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3970214" y="2815531"/>
            <a:ext cx="1654969" cy="88850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Bisa melacak aktivitas situs web perusahaan saingan.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764039" y="2190229"/>
            <a:ext cx="312464" cy="312464"/>
          </a:xfrm>
          <a:prstGeom prst="roundRect">
            <a:avLst>
              <a:gd fmla="val 26667" name="adj"/>
            </a:avLst>
          </a:prstGeom>
          <a:solidFill>
            <a:srgbClr val="E7EDF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5863084" y="2216274"/>
            <a:ext cx="114300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600"/>
              <a:buFont typeface="Roboto Slab"/>
              <a:buNone/>
            </a:pPr>
            <a:r>
              <a:rPr lang="id" sz="16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6215348" y="2237925"/>
            <a:ext cx="1917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400"/>
              <a:buFont typeface="Roboto Slab"/>
              <a:buNone/>
            </a:pPr>
            <a:r>
              <a:rPr lang="id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Penghematan waktu dan biaya⏰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6215210" y="2864218"/>
            <a:ext cx="16551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engumpulan data </a:t>
            </a: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 diotomatisasi, dan </a:t>
            </a: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waktu</a:t>
            </a: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 dan biaya dapat lebih hemat</a:t>
            </a: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520750" y="445375"/>
            <a:ext cx="47235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2700"/>
              <a:buFont typeface="Roboto Slab"/>
              <a:buNone/>
            </a:pPr>
            <a:r>
              <a:rPr lang="id" sz="27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Aplikasi dunia nyata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715194" y="1087636"/>
            <a:ext cx="27756" cy="3610496"/>
          </a:xfrm>
          <a:prstGeom prst="rect">
            <a:avLst/>
          </a:prstGeom>
          <a:solidFill>
            <a:srgbClr val="E7EDF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885267" y="1338449"/>
            <a:ext cx="485998" cy="27756"/>
          </a:xfrm>
          <a:prstGeom prst="rect">
            <a:avLst/>
          </a:prstGeom>
          <a:solidFill>
            <a:srgbClr val="E7EDF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572803" y="1196132"/>
            <a:ext cx="312464" cy="312464"/>
          </a:xfrm>
          <a:prstGeom prst="roundRect">
            <a:avLst>
              <a:gd fmla="val 26667" name="adj"/>
            </a:avLst>
          </a:prstGeom>
          <a:solidFill>
            <a:srgbClr val="E7EDF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686135" y="1222177"/>
            <a:ext cx="85725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600"/>
              <a:buFont typeface="Roboto Slab"/>
              <a:buNone/>
            </a:pPr>
            <a:r>
              <a:rPr lang="id" sz="16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1492821" y="1226493"/>
            <a:ext cx="1388715" cy="21699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400"/>
              <a:buFont typeface="Roboto Slab"/>
              <a:buNone/>
            </a:pPr>
            <a:r>
              <a:rPr lang="id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E-commerce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492821" y="1582341"/>
            <a:ext cx="4844430" cy="44425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Scraping Web dapat membantu memantau harga pesaing dan melacak ketersediaan produk untuk menginformasikan harga dan keputusan inventori.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885267" y="2588233"/>
            <a:ext cx="485998" cy="27756"/>
          </a:xfrm>
          <a:prstGeom prst="rect">
            <a:avLst/>
          </a:prstGeom>
          <a:solidFill>
            <a:srgbClr val="E7EDF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572803" y="2445916"/>
            <a:ext cx="312464" cy="312464"/>
          </a:xfrm>
          <a:prstGeom prst="roundRect">
            <a:avLst>
              <a:gd fmla="val 26667" name="adj"/>
            </a:avLst>
          </a:prstGeom>
          <a:solidFill>
            <a:srgbClr val="E7EDF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671847" y="2471961"/>
            <a:ext cx="114300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600"/>
              <a:buFont typeface="Roboto Slab"/>
              <a:buNone/>
            </a:pPr>
            <a:r>
              <a:rPr lang="id" sz="16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1492826" y="2476275"/>
            <a:ext cx="16713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400"/>
              <a:buFont typeface="Roboto Slab"/>
              <a:buNone/>
            </a:pPr>
            <a:r>
              <a:rPr lang="id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Penelitian pasar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492821" y="2832125"/>
            <a:ext cx="4844430" cy="44425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Kumpulkan data di preferensi konsumen dan tren dengan mengubah media sosial dan meninjau situs.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885267" y="3838017"/>
            <a:ext cx="485998" cy="27756"/>
          </a:xfrm>
          <a:prstGeom prst="rect">
            <a:avLst/>
          </a:prstGeom>
          <a:solidFill>
            <a:srgbClr val="E7EDF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572803" y="3695700"/>
            <a:ext cx="312464" cy="312464"/>
          </a:xfrm>
          <a:prstGeom prst="roundRect">
            <a:avLst>
              <a:gd fmla="val 26667" name="adj"/>
            </a:avLst>
          </a:prstGeom>
          <a:solidFill>
            <a:srgbClr val="E7EDF9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671847" y="3721745"/>
            <a:ext cx="114300" cy="26030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600"/>
              <a:buFont typeface="Roboto Slab"/>
              <a:buNone/>
            </a:pPr>
            <a:r>
              <a:rPr lang="id" sz="16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1492826" y="3726050"/>
            <a:ext cx="18354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400"/>
              <a:buFont typeface="Roboto Slab"/>
              <a:buNone/>
            </a:pPr>
            <a:r>
              <a:rPr lang="id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Analisis keuangan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1492821" y="4081909"/>
            <a:ext cx="4844430" cy="44425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lang="id" sz="1100">
                <a:solidFill>
                  <a:srgbClr val="15213F"/>
                </a:solidFill>
                <a:latin typeface="Roboto"/>
                <a:ea typeface="Roboto"/>
                <a:cs typeface="Roboto"/>
                <a:sym typeface="Roboto"/>
              </a:rPr>
              <a:t>Lacak Harga stok dan gerakan pasar dengan menggores situs web berita keuangan.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0"/>
            <a:ext cx="2286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1273750" y="1474875"/>
            <a:ext cx="6391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2700"/>
              <a:buFont typeface="Roboto Slab"/>
              <a:buNone/>
            </a:pPr>
            <a:r>
              <a:rPr lang="id" sz="2700">
                <a:solidFill>
                  <a:srgbClr val="476FD6"/>
                </a:solidFill>
                <a:latin typeface="Roboto Slab"/>
                <a:ea typeface="Roboto Slab"/>
                <a:cs typeface="Roboto Slab"/>
                <a:sym typeface="Roboto Slab"/>
              </a:rPr>
              <a:t>Berejen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