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72" r:id="rId7"/>
    <p:sldId id="267" r:id="rId8"/>
    <p:sldId id="269" r:id="rId9"/>
    <p:sldId id="260" r:id="rId10"/>
    <p:sldId id="262" r:id="rId11"/>
    <p:sldId id="270" r:id="rId12"/>
    <p:sldId id="271" r:id="rId13"/>
    <p:sldId id="264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57729" y="1308380"/>
            <a:ext cx="442854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57729" y="1308380"/>
            <a:ext cx="442854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799" y="67260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50"/>
                </a:moveTo>
                <a:lnTo>
                  <a:pt x="0" y="0"/>
                </a:lnTo>
                <a:lnTo>
                  <a:pt x="1081624" y="0"/>
                </a:lnTo>
              </a:path>
            </a:pathLst>
          </a:custGeom>
          <a:ln w="28574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7562" y="334292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4" y="0"/>
                </a:moveTo>
                <a:lnTo>
                  <a:pt x="1081624" y="1124949"/>
                </a:lnTo>
                <a:lnTo>
                  <a:pt x="0" y="1124949"/>
                </a:lnTo>
              </a:path>
            </a:pathLst>
          </a:custGeom>
          <a:ln w="28574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9601" y="281746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3795" marR="5080" indent="-114173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Covid </a:t>
            </a:r>
            <a:r>
              <a:rPr spc="170" dirty="0"/>
              <a:t>Sentimental  </a:t>
            </a:r>
            <a:r>
              <a:rPr spc="155" dirty="0"/>
              <a:t>Analysis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18077" y="3110283"/>
            <a:ext cx="310197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2265" marR="331470" indent="635" algn="ctr">
              <a:lnSpc>
                <a:spcPts val="2850"/>
              </a:lnSpc>
              <a:spcBef>
                <a:spcPts val="220"/>
              </a:spcBef>
            </a:pPr>
            <a:r>
              <a:rPr sz="2400" spc="114" dirty="0">
                <a:solidFill>
                  <a:srgbClr val="8BC34A"/>
                </a:solidFill>
                <a:latin typeface="Palatino Linotype"/>
                <a:cs typeface="Palatino Linotype"/>
              </a:rPr>
              <a:t>Team </a:t>
            </a:r>
            <a:r>
              <a:rPr sz="2400" spc="120" dirty="0">
                <a:solidFill>
                  <a:srgbClr val="8BC34A"/>
                </a:solidFill>
                <a:latin typeface="Palatino Linotype"/>
                <a:cs typeface="Palatino Linotype"/>
              </a:rPr>
              <a:t>7  </a:t>
            </a:r>
            <a:r>
              <a:rPr sz="2400" spc="50" dirty="0">
                <a:solidFill>
                  <a:srgbClr val="8BC34A"/>
                </a:solidFill>
                <a:latin typeface="Palatino Linotype"/>
                <a:cs typeface="Palatino Linotype"/>
              </a:rPr>
              <a:t>Farooque</a:t>
            </a:r>
            <a:r>
              <a:rPr sz="2400" spc="-90" dirty="0">
                <a:solidFill>
                  <a:srgbClr val="8BC34A"/>
                </a:solidFill>
                <a:latin typeface="Palatino Linotype"/>
                <a:cs typeface="Palatino Linotype"/>
              </a:rPr>
              <a:t> </a:t>
            </a:r>
            <a:r>
              <a:rPr sz="2400" spc="70" dirty="0">
                <a:solidFill>
                  <a:srgbClr val="8BC34A"/>
                </a:solidFill>
                <a:latin typeface="Palatino Linotype"/>
                <a:cs typeface="Palatino Linotype"/>
              </a:rPr>
              <a:t>Akhtar</a:t>
            </a:r>
            <a:endParaRPr sz="2400">
              <a:latin typeface="Palatino Linotype"/>
              <a:cs typeface="Palatino Linotype"/>
            </a:endParaRPr>
          </a:p>
          <a:p>
            <a:pPr algn="ctr">
              <a:lnSpc>
                <a:spcPts val="2760"/>
              </a:lnSpc>
            </a:pPr>
            <a:r>
              <a:rPr sz="2400" spc="95" dirty="0">
                <a:solidFill>
                  <a:srgbClr val="8BC34A"/>
                </a:solidFill>
                <a:latin typeface="Palatino Linotype"/>
                <a:cs typeface="Palatino Linotype"/>
              </a:rPr>
              <a:t>Muhammad</a:t>
            </a:r>
            <a:r>
              <a:rPr sz="2400" spc="-70" dirty="0">
                <a:solidFill>
                  <a:srgbClr val="8BC34A"/>
                </a:solidFill>
                <a:latin typeface="Palatino Linotype"/>
                <a:cs typeface="Palatino Linotype"/>
              </a:rPr>
              <a:t> </a:t>
            </a:r>
            <a:r>
              <a:rPr sz="2400" spc="120" dirty="0">
                <a:solidFill>
                  <a:srgbClr val="8BC34A"/>
                </a:solidFill>
                <a:latin typeface="Palatino Linotype"/>
                <a:cs typeface="Palatino Linotype"/>
              </a:rPr>
              <a:t>Rehman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9095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0" dirty="0"/>
              <a:t>Program</a:t>
            </a:r>
            <a:r>
              <a:rPr sz="3000" spc="-65" dirty="0"/>
              <a:t> </a:t>
            </a:r>
            <a:r>
              <a:rPr sz="3000" spc="50" dirty="0"/>
              <a:t>Details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00996" y="1513700"/>
            <a:ext cx="1153795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29259" indent="-417195">
              <a:lnSpc>
                <a:spcPct val="100000"/>
              </a:lnSpc>
              <a:spcBef>
                <a:spcPts val="414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Scala</a:t>
            </a:r>
            <a:endParaRPr sz="1800">
              <a:latin typeface="Trebuchet MS"/>
              <a:cs typeface="Trebuchet MS"/>
            </a:endParaRPr>
          </a:p>
          <a:p>
            <a:pPr marL="429259" indent="-41719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Spark</a:t>
            </a:r>
            <a:endParaRPr sz="1800">
              <a:latin typeface="Trebuchet MS"/>
              <a:cs typeface="Trebuchet MS"/>
            </a:endParaRPr>
          </a:p>
          <a:p>
            <a:pPr marL="429259" indent="-41719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ython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471C-3A90-4E02-901C-8A952677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428751"/>
            <a:ext cx="8305800" cy="369332"/>
          </a:xfrm>
        </p:spPr>
        <p:txBody>
          <a:bodyPr/>
          <a:lstStyle/>
          <a:p>
            <a:r>
              <a:rPr lang="en-IN" sz="2400" dirty="0"/>
              <a:t>https://github.com/akhtarfarooque/Scala_Project_CSYE7200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E745B-A00A-451C-8E0E-8401CBD7A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361950"/>
            <a:ext cx="5029200" cy="1066800"/>
          </a:xfrm>
        </p:spPr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208245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5E19-ECB7-438D-9065-2623889D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08380"/>
            <a:ext cx="7848600" cy="307777"/>
          </a:xfrm>
        </p:spPr>
        <p:txBody>
          <a:bodyPr/>
          <a:lstStyle/>
          <a:p>
            <a:r>
              <a:rPr lang="en-IN" sz="2000" dirty="0"/>
              <a:t>Create a Live Dashboard using Tableau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4C210-9866-4DAF-BED5-78DCB176D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33350"/>
            <a:ext cx="8305800" cy="1231106"/>
          </a:xfrm>
        </p:spPr>
        <p:txBody>
          <a:bodyPr/>
          <a:lstStyle/>
          <a:p>
            <a:r>
              <a:rPr lang="en-IN" dirty="0"/>
              <a:t>Improvements that can be made</a:t>
            </a:r>
          </a:p>
        </p:txBody>
      </p:sp>
    </p:spTree>
    <p:extLst>
      <p:ext uri="{BB962C8B-B14F-4D97-AF65-F5344CB8AC3E}">
        <p14:creationId xmlns:p14="http://schemas.microsoft.com/office/powerpoint/2010/main" val="3867722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0147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80" dirty="0"/>
              <a:t>G</a:t>
            </a:r>
            <a:r>
              <a:rPr sz="3000" spc="25" dirty="0"/>
              <a:t>o</a:t>
            </a:r>
            <a:r>
              <a:rPr sz="3000" spc="150" dirty="0"/>
              <a:t>als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00996" y="1513700"/>
            <a:ext cx="596582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29259" indent="-417195">
              <a:lnSpc>
                <a:spcPct val="100000"/>
              </a:lnSpc>
              <a:spcBef>
                <a:spcPts val="414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pipeline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stream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429259" indent="-41719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NLP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BERT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embeddings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classify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tweet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735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/>
              <a:t>Overview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261074" y="1119650"/>
            <a:ext cx="3879215" cy="34902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7780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pc="-35" dirty="0" err="1">
                <a:solidFill>
                  <a:srgbClr val="FFFFFF"/>
                </a:solidFill>
                <a:latin typeface="Trebuchet MS"/>
                <a:cs typeface="Trebuchet MS"/>
              </a:rPr>
              <a:t>analyzed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tweets </a:t>
            </a:r>
            <a:r>
              <a:rPr lang="en-IN" spc="-4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 err="1">
                <a:solidFill>
                  <a:srgbClr val="FFFFFF"/>
                </a:solidFill>
                <a:latin typeface="Trebuchet MS"/>
                <a:cs typeface="Trebuchet MS"/>
              </a:rPr>
              <a:t>buil</a:t>
            </a:r>
            <a:r>
              <a:rPr lang="en-IN" sz="18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spc="-35" dirty="0">
                <a:solidFill>
                  <a:srgbClr val="FFFFFF"/>
                </a:solidFill>
                <a:latin typeface="Trebuchet MS"/>
                <a:cs typeface="Trebuchet MS"/>
              </a:rPr>
              <a:t>ML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classify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sentiments.</a:t>
            </a:r>
            <a:endParaRPr sz="1800" dirty="0">
              <a:latin typeface="Trebuchet MS"/>
              <a:cs typeface="Trebuchet MS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lang="en-IN" sz="1800" spc="-3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people's</a:t>
            </a:r>
            <a:r>
              <a:rPr sz="1800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sentiment 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evolving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time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regarding 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coronavirus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vaccine</a:t>
            </a:r>
            <a:endParaRPr sz="1800" dirty="0">
              <a:latin typeface="Trebuchet MS"/>
              <a:cs typeface="Trebuchet MS"/>
            </a:endParaRPr>
          </a:p>
          <a:p>
            <a:pPr marL="379095" marR="64769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Lastly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what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general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sentiment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public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about </a:t>
            </a:r>
            <a:r>
              <a:rPr lang="en-IN" spc="-55" dirty="0">
                <a:solidFill>
                  <a:srgbClr val="FFFFFF"/>
                </a:solidFill>
                <a:latin typeface="Trebuchet MS"/>
                <a:cs typeface="Trebuchet MS"/>
              </a:rPr>
              <a:t>	Coronavirus or its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vaccine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particular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location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period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0312" y="266150"/>
            <a:ext cx="4351924" cy="4714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2447-9CDC-4616-9C0B-E8428565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977503"/>
            <a:ext cx="3962400" cy="3939540"/>
          </a:xfrm>
        </p:spPr>
        <p:txBody>
          <a:bodyPr/>
          <a:lstStyle/>
          <a:p>
            <a:r>
              <a:rPr lang="en-IN" sz="1600" dirty="0"/>
              <a:t> One of very important steps  in cleaning Raw data for Sentiment Analysis Training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Direct Removal from Tweets :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Http links</a:t>
            </a:r>
            <a:br>
              <a:rPr lang="en-IN" sz="1600" dirty="0"/>
            </a:br>
            <a:r>
              <a:rPr lang="en-IN" sz="1600" dirty="0"/>
              <a:t>Username</a:t>
            </a:r>
            <a:br>
              <a:rPr lang="en-IN" sz="1600" dirty="0"/>
            </a:br>
            <a:r>
              <a:rPr lang="en-IN" sz="1600" dirty="0" err="1"/>
              <a:t>ByteOrderMark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Analysis was only done on textual data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Empty tweets removed</a:t>
            </a:r>
            <a:br>
              <a:rPr lang="en-IN" sz="1600" dirty="0"/>
            </a:br>
            <a:br>
              <a:rPr lang="en-IN" sz="1600" dirty="0"/>
            </a:br>
            <a:br>
              <a:rPr lang="en-IN" sz="1600" dirty="0"/>
            </a:br>
            <a:br>
              <a:rPr lang="en-IN" sz="1600" dirty="0"/>
            </a:br>
            <a:br>
              <a:rPr lang="en-IN" sz="1600" dirty="0"/>
            </a:b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F68CD-91C9-47D4-9225-D224AFCF5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600" y="361950"/>
            <a:ext cx="4428540" cy="615553"/>
          </a:xfrm>
        </p:spPr>
        <p:txBody>
          <a:bodyPr/>
          <a:lstStyle/>
          <a:p>
            <a:r>
              <a:rPr lang="en-IN" dirty="0"/>
              <a:t>Data Cleaning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D9924A7-27D9-4DB3-A06D-D6388C7AA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00042"/>
            <a:ext cx="3128284" cy="2143108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0999CAD-2B7F-42DB-84F7-FCAE99DF1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963" y="2571750"/>
            <a:ext cx="3128284" cy="22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8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925" y="324360"/>
            <a:ext cx="1817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/>
              <a:t>Use</a:t>
            </a:r>
            <a:r>
              <a:rPr sz="3000" spc="-80" dirty="0"/>
              <a:t> </a:t>
            </a:r>
            <a:r>
              <a:rPr sz="3000" spc="90" dirty="0"/>
              <a:t>Cases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51449" y="1309750"/>
            <a:ext cx="2268220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Visitors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input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location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name</a:t>
            </a:r>
            <a:r>
              <a:rPr sz="18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and 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date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which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to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ﬁnd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general 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sentiments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2945515"/>
            <a:ext cx="2895600" cy="15917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pc="-15" dirty="0">
                <a:solidFill>
                  <a:srgbClr val="FFFFFF"/>
                </a:solidFill>
                <a:latin typeface="Trebuchet MS"/>
                <a:cs typeface="Trebuchet MS"/>
              </a:rPr>
              <a:t>User can determine if the sentiment has changed over time and requires intervention</a:t>
            </a:r>
            <a:endParaRPr lang="en-US" sz="1800" dirty="0">
              <a:latin typeface="Trebuchet MS"/>
              <a:cs typeface="Trebuchet MS"/>
            </a:endParaRP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3200" y="1309750"/>
            <a:ext cx="301307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System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analyze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gathered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tweets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label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them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8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positive/negative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7795" y="2945515"/>
            <a:ext cx="3078480" cy="304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2E7C275-7554-49D4-8254-E13D070892E8}"/>
              </a:ext>
            </a:extLst>
          </p:cNvPr>
          <p:cNvSpPr txBox="1"/>
          <p:nvPr/>
        </p:nvSpPr>
        <p:spPr>
          <a:xfrm>
            <a:off x="5290497" y="2986593"/>
            <a:ext cx="3013075" cy="941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IN" spc="45" dirty="0">
                <a:solidFill>
                  <a:srgbClr val="FFFFFF"/>
                </a:solidFill>
                <a:latin typeface="Trebuchet MS"/>
                <a:cs typeface="Trebuchet MS"/>
              </a:rPr>
              <a:t>User can determine the majority sentiment in a location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3837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/>
              <a:t>Methodology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51449" y="1513699"/>
            <a:ext cx="8287751" cy="1276631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Gather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tweets</a:t>
            </a:r>
            <a:r>
              <a:rPr lang="en-IN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using Twitter API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Ingestion</a:t>
            </a:r>
            <a:endParaRPr sz="1800" dirty="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pre-processing/cleaning</a:t>
            </a:r>
            <a:r>
              <a:rPr lang="en-IN" sz="1800" spc="-10" dirty="0">
                <a:solidFill>
                  <a:srgbClr val="FFFFFF"/>
                </a:solidFill>
                <a:latin typeface="Trebuchet MS"/>
                <a:cs typeface="Trebuchet MS"/>
              </a:rPr>
              <a:t> using Regex</a:t>
            </a:r>
            <a:endParaRPr sz="1800" dirty="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BERT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embeddings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transform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textual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lang="en-IN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in </a:t>
            </a:r>
            <a:r>
              <a:rPr lang="en-IN" sz="1800" spc="-20" dirty="0" err="1">
                <a:solidFill>
                  <a:srgbClr val="FFFFFF"/>
                </a:solidFill>
                <a:latin typeface="Trebuchet MS"/>
                <a:cs typeface="Trebuchet MS"/>
              </a:rPr>
              <a:t>pySpark</a:t>
            </a:r>
            <a:r>
              <a:rPr lang="en-IN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&amp; TF</a:t>
            </a:r>
            <a:endParaRPr sz="1800" dirty="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Naive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Bayes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pc="15" dirty="0">
                <a:solidFill>
                  <a:srgbClr val="FFFFFF"/>
                </a:solidFill>
                <a:latin typeface="Trebuchet MS"/>
                <a:cs typeface="Trebuchet MS"/>
              </a:rPr>
              <a:t>, LR, SVM, </a:t>
            </a:r>
            <a:r>
              <a:rPr lang="en-IN" spc="15" dirty="0" err="1">
                <a:solidFill>
                  <a:srgbClr val="FFFFFF"/>
                </a:solidFill>
                <a:latin typeface="Trebuchet MS"/>
                <a:cs typeface="Trebuchet MS"/>
              </a:rPr>
              <a:t>RandomForest</a:t>
            </a:r>
            <a:r>
              <a:rPr lang="en-IN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lang="en-IN" spc="-95" dirty="0">
                <a:solidFill>
                  <a:srgbClr val="FFFFFF"/>
                </a:solidFill>
                <a:latin typeface="Trebuchet MS"/>
                <a:cs typeface="Trebuchet MS"/>
              </a:rPr>
              <a:t> to predict sentiment of Tweets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BC48-19D3-428B-85CE-90F86364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85750"/>
            <a:ext cx="8077200" cy="1231106"/>
          </a:xfrm>
        </p:spPr>
        <p:txBody>
          <a:bodyPr/>
          <a:lstStyle/>
          <a:p>
            <a:r>
              <a:rPr lang="en-IN" dirty="0"/>
              <a:t>Evaluation Metrics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6A36250-D94C-4958-A1B4-F215F2571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150"/>
            <a:ext cx="9144000" cy="415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4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5F439-9E67-46C4-BE88-5F672FF36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361950"/>
            <a:ext cx="6477000" cy="1231106"/>
          </a:xfrm>
        </p:spPr>
        <p:txBody>
          <a:bodyPr/>
          <a:lstStyle/>
          <a:p>
            <a:r>
              <a:rPr lang="en-IN" dirty="0"/>
              <a:t>Sample Data &amp; Test Data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F3695A-7C04-4C68-8C3E-465BA196A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32929"/>
            <a:ext cx="5148262" cy="195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AF1D16-5464-4A60-9884-23EDC4FB5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28950"/>
            <a:ext cx="5943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92C0-AA37-44CF-AC34-DBEEB02C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08380"/>
            <a:ext cx="8229600" cy="3631763"/>
          </a:xfrm>
        </p:spPr>
        <p:txBody>
          <a:bodyPr/>
          <a:lstStyle/>
          <a:p>
            <a:r>
              <a:rPr lang="en-IN" sz="2400" dirty="0"/>
              <a:t>Successfully met all the </a:t>
            </a:r>
            <a:r>
              <a:rPr lang="en-IN" sz="2400" dirty="0" err="1"/>
              <a:t>criterias</a:t>
            </a:r>
            <a:r>
              <a:rPr lang="en-IN" sz="2400" dirty="0"/>
              <a:t> as proposed in the initial proposal :</a:t>
            </a:r>
            <a:br>
              <a:rPr lang="en-IN" sz="2000" dirty="0"/>
            </a:br>
            <a:br>
              <a:rPr lang="en-IN" sz="2000" dirty="0"/>
            </a:br>
            <a:r>
              <a:rPr lang="en-IN" sz="1800" dirty="0"/>
              <a:t>System is generating sentiment for a given week within 2 mins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Accuracy of ML model reached 80% in few models and 76% in LR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Precision of model &gt; 75%</a:t>
            </a:r>
            <a:br>
              <a:rPr lang="en-IN" sz="1800" dirty="0"/>
            </a:br>
            <a:br>
              <a:rPr lang="en-IN" sz="1800" dirty="0"/>
            </a:br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2CA0B-640D-4DBF-8CFC-4791834AC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85750"/>
            <a:ext cx="4428540" cy="615553"/>
          </a:xfrm>
        </p:spPr>
        <p:txBody>
          <a:bodyPr/>
          <a:lstStyle/>
          <a:p>
            <a:r>
              <a:rPr lang="en-IN" dirty="0"/>
              <a:t>Acceptance Criteria</a:t>
            </a:r>
          </a:p>
        </p:txBody>
      </p:sp>
    </p:spTree>
    <p:extLst>
      <p:ext uri="{BB962C8B-B14F-4D97-AF65-F5344CB8AC3E}">
        <p14:creationId xmlns:p14="http://schemas.microsoft.com/office/powerpoint/2010/main" val="303134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338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Data</a:t>
            </a:r>
            <a:r>
              <a:rPr sz="3000" spc="-80" dirty="0"/>
              <a:t> </a:t>
            </a:r>
            <a:r>
              <a:rPr sz="3000" spc="120" dirty="0"/>
              <a:t>Sources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51449" y="1513700"/>
            <a:ext cx="580199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Kaggle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lang="en-IN" spc="35" dirty="0">
                <a:solidFill>
                  <a:srgbClr val="FFFFFF"/>
                </a:solidFill>
                <a:latin typeface="Trebuchet MS"/>
                <a:cs typeface="Trebuchet MS"/>
              </a:rPr>
              <a:t>Historical Tweets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lang="en-IN" sz="1800" spc="5" dirty="0">
                <a:solidFill>
                  <a:srgbClr val="FFFFFF"/>
                </a:solidFill>
                <a:latin typeface="Trebuchet MS"/>
                <a:cs typeface="Trebuchet MS"/>
              </a:rPr>
              <a:t>.6 Million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tweets)</a:t>
            </a:r>
            <a:endParaRPr sz="1800" dirty="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Twitter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Stream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326</Words>
  <Application>Microsoft Office PowerPoint</Application>
  <PresentationFormat>On-screen Show (16:9)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Palatino Linotype</vt:lpstr>
      <vt:lpstr>Trebuchet MS</vt:lpstr>
      <vt:lpstr>Office Theme</vt:lpstr>
      <vt:lpstr>PowerPoint Presentation</vt:lpstr>
      <vt:lpstr>Overview</vt:lpstr>
      <vt:lpstr> One of very important steps  in cleaning Raw data for Sentiment Analysis Training  Direct Removal from Tweets :  Http links Username ByteOrderMark  Analysis was only done on textual data  Empty tweets removed     </vt:lpstr>
      <vt:lpstr>Use Cases</vt:lpstr>
      <vt:lpstr>Methodology</vt:lpstr>
      <vt:lpstr>Evaluation Metrics </vt:lpstr>
      <vt:lpstr>PowerPoint Presentation</vt:lpstr>
      <vt:lpstr>Successfully met all the criterias as proposed in the initial proposal :  System is generating sentiment for a given week within 2 mins  Accuracy of ML model reached 80% in few models and 76% in LR  Precision of model &gt; 75%    </vt:lpstr>
      <vt:lpstr>Data Sources</vt:lpstr>
      <vt:lpstr>Program Details</vt:lpstr>
      <vt:lpstr>https://github.com/akhtarfarooque/Scala_Project_CSYE7200</vt:lpstr>
      <vt:lpstr>Create a Live Dashboard using Tableau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Farooque Akhtar</cp:lastModifiedBy>
  <cp:revision>7</cp:revision>
  <dcterms:created xsi:type="dcterms:W3CDTF">2020-12-13T03:36:48Z</dcterms:created>
  <dcterms:modified xsi:type="dcterms:W3CDTF">2020-12-13T05:00:02Z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2020-11-13T00:00:00Z</vt:filetime>
  </property>
  <property fmtid="{D5CDD505-2E9C-101B-9397-08002B2CF9AE}" pid="3" name="Creator">
    <vt:lpwstr>PDFium</vt:lpwstr>
  </property>
  <property fmtid="{D5CDD505-2E9C-101B-9397-08002B2CF9AE}" pid="4" name="LastSaved">
    <vt:filetime>2020-11-13T00:00:00Z</vt:filetime>
  </property>
</Properties>
</file>