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 ." initials="A." lastIdx="1" clrIdx="0">
    <p:extLst>
      <p:ext uri="{19B8F6BF-5375-455C-9EA6-DF929625EA0E}">
        <p15:presenceInfo xmlns:p15="http://schemas.microsoft.com/office/powerpoint/2012/main" userId="7fa3c23f28ad09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A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4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04T11:03:17.185" idx="1">
    <p:pos x="10" y="10"/>
    <p:text>Call volume by time (range: day/month/ year), what people are calling about (problem needs), call volume by area (pin code, city)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F84E-C446-4D0E-A529-BA43208EA091}" type="datetimeFigureOut">
              <a:rPr lang="en-US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AF4B8-7BF8-4821-8870-E91C74606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AF4B8-7BF8-4821-8870-E91C74606D2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AF4B8-7BF8-4821-8870-E91C74606D2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AF4B8-7BF8-4821-8870-E91C74606D2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AF4B8-7BF8-4821-8870-E91C74606D2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AF4B8-7BF8-4821-8870-E91C74606D2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D492-0050-460D-8C79-B14E173E3D7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A202-8B2F-4FD5-A2A7-FDCBD84D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27" y="114837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211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2468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Crisis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0709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Recovery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8950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Teen Link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227" y="788607"/>
            <a:ext cx="6273579" cy="4519750"/>
            <a:chOff x="748935" y="740227"/>
            <a:chExt cx="6273579" cy="4519750"/>
          </a:xfrm>
        </p:grpSpPr>
        <p:grpSp>
          <p:nvGrpSpPr>
            <p:cNvPr id="3" name="Group 2"/>
            <p:cNvGrpSpPr/>
            <p:nvPr/>
          </p:nvGrpSpPr>
          <p:grpSpPr>
            <a:xfrm>
              <a:off x="748935" y="740227"/>
              <a:ext cx="6273579" cy="4519750"/>
              <a:chOff x="748936" y="740227"/>
              <a:chExt cx="7083462" cy="5103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48936" y="740228"/>
                <a:ext cx="7083461" cy="510322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houstonhs.scsk12.org/~mrobinson/Mr._Robinsons_Web_Site_at_Houston_High_School/Population_Pyramids_files/King%20County%20Washingt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36" y="740227"/>
                <a:ext cx="7083462" cy="5103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Oval 20"/>
            <p:cNvSpPr/>
            <p:nvPr/>
          </p:nvSpPr>
          <p:spPr>
            <a:xfrm>
              <a:off x="1994260" y="1988667"/>
              <a:ext cx="348346" cy="3483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30878" y="18948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7772" y="19453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10365" y="3331138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68515" y="1358646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45702" y="414348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4642" y="3330844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644792" y="905687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88445" y="486629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9531" y="857900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51147" y="93651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68433" y="4044284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00557" y="323164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73838" y="290090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24458" y="4866295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44427" y="432258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14779" y="445760"/>
            <a:ext cx="2446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211: Number of Calls; 2014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67191" y="4919571"/>
            <a:ext cx="1640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Total Calls: 5003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947438" y="906274"/>
            <a:ext cx="1148562" cy="1239272"/>
            <a:chOff x="7270530" y="1222346"/>
            <a:chExt cx="1332766" cy="1438024"/>
          </a:xfrm>
        </p:grpSpPr>
        <p:sp>
          <p:nvSpPr>
            <p:cNvPr id="38" name="Rectangle 37"/>
            <p:cNvSpPr/>
            <p:nvPr/>
          </p:nvSpPr>
          <p:spPr>
            <a:xfrm>
              <a:off x="7270530" y="1222346"/>
              <a:ext cx="1332766" cy="1438024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2411" y="1527208"/>
              <a:ext cx="1040794" cy="1111316"/>
              <a:chOff x="7167154" y="957101"/>
              <a:chExt cx="1040794" cy="111131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167154" y="957101"/>
                <a:ext cx="348346" cy="3483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15050" y="1358647"/>
                <a:ext cx="240434" cy="24043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8182" y="1657187"/>
                <a:ext cx="174173" cy="17417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85666" y="1889466"/>
                <a:ext cx="99201" cy="992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31601" y="992774"/>
                <a:ext cx="578861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&gt; 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84001" y="1340364"/>
                <a:ext cx="723947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500-1000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90065" y="1800565"/>
                <a:ext cx="511896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&lt; 100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65874" y="1599081"/>
                <a:ext cx="656984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100-500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8388" y="1250209"/>
              <a:ext cx="1183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Number of Calls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6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27" y="114837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211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2468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Crisis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0709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Recovery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8950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Teen Link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8011" y="784314"/>
            <a:ext cx="5783352" cy="4166570"/>
            <a:chOff x="748935" y="740227"/>
            <a:chExt cx="6273579" cy="4519750"/>
          </a:xfrm>
        </p:grpSpPr>
        <p:grpSp>
          <p:nvGrpSpPr>
            <p:cNvPr id="3" name="Group 2"/>
            <p:cNvGrpSpPr/>
            <p:nvPr/>
          </p:nvGrpSpPr>
          <p:grpSpPr>
            <a:xfrm>
              <a:off x="748935" y="740227"/>
              <a:ext cx="6273579" cy="4519750"/>
              <a:chOff x="748936" y="740227"/>
              <a:chExt cx="7083462" cy="5103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48936" y="740228"/>
                <a:ext cx="7083461" cy="510322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houstonhs.scsk12.org/~mrobinson/Mr._Robinsons_Web_Site_at_Houston_High_School/Population_Pyramids_files/King%20County%20Washingt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36" y="740227"/>
                <a:ext cx="7083462" cy="5103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Oval 20"/>
            <p:cNvSpPr/>
            <p:nvPr/>
          </p:nvSpPr>
          <p:spPr>
            <a:xfrm>
              <a:off x="1994260" y="1988667"/>
              <a:ext cx="348346" cy="3483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30878" y="18948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7772" y="19453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10365" y="3331138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68515" y="1358646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45702" y="414348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4642" y="3330844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644792" y="905687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88445" y="486629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9531" y="857900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51147" y="93651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68433" y="4044284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00557" y="323164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73838" y="290090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24458" y="4866295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44427" y="432258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14779" y="445760"/>
            <a:ext cx="2446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211: Number of Calls; 2014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8358" y="4650673"/>
            <a:ext cx="15124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Total Calls: 5003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50974" y="927919"/>
            <a:ext cx="1058811" cy="1142433"/>
            <a:chOff x="7270530" y="1222346"/>
            <a:chExt cx="1332766" cy="1438024"/>
          </a:xfrm>
        </p:grpSpPr>
        <p:sp>
          <p:nvSpPr>
            <p:cNvPr id="38" name="Rectangle 37"/>
            <p:cNvSpPr/>
            <p:nvPr/>
          </p:nvSpPr>
          <p:spPr>
            <a:xfrm>
              <a:off x="7270530" y="1222346"/>
              <a:ext cx="1332766" cy="1438024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2411" y="1527208"/>
              <a:ext cx="1040794" cy="1111316"/>
              <a:chOff x="7167154" y="957101"/>
              <a:chExt cx="1040794" cy="111131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167154" y="957101"/>
                <a:ext cx="348346" cy="3483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15050" y="1358647"/>
                <a:ext cx="240434" cy="24043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8182" y="1657187"/>
                <a:ext cx="174173" cy="17417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85666" y="1889466"/>
                <a:ext cx="99201" cy="992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31601" y="992774"/>
                <a:ext cx="578861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&gt; 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84001" y="1340364"/>
                <a:ext cx="723947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500-1000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90065" y="1800565"/>
                <a:ext cx="511896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&lt; 100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65874" y="1599081"/>
                <a:ext cx="656984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100-500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8388" y="1250209"/>
              <a:ext cx="1183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Number of Calls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8775" y="5103223"/>
            <a:ext cx="5783351" cy="1550126"/>
            <a:chOff x="408775" y="5103223"/>
            <a:chExt cx="5783351" cy="15501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535165" y="6633452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8591" y="6633451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16910" y="6629431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13322" y="6629429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09037" y="6629428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9409" y="5021192"/>
            <a:ext cx="838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Explore By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41197" y="5280772"/>
            <a:ext cx="813044" cy="277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Year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41197" y="5558940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Month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41197" y="5808643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41197" y="6057031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Time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84593" y="5723761"/>
            <a:ext cx="3982598" cy="714682"/>
            <a:chOff x="784593" y="5723761"/>
            <a:chExt cx="3982598" cy="7146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854324" y="5818187"/>
              <a:ext cx="912867" cy="6202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60346" y="6033809"/>
            <a:ext cx="4006845" cy="495532"/>
            <a:chOff x="784593" y="5723761"/>
            <a:chExt cx="4006845" cy="49553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23961" y="5816550"/>
              <a:ext cx="967477" cy="4027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943573" y="445760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Demographics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01814" y="445760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Problem Need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898615" y="1295289"/>
            <a:ext cx="2300249" cy="1216073"/>
            <a:chOff x="408775" y="5103223"/>
            <a:chExt cx="5783351" cy="155012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7968127" y="956424"/>
            <a:ext cx="500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03432" y="2634069"/>
            <a:ext cx="908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Ethnicity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099415" y="1398560"/>
            <a:ext cx="1346148" cy="1104008"/>
            <a:chOff x="7334809" y="1411250"/>
            <a:chExt cx="1748717" cy="14341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7943573" y="1411250"/>
              <a:ext cx="162647" cy="143317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118650" y="1502302"/>
              <a:ext cx="151833" cy="133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271050" y="1654702"/>
              <a:ext cx="143745" cy="11854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803667" y="1506789"/>
              <a:ext cx="151833" cy="133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656310" y="1840202"/>
              <a:ext cx="134927" cy="99872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93160" y="2116905"/>
              <a:ext cx="159787" cy="72202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34809" y="2407533"/>
              <a:ext cx="145922" cy="43788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417286" y="2303362"/>
              <a:ext cx="145493" cy="54205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565366" y="2488556"/>
              <a:ext cx="161676" cy="35685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734975" y="2681562"/>
              <a:ext cx="155139" cy="1573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900601" y="2776149"/>
              <a:ext cx="182925" cy="692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8444247" y="2145477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142968" y="2622085"/>
            <a:ext cx="806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Gender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894185" y="2903729"/>
            <a:ext cx="2304679" cy="1216073"/>
            <a:chOff x="408775" y="5103223"/>
            <a:chExt cx="5783351" cy="1550126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9436849" y="1315178"/>
            <a:ext cx="2404631" cy="1216073"/>
            <a:chOff x="408775" y="5103223"/>
            <a:chExt cx="5783351" cy="1550126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10142968" y="988855"/>
            <a:ext cx="803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Income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436849" y="2891745"/>
            <a:ext cx="2404631" cy="1216073"/>
            <a:chOff x="408775" y="5103223"/>
            <a:chExt cx="5783351" cy="155012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518208" y="3252777"/>
            <a:ext cx="235965" cy="8796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760679" y="3456713"/>
            <a:ext cx="236475" cy="6627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02755" y="3642356"/>
            <a:ext cx="228286" cy="49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390871" y="376313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996754" y="216153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999907" y="374494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904417" y="3222191"/>
            <a:ext cx="235965" cy="879686"/>
          </a:xfrm>
          <a:prstGeom prst="rect">
            <a:avLst/>
          </a:prstGeom>
          <a:solidFill>
            <a:srgbClr val="B66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0140068" y="3436068"/>
            <a:ext cx="268444" cy="665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862691" y="1651177"/>
            <a:ext cx="235965" cy="8796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105162" y="1855113"/>
            <a:ext cx="236475" cy="662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347238" y="2040756"/>
            <a:ext cx="228286" cy="490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594506" y="1741473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613907" y="3365454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124405" y="1748946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156569" y="3311140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27" y="114837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211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2468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Crisis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0709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Recovery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8950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Teen Link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8011" y="784314"/>
            <a:ext cx="5783352" cy="4166570"/>
            <a:chOff x="748935" y="740227"/>
            <a:chExt cx="6273579" cy="4519750"/>
          </a:xfrm>
        </p:grpSpPr>
        <p:grpSp>
          <p:nvGrpSpPr>
            <p:cNvPr id="3" name="Group 2"/>
            <p:cNvGrpSpPr/>
            <p:nvPr/>
          </p:nvGrpSpPr>
          <p:grpSpPr>
            <a:xfrm>
              <a:off x="748935" y="740227"/>
              <a:ext cx="6273579" cy="4519750"/>
              <a:chOff x="748936" y="740227"/>
              <a:chExt cx="7083462" cy="5103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48936" y="740228"/>
                <a:ext cx="7083461" cy="510322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houstonhs.scsk12.org/~mrobinson/Mr._Robinsons_Web_Site_at_Houston_High_School/Population_Pyramids_files/King%20County%20Washingt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36" y="740227"/>
                <a:ext cx="7083462" cy="5103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Oval 20"/>
            <p:cNvSpPr/>
            <p:nvPr/>
          </p:nvSpPr>
          <p:spPr>
            <a:xfrm>
              <a:off x="1994260" y="1988667"/>
              <a:ext cx="348346" cy="3483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30878" y="18948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7772" y="1945342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10365" y="3331138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68515" y="1358646"/>
              <a:ext cx="240434" cy="2404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45702" y="414348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4642" y="3330844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644792" y="905687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88445" y="4866295"/>
              <a:ext cx="174173" cy="1741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9531" y="857900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051147" y="93651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68433" y="4044284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00557" y="323164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73838" y="2900901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24458" y="4866295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44427" y="4322583"/>
              <a:ext cx="99201" cy="992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14779" y="445760"/>
            <a:ext cx="2446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211: Number of Calls; 2014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8358" y="4650673"/>
            <a:ext cx="15124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Total Calls: 5003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50974" y="927919"/>
            <a:ext cx="1058811" cy="1142433"/>
            <a:chOff x="7270530" y="1222346"/>
            <a:chExt cx="1332766" cy="1438024"/>
          </a:xfrm>
        </p:grpSpPr>
        <p:sp>
          <p:nvSpPr>
            <p:cNvPr id="38" name="Rectangle 37"/>
            <p:cNvSpPr/>
            <p:nvPr/>
          </p:nvSpPr>
          <p:spPr>
            <a:xfrm>
              <a:off x="7270530" y="1222346"/>
              <a:ext cx="1332766" cy="1438024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2411" y="1527208"/>
              <a:ext cx="1040794" cy="1111316"/>
              <a:chOff x="7167154" y="957101"/>
              <a:chExt cx="1040794" cy="111131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167154" y="957101"/>
                <a:ext cx="348346" cy="34834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215050" y="1358647"/>
                <a:ext cx="240434" cy="24043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48182" y="1657187"/>
                <a:ext cx="174173" cy="17417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85666" y="1889466"/>
                <a:ext cx="99201" cy="992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31601" y="992774"/>
                <a:ext cx="578861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&gt; 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484001" y="1340364"/>
                <a:ext cx="723947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500-1000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90065" y="1800565"/>
                <a:ext cx="511896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&lt; 100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65874" y="1599081"/>
                <a:ext cx="656984" cy="267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100-500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8388" y="1250209"/>
              <a:ext cx="1183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Number of Calls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8775" y="5103223"/>
            <a:ext cx="5783351" cy="1550126"/>
            <a:chOff x="408775" y="5103223"/>
            <a:chExt cx="5783351" cy="15501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535165" y="6633452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8591" y="6633451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16910" y="6629431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13322" y="6629429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09037" y="6629428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9409" y="5021192"/>
            <a:ext cx="838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Explore By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41197" y="5280772"/>
            <a:ext cx="813044" cy="277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Year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41197" y="5558940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Month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41197" y="5808643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41197" y="6057031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Time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84593" y="5723761"/>
            <a:ext cx="3982598" cy="714682"/>
            <a:chOff x="784593" y="5723761"/>
            <a:chExt cx="3982598" cy="7146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854324" y="5818187"/>
              <a:ext cx="912867" cy="6202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60346" y="6033809"/>
            <a:ext cx="4006845" cy="495532"/>
            <a:chOff x="784593" y="5723761"/>
            <a:chExt cx="4006845" cy="49553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23961" y="5816550"/>
              <a:ext cx="967477" cy="4027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7943573" y="445760"/>
            <a:ext cx="1158241" cy="330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Demographics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01814" y="445760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Problem Need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741145" y="854634"/>
            <a:ext cx="1202808" cy="178798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992899" y="876770"/>
            <a:ext cx="74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Category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826673" y="1153769"/>
            <a:ext cx="1117280" cy="1424060"/>
            <a:chOff x="8150700" y="2216147"/>
            <a:chExt cx="1117280" cy="1424060"/>
          </a:xfrm>
        </p:grpSpPr>
        <p:grpSp>
          <p:nvGrpSpPr>
            <p:cNvPr id="43" name="Group 42"/>
            <p:cNvGrpSpPr/>
            <p:nvPr/>
          </p:nvGrpSpPr>
          <p:grpSpPr>
            <a:xfrm>
              <a:off x="8159844" y="2216147"/>
              <a:ext cx="865771" cy="230832"/>
              <a:chOff x="8159844" y="2216147"/>
              <a:chExt cx="865771" cy="2308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8283104" y="2216147"/>
                <a:ext cx="74251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Basic Needs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159844" y="2446979"/>
              <a:ext cx="1096855" cy="230832"/>
              <a:chOff x="8159844" y="2216147"/>
              <a:chExt cx="1096855" cy="230832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289767" y="2216147"/>
                <a:ext cx="96693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/>
                  <a:t>Support Services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8159844" y="2679026"/>
              <a:ext cx="570716" cy="230832"/>
              <a:chOff x="8159844" y="2216147"/>
              <a:chExt cx="570716" cy="230832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303840" y="2216147"/>
                <a:ext cx="42672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Legal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154768" y="2908643"/>
              <a:ext cx="1034158" cy="230832"/>
              <a:chOff x="8159844" y="2216147"/>
              <a:chExt cx="1034158" cy="23083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297603" y="2216147"/>
                <a:ext cx="89639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/>
                  <a:t>Physical Health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154768" y="3163581"/>
              <a:ext cx="1113212" cy="230832"/>
              <a:chOff x="8159844" y="2216147"/>
              <a:chExt cx="1113212" cy="230832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291697" y="2216147"/>
                <a:ext cx="98135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Substance Abuse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8150700" y="3409375"/>
              <a:ext cx="738773" cy="230832"/>
              <a:chOff x="8159844" y="2216147"/>
              <a:chExt cx="738773" cy="2308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300375" y="2216147"/>
                <a:ext cx="5982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Financial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 rot="5400000">
            <a:off x="7459503" y="948978"/>
            <a:ext cx="2994086" cy="3118103"/>
            <a:chOff x="408775" y="5103223"/>
            <a:chExt cx="5783351" cy="1550126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6264384" y="1066975"/>
            <a:ext cx="113524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tx1"/>
                </a:solidFill>
              </a:rPr>
              <a:t>Animals</a:t>
            </a:r>
          </a:p>
          <a:p>
            <a:pPr algn="r"/>
            <a:r>
              <a:rPr lang="en-US" sz="900" dirty="0" smtClean="0"/>
              <a:t>Shelter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Clothing</a:t>
            </a:r>
          </a:p>
          <a:p>
            <a:pPr algn="r"/>
            <a:r>
              <a:rPr lang="en-US" sz="900" dirty="0" smtClean="0"/>
              <a:t>Diapers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DV Shelter</a:t>
            </a:r>
          </a:p>
          <a:p>
            <a:pPr algn="r"/>
            <a:r>
              <a:rPr lang="en-US" sz="900" dirty="0" smtClean="0"/>
              <a:t>Cell Phone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Donations</a:t>
            </a:r>
          </a:p>
          <a:p>
            <a:pPr algn="r"/>
            <a:r>
              <a:rPr lang="en-US" sz="900" dirty="0" smtClean="0"/>
              <a:t>Mudslide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Job</a:t>
            </a:r>
          </a:p>
          <a:p>
            <a:pPr algn="r"/>
            <a:r>
              <a:rPr lang="en-US" sz="900" dirty="0" smtClean="0"/>
              <a:t>Employment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Education</a:t>
            </a:r>
          </a:p>
          <a:p>
            <a:pPr algn="r"/>
            <a:r>
              <a:rPr lang="en-US" sz="900" dirty="0" smtClean="0"/>
              <a:t>Heat/Lights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Info/counselling</a:t>
            </a:r>
          </a:p>
          <a:p>
            <a:pPr algn="r"/>
            <a:r>
              <a:rPr lang="en-US" sz="900" dirty="0" smtClean="0"/>
              <a:t>Medical expenses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Health care</a:t>
            </a:r>
          </a:p>
          <a:p>
            <a:pPr algn="r"/>
            <a:r>
              <a:rPr lang="en-US" sz="900" dirty="0" smtClean="0"/>
              <a:t>Dental</a:t>
            </a:r>
          </a:p>
          <a:p>
            <a:pPr algn="r"/>
            <a:r>
              <a:rPr lang="en-US" sz="900" dirty="0" smtClean="0"/>
              <a:t>STD</a:t>
            </a:r>
          </a:p>
          <a:p>
            <a:pPr algn="r"/>
            <a:r>
              <a:rPr lang="en-US" sz="900" dirty="0" smtClean="0"/>
              <a:t>Directory Assistance</a:t>
            </a:r>
          </a:p>
          <a:p>
            <a:pPr algn="r"/>
            <a:r>
              <a:rPr lang="en-US" sz="900" dirty="0" smtClean="0"/>
              <a:t>Child Care</a:t>
            </a:r>
          </a:p>
          <a:p>
            <a:pPr algn="r"/>
            <a:r>
              <a:rPr lang="en-US" sz="900" dirty="0" smtClean="0"/>
              <a:t>Vision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406638" y="1116109"/>
            <a:ext cx="2560322" cy="1006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393252" y="1573326"/>
            <a:ext cx="1708562" cy="722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408043" y="2124820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409394" y="1225371"/>
            <a:ext cx="2313020" cy="1046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406370" y="1645536"/>
            <a:ext cx="1631450" cy="80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396325" y="1726297"/>
            <a:ext cx="1475978" cy="9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98737" y="2018447"/>
            <a:ext cx="1221691" cy="114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407881" y="1344319"/>
            <a:ext cx="2154425" cy="1025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403448" y="1456599"/>
            <a:ext cx="1921076" cy="116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95281" y="1814678"/>
            <a:ext cx="1382350" cy="883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405329" y="1913523"/>
            <a:ext cx="1372302" cy="95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408043" y="2229297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407881" y="2315900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396325" y="2424092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7402611" y="2541062"/>
            <a:ext cx="667593" cy="83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399562" y="2620642"/>
            <a:ext cx="544011" cy="909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399631" y="2702612"/>
            <a:ext cx="475273" cy="101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7394340" y="2819851"/>
            <a:ext cx="368916" cy="705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27" y="114837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211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2468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Crisis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0709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Recovery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8950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Teen Link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943573" y="445760"/>
            <a:ext cx="1158241" cy="330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Demographics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01814" y="445760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Problem Need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741145" y="854634"/>
            <a:ext cx="1202808" cy="178798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992899" y="876770"/>
            <a:ext cx="74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Category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826673" y="1153769"/>
            <a:ext cx="1117280" cy="1424060"/>
            <a:chOff x="8150700" y="2216147"/>
            <a:chExt cx="1117280" cy="1424060"/>
          </a:xfrm>
        </p:grpSpPr>
        <p:grpSp>
          <p:nvGrpSpPr>
            <p:cNvPr id="43" name="Group 42"/>
            <p:cNvGrpSpPr/>
            <p:nvPr/>
          </p:nvGrpSpPr>
          <p:grpSpPr>
            <a:xfrm>
              <a:off x="8159844" y="2216147"/>
              <a:ext cx="865771" cy="230832"/>
              <a:chOff x="8159844" y="2216147"/>
              <a:chExt cx="865771" cy="2308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8283104" y="2216147"/>
                <a:ext cx="74251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Basic Needs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159844" y="2446979"/>
              <a:ext cx="1096855" cy="230832"/>
              <a:chOff x="8159844" y="2216147"/>
              <a:chExt cx="1096855" cy="230832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289767" y="2216147"/>
                <a:ext cx="96693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/>
                  <a:t>Support Services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8159844" y="2679026"/>
              <a:ext cx="570716" cy="230832"/>
              <a:chOff x="8159844" y="2216147"/>
              <a:chExt cx="570716" cy="230832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303840" y="2216147"/>
                <a:ext cx="42672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Legal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154768" y="2908643"/>
              <a:ext cx="1034158" cy="230832"/>
              <a:chOff x="8159844" y="2216147"/>
              <a:chExt cx="1034158" cy="23083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297603" y="2216147"/>
                <a:ext cx="89639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/>
                  <a:t>Physical Health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154768" y="3163581"/>
              <a:ext cx="1113212" cy="230832"/>
              <a:chOff x="8159844" y="2216147"/>
              <a:chExt cx="1113212" cy="230832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291697" y="2216147"/>
                <a:ext cx="98135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Substance Abuse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8150700" y="3409375"/>
              <a:ext cx="738773" cy="230832"/>
              <a:chOff x="8159844" y="2216147"/>
              <a:chExt cx="738773" cy="2308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8159844" y="2247773"/>
                <a:ext cx="157099" cy="15709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300375" y="2216147"/>
                <a:ext cx="5982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Financial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 rot="5400000">
            <a:off x="7459503" y="948978"/>
            <a:ext cx="2994086" cy="3118103"/>
            <a:chOff x="408775" y="5103223"/>
            <a:chExt cx="5783351" cy="1550126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6264384" y="1066975"/>
            <a:ext cx="113524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tx1"/>
                </a:solidFill>
              </a:rPr>
              <a:t>Animals</a:t>
            </a:r>
          </a:p>
          <a:p>
            <a:pPr algn="r"/>
            <a:r>
              <a:rPr lang="en-US" sz="900" dirty="0" smtClean="0"/>
              <a:t>Shelter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Clothing</a:t>
            </a:r>
          </a:p>
          <a:p>
            <a:pPr algn="r"/>
            <a:r>
              <a:rPr lang="en-US" sz="900" dirty="0" smtClean="0"/>
              <a:t>Diapers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DV Shelter</a:t>
            </a:r>
          </a:p>
          <a:p>
            <a:pPr algn="r"/>
            <a:r>
              <a:rPr lang="en-US" sz="900" dirty="0" smtClean="0"/>
              <a:t>Cell Phone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Donations</a:t>
            </a:r>
          </a:p>
          <a:p>
            <a:pPr algn="r"/>
            <a:r>
              <a:rPr lang="en-US" sz="900" dirty="0" smtClean="0"/>
              <a:t>Mudslide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Job</a:t>
            </a:r>
          </a:p>
          <a:p>
            <a:pPr algn="r"/>
            <a:r>
              <a:rPr lang="en-US" sz="900" dirty="0" smtClean="0"/>
              <a:t>Employment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Education</a:t>
            </a:r>
          </a:p>
          <a:p>
            <a:pPr algn="r"/>
            <a:r>
              <a:rPr lang="en-US" sz="900" dirty="0" smtClean="0"/>
              <a:t>Heat/Lights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Info/counselling</a:t>
            </a:r>
          </a:p>
          <a:p>
            <a:pPr algn="r"/>
            <a:r>
              <a:rPr lang="en-US" sz="900" dirty="0" smtClean="0"/>
              <a:t>Medical expenses</a:t>
            </a:r>
          </a:p>
          <a:p>
            <a:pPr algn="r"/>
            <a:r>
              <a:rPr lang="en-US" sz="900" dirty="0" smtClean="0">
                <a:solidFill>
                  <a:schemeClr val="tx1"/>
                </a:solidFill>
              </a:rPr>
              <a:t>Health care</a:t>
            </a:r>
          </a:p>
          <a:p>
            <a:pPr algn="r"/>
            <a:r>
              <a:rPr lang="en-US" sz="900" dirty="0" smtClean="0"/>
              <a:t>Dental</a:t>
            </a:r>
          </a:p>
          <a:p>
            <a:pPr algn="r"/>
            <a:r>
              <a:rPr lang="en-US" sz="900" dirty="0" smtClean="0"/>
              <a:t>STD</a:t>
            </a:r>
          </a:p>
          <a:p>
            <a:pPr algn="r"/>
            <a:r>
              <a:rPr lang="en-US" sz="900" dirty="0" smtClean="0"/>
              <a:t>Directory Assistance</a:t>
            </a:r>
          </a:p>
          <a:p>
            <a:pPr algn="r"/>
            <a:r>
              <a:rPr lang="en-US" sz="900" dirty="0" smtClean="0"/>
              <a:t>Child Care</a:t>
            </a:r>
          </a:p>
          <a:p>
            <a:pPr algn="r"/>
            <a:r>
              <a:rPr lang="en-US" sz="900" dirty="0" smtClean="0"/>
              <a:t>Vision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406638" y="1116109"/>
            <a:ext cx="2560322" cy="1006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393252" y="1573326"/>
            <a:ext cx="1708562" cy="722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408043" y="2124820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409394" y="1225371"/>
            <a:ext cx="2313020" cy="1046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406370" y="1645536"/>
            <a:ext cx="1631450" cy="80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396325" y="1726297"/>
            <a:ext cx="1475978" cy="9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98737" y="2018447"/>
            <a:ext cx="1221691" cy="1143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407881" y="1344319"/>
            <a:ext cx="2154425" cy="1025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403448" y="1456599"/>
            <a:ext cx="1921076" cy="1167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95281" y="1814678"/>
            <a:ext cx="1382350" cy="883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405329" y="1913523"/>
            <a:ext cx="1372302" cy="958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408043" y="2229297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7407881" y="2315900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7396325" y="2424092"/>
            <a:ext cx="1066440" cy="1044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7402611" y="2541062"/>
            <a:ext cx="667593" cy="83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399562" y="2620642"/>
            <a:ext cx="544011" cy="909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399631" y="2702612"/>
            <a:ext cx="475273" cy="101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7394340" y="2819851"/>
            <a:ext cx="368916" cy="705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08660" y="1127956"/>
            <a:ext cx="5783351" cy="3562916"/>
            <a:chOff x="408775" y="5103223"/>
            <a:chExt cx="5783351" cy="1550126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168045" y="800038"/>
            <a:ext cx="838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Explore By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259833" y="1059618"/>
            <a:ext cx="813044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Year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9833" y="1337786"/>
            <a:ext cx="813044" cy="241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Month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59833" y="1587489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59833" y="1835877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Time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84478" y="1748493"/>
            <a:ext cx="5041426" cy="1143251"/>
            <a:chOff x="784593" y="5723761"/>
            <a:chExt cx="3982598" cy="71468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854324" y="5818187"/>
              <a:ext cx="912867" cy="62025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55633" y="2397318"/>
            <a:ext cx="5164956" cy="1551939"/>
            <a:chOff x="784593" y="5723761"/>
            <a:chExt cx="4006845" cy="495532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823961" y="5816550"/>
              <a:ext cx="967477" cy="40274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531122" y="445760"/>
            <a:ext cx="3213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211: Calls Over Time; Problem/Need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6211" y="4784773"/>
            <a:ext cx="66479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	T	W	</a:t>
            </a:r>
            <a:r>
              <a:rPr lang="en-US" sz="1200" dirty="0" err="1" smtClean="0">
                <a:solidFill>
                  <a:schemeClr val="tx1"/>
                </a:solidFill>
              </a:rPr>
              <a:t>Th</a:t>
            </a:r>
            <a:r>
              <a:rPr lang="en-US" sz="1200" dirty="0" smtClean="0">
                <a:solidFill>
                  <a:schemeClr val="tx1"/>
                </a:solidFill>
              </a:rPr>
              <a:t>	F	Sa	Su	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24155" y="2391634"/>
            <a:ext cx="5164956" cy="2055715"/>
            <a:chOff x="784593" y="5562906"/>
            <a:chExt cx="4006845" cy="656387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784593" y="5662201"/>
              <a:ext cx="1064815" cy="1750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834882" y="5657510"/>
              <a:ext cx="1010536" cy="7224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32893" y="5572084"/>
              <a:ext cx="1077236" cy="15520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90756" y="5562906"/>
              <a:ext cx="900682" cy="65638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8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27" y="114837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211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2468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Crisis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0709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Recovery Line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8950" y="114837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Teen Link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4023" y="445760"/>
            <a:ext cx="2608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211: Calls Over Time; Gender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8660" y="1127956"/>
            <a:ext cx="5783351" cy="3562916"/>
            <a:chOff x="408775" y="5103223"/>
            <a:chExt cx="5783351" cy="155012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08660" y="4737655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82086" y="4737654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90405" y="4733634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86817" y="4733632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2532" y="4733631"/>
            <a:ext cx="498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68045" y="800038"/>
            <a:ext cx="838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Explore By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9833" y="1059618"/>
            <a:ext cx="813044" cy="277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Year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59833" y="1337786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Month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9833" y="1587489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9833" y="1835877"/>
            <a:ext cx="813044" cy="241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Time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4478" y="1748494"/>
            <a:ext cx="3982598" cy="714682"/>
            <a:chOff x="784593" y="5723761"/>
            <a:chExt cx="3982598" cy="71468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854324" y="5818187"/>
              <a:ext cx="912867" cy="62025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55633" y="2397319"/>
            <a:ext cx="4006845" cy="495532"/>
            <a:chOff x="784593" y="5723761"/>
            <a:chExt cx="4006845" cy="49553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84593" y="5837281"/>
              <a:ext cx="1033443" cy="908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18036" y="5723761"/>
              <a:ext cx="1034231" cy="20095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32893" y="5727289"/>
              <a:ext cx="1033443" cy="908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23961" y="5816550"/>
              <a:ext cx="967477" cy="40274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7943573" y="445760"/>
            <a:ext cx="1158241" cy="33092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Demographics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01814" y="445760"/>
            <a:ext cx="1158241" cy="3309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Problem Need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6898615" y="1295289"/>
            <a:ext cx="2300249" cy="1216073"/>
            <a:chOff x="408775" y="5103223"/>
            <a:chExt cx="5783351" cy="1550126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/>
          <p:cNvSpPr/>
          <p:nvPr/>
        </p:nvSpPr>
        <p:spPr>
          <a:xfrm>
            <a:off x="7968127" y="956424"/>
            <a:ext cx="500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803432" y="2634069"/>
            <a:ext cx="908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Ethnicity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7099415" y="1398560"/>
            <a:ext cx="1346148" cy="1104008"/>
            <a:chOff x="7334809" y="1411250"/>
            <a:chExt cx="1748717" cy="14341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02" name="Rectangle 201"/>
            <p:cNvSpPr/>
            <p:nvPr/>
          </p:nvSpPr>
          <p:spPr>
            <a:xfrm>
              <a:off x="7943573" y="1411250"/>
              <a:ext cx="162647" cy="143317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118650" y="1502302"/>
              <a:ext cx="151833" cy="133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8271050" y="1654702"/>
              <a:ext cx="143745" cy="11854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803667" y="1506789"/>
              <a:ext cx="151833" cy="133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656310" y="1840202"/>
              <a:ext cx="134927" cy="99872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493160" y="2116905"/>
              <a:ext cx="159787" cy="72202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334809" y="2407533"/>
              <a:ext cx="145922" cy="43788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17286" y="2303362"/>
              <a:ext cx="145493" cy="54205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565366" y="2488556"/>
              <a:ext cx="161676" cy="35685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734975" y="2681562"/>
              <a:ext cx="155139" cy="1573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900601" y="2776149"/>
              <a:ext cx="182925" cy="692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8444247" y="2145477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0142968" y="2622085"/>
            <a:ext cx="806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Gender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6894185" y="2903729"/>
            <a:ext cx="2304679" cy="1216073"/>
            <a:chOff x="408775" y="5103223"/>
            <a:chExt cx="5783351" cy="1550126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436849" y="1315178"/>
            <a:ext cx="2404631" cy="1216073"/>
            <a:chOff x="408775" y="5103223"/>
            <a:chExt cx="5783351" cy="1550126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Rectangle 220"/>
          <p:cNvSpPr/>
          <p:nvPr/>
        </p:nvSpPr>
        <p:spPr>
          <a:xfrm>
            <a:off x="10142968" y="988855"/>
            <a:ext cx="803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Income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9436849" y="2891745"/>
            <a:ext cx="2404631" cy="1216073"/>
            <a:chOff x="408775" y="5103223"/>
            <a:chExt cx="5783351" cy="1550126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418011" y="5103223"/>
              <a:ext cx="0" cy="15501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08775" y="6652855"/>
              <a:ext cx="578335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ectangle 224"/>
          <p:cNvSpPr/>
          <p:nvPr/>
        </p:nvSpPr>
        <p:spPr>
          <a:xfrm>
            <a:off x="7518208" y="3252777"/>
            <a:ext cx="235965" cy="8796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760679" y="3456713"/>
            <a:ext cx="236475" cy="6627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002755" y="3642356"/>
            <a:ext cx="228286" cy="49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8390871" y="376313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996754" y="216153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999907" y="3744941"/>
            <a:ext cx="889987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Unknown: 40%</a:t>
            </a:r>
          </a:p>
          <a:p>
            <a:pPr algn="ctr"/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1000 calls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04417" y="3222191"/>
            <a:ext cx="235965" cy="879686"/>
          </a:xfrm>
          <a:prstGeom prst="rect">
            <a:avLst/>
          </a:prstGeom>
          <a:solidFill>
            <a:srgbClr val="B66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0140068" y="3436068"/>
            <a:ext cx="268444" cy="665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9862691" y="1651177"/>
            <a:ext cx="235965" cy="8796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10105162" y="1855113"/>
            <a:ext cx="236475" cy="662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0347238" y="2040756"/>
            <a:ext cx="228286" cy="490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6594506" y="1741473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613907" y="3365454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124405" y="1748946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156569" y="3311140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%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299</Words>
  <Application>Microsoft Office PowerPoint</Application>
  <PresentationFormat>Widescreen</PresentationFormat>
  <Paragraphs>173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Greenberg</dc:creator>
  <cp:lastModifiedBy>Emily Greenberg</cp:lastModifiedBy>
  <cp:revision>16</cp:revision>
  <dcterms:created xsi:type="dcterms:W3CDTF">2014-05-01T16:30:09Z</dcterms:created>
  <dcterms:modified xsi:type="dcterms:W3CDTF">2014-05-04T18:10:13Z</dcterms:modified>
</cp:coreProperties>
</file>