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7" r:id="rId3"/>
    <p:sldId id="264" r:id="rId4"/>
    <p:sldId id="266" r:id="rId5"/>
    <p:sldId id="261" r:id="rId6"/>
    <p:sldId id="259" r:id="rId7"/>
    <p:sldId id="258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AF2A"/>
    <a:srgbClr val="E4D8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24" autoAdjust="0"/>
  </p:normalViewPr>
  <p:slideViewPr>
    <p:cSldViewPr>
      <p:cViewPr>
        <p:scale>
          <a:sx n="66" d="100"/>
          <a:sy n="66" d="100"/>
        </p:scale>
        <p:origin x="-2384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%20Jiao\Dropbox\ENTRE%20509\Pie%20chart%20MyPS%20Ban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Would you use this service on your own or</a:t>
            </a:r>
            <a:endParaRPr lang="en-US">
              <a:effectLst/>
            </a:endParaRPr>
          </a:p>
          <a:p>
            <a:pPr>
              <a:defRPr/>
            </a:pPr>
            <a:r>
              <a:rPr lang="en-US" sz="1800" b="1" i="0" baseline="0">
                <a:effectLst/>
              </a:rPr>
              <a:t> would you first consult with a doctor?</a:t>
            </a:r>
            <a:endParaRPr lang="en-US">
              <a:effectLst/>
            </a:endParaRPr>
          </a:p>
        </c:rich>
      </c:tx>
      <c:layout>
        <c:manualLayout>
          <c:xMode val="edge"/>
          <c:yMode val="edge"/>
          <c:x val="0.386468450611166"/>
          <c:y val="0.0247295168527438"/>
        </c:manualLayout>
      </c:layout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</c:spPr>
          </c:dPt>
          <c:dPt>
            <c:idx val="1"/>
            <c:bubble3D val="0"/>
            <c:spPr>
              <a:solidFill>
                <a:schemeClr val="accent6"/>
              </a:solidFill>
            </c:spPr>
          </c:dPt>
          <c:dPt>
            <c:idx val="2"/>
            <c:bubble3D val="0"/>
            <c:spPr>
              <a:solidFill>
                <a:schemeClr val="accent3"/>
              </a:solidFill>
            </c:spPr>
          </c:dPt>
          <c:dPt>
            <c:idx val="3"/>
            <c:bubble3D val="0"/>
            <c:spPr>
              <a:solidFill>
                <a:schemeClr val="accent1"/>
              </a:solidFill>
            </c:spPr>
          </c:dPt>
          <c:dPt>
            <c:idx val="4"/>
            <c:bubble3D val="0"/>
            <c:spPr>
              <a:solidFill>
                <a:schemeClr val="accent4"/>
              </a:solidFill>
            </c:spPr>
          </c:dPt>
          <c:dLbls>
            <c:txPr>
              <a:bodyPr/>
              <a:lstStyle/>
              <a:p>
                <a:pPr>
                  <a:defRPr sz="1800"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'[Pie chart MyPS Bank.xlsx]Sheet1'!$A$12:$E$12</c:f>
              <c:strCache>
                <c:ptCount val="5"/>
                <c:pt idx="0">
                  <c:v>I would not use it</c:v>
                </c:pt>
                <c:pt idx="1">
                  <c:v>Doctor recommendation required</c:v>
                </c:pt>
                <c:pt idx="2">
                  <c:v>Actively consult doctor</c:v>
                </c:pt>
                <c:pt idx="3">
                  <c:v>Own research</c:v>
                </c:pt>
                <c:pt idx="4">
                  <c:v>Own research and consult doctor</c:v>
                </c:pt>
              </c:strCache>
            </c:strRef>
          </c:cat>
          <c:val>
            <c:numRef>
              <c:f>'[Pie chart MyPS Bank.xlsx]Sheet1'!$A$13:$E$13</c:f>
              <c:numCache>
                <c:formatCode>General</c:formatCode>
                <c:ptCount val="5"/>
                <c:pt idx="0">
                  <c:v>1.0</c:v>
                </c:pt>
                <c:pt idx="1">
                  <c:v>14.0</c:v>
                </c:pt>
                <c:pt idx="2">
                  <c:v>20.0</c:v>
                </c:pt>
                <c:pt idx="3">
                  <c:v>9.0</c:v>
                </c:pt>
                <c:pt idx="4">
                  <c:v>2.0</c:v>
                </c:pt>
              </c:numCache>
            </c:numRef>
          </c:val>
        </c:ser>
        <c:ser>
          <c:idx val="1"/>
          <c:order val="1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'[Pie chart MyPS Bank.xlsx]Sheet1'!$A$12:$E$12</c:f>
              <c:strCache>
                <c:ptCount val="5"/>
                <c:pt idx="0">
                  <c:v>I would not use it</c:v>
                </c:pt>
                <c:pt idx="1">
                  <c:v>Doctor recommendation required</c:v>
                </c:pt>
                <c:pt idx="2">
                  <c:v>Actively consult doctor</c:v>
                </c:pt>
                <c:pt idx="3">
                  <c:v>Own research</c:v>
                </c:pt>
                <c:pt idx="4">
                  <c:v>Own research and consult doctor</c:v>
                </c:pt>
              </c:strCache>
            </c:strRef>
          </c:cat>
          <c:val>
            <c:numRef>
              <c:f>'[Pie chart MyPS Bank.xlsx]Sheet1'!$A$14:$E$14</c:f>
              <c:numCache>
                <c:formatCode>General</c:formatCode>
                <c:ptCount val="5"/>
                <c:pt idx="0">
                  <c:v>0.0217391304347826</c:v>
                </c:pt>
                <c:pt idx="1">
                  <c:v>0.304347826086957</c:v>
                </c:pt>
                <c:pt idx="2">
                  <c:v>0.434782608695652</c:v>
                </c:pt>
                <c:pt idx="3">
                  <c:v>0.195652173913043</c:v>
                </c:pt>
                <c:pt idx="4">
                  <c:v>0.0434782608695652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595351094811779"/>
          <c:y val="0.25300535027316"/>
          <c:w val="0.393690001078632"/>
          <c:h val="0.621655267938798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B4802-CB1D-47C2-B7FD-A28121B057B3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7253C-A17A-4313-A158-8BF0B5EEC2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7253C-A17A-4313-A158-8BF0B5EEC2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50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we include grant money in revenue? That seems more like</a:t>
            </a:r>
            <a:r>
              <a:rPr lang="en-US" baseline="0" dirty="0" smtClean="0"/>
              <a:t> funding to 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7253C-A17A-4313-A158-8BF0B5EEC2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59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7253C-A17A-4313-A158-8BF0B5EEC2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4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B2BD-5A21-4774-8662-165878FE3B01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30E8-EE1F-43E3-918A-C23644D23F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4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B2BD-5A21-4774-8662-165878FE3B01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30E8-EE1F-43E3-918A-C23644D23F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7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B2BD-5A21-4774-8662-165878FE3B01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30E8-EE1F-43E3-918A-C23644D23F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B2BD-5A21-4774-8662-165878FE3B01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30E8-EE1F-43E3-918A-C23644D23F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9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B2BD-5A21-4774-8662-165878FE3B01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30E8-EE1F-43E3-918A-C23644D23F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8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B2BD-5A21-4774-8662-165878FE3B01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30E8-EE1F-43E3-918A-C23644D23F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3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B2BD-5A21-4774-8662-165878FE3B01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30E8-EE1F-43E3-918A-C23644D23F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8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B2BD-5A21-4774-8662-165878FE3B01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30E8-EE1F-43E3-918A-C23644D23F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9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B2BD-5A21-4774-8662-165878FE3B01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30E8-EE1F-43E3-918A-C23644D23F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5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B2BD-5A21-4774-8662-165878FE3B01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30E8-EE1F-43E3-918A-C23644D23F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9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B2BD-5A21-4774-8662-165878FE3B01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30E8-EE1F-43E3-918A-C23644D23F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6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chemeClr val="bg1"/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8B2BD-5A21-4774-8662-165878FE3B01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B30E8-EE1F-43E3-918A-C23644D23F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9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0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3886200" y="146106"/>
            <a:ext cx="4953000" cy="5187894"/>
            <a:chOff x="4419600" y="37071"/>
            <a:chExt cx="4038600" cy="4230129"/>
          </a:xfrm>
        </p:grpSpPr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4419600" y="37071"/>
              <a:ext cx="4038600" cy="4230129"/>
              <a:chOff x="4267200" y="3447691"/>
              <a:chExt cx="2819400" cy="2953109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67200" y="3581400"/>
                <a:ext cx="2819400" cy="281940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0531" y="3447691"/>
                <a:ext cx="590910" cy="590910"/>
              </a:xfrm>
              <a:prstGeom prst="rect">
                <a:avLst/>
              </a:prstGeom>
            </p:spPr>
          </p:pic>
        </p:grpSp>
        <p:pic>
          <p:nvPicPr>
            <p:cNvPr id="28" name="Picture 27" descr="logo text only2_no backgrou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025" y="2057400"/>
              <a:ext cx="2085975" cy="1447800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381000" y="4114800"/>
            <a:ext cx="4572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Foundations of Entrepreneurship</a:t>
            </a:r>
          </a:p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April 30, 2014</a:t>
            </a:r>
          </a:p>
          <a:p>
            <a:endParaRPr lang="en-US" dirty="0"/>
          </a:p>
          <a:p>
            <a:r>
              <a:rPr lang="en-US" dirty="0" err="1" smtClean="0"/>
              <a:t>Jasmin</a:t>
            </a:r>
            <a:r>
              <a:rPr lang="en-US" dirty="0" smtClean="0"/>
              <a:t> Chen</a:t>
            </a:r>
          </a:p>
          <a:p>
            <a:r>
              <a:rPr lang="en-US" dirty="0" smtClean="0"/>
              <a:t>Maryelise Cieslewicz</a:t>
            </a:r>
          </a:p>
          <a:p>
            <a:r>
              <a:rPr lang="en-US" dirty="0" smtClean="0"/>
              <a:t>Alex Jiao</a:t>
            </a:r>
          </a:p>
          <a:p>
            <a:r>
              <a:rPr lang="en-US" dirty="0" err="1" smtClean="0"/>
              <a:t>Abhigyan</a:t>
            </a:r>
            <a:r>
              <a:rPr lang="en-US" dirty="0" smtClean="0"/>
              <a:t> </a:t>
            </a:r>
            <a:r>
              <a:rPr lang="en-US" dirty="0" err="1" smtClean="0"/>
              <a:t>Kaustubh</a:t>
            </a:r>
            <a:endParaRPr lang="en-US" dirty="0" smtClean="0"/>
          </a:p>
          <a:p>
            <a:r>
              <a:rPr lang="en-US" dirty="0" smtClean="0"/>
              <a:t>Greg </a:t>
            </a:r>
            <a:r>
              <a:rPr lang="en-US" dirty="0" err="1" smtClean="0"/>
              <a:t>Uratsu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37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3810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Book Antiqua"/>
                <a:cs typeface="Book Antiqua"/>
              </a:rPr>
              <a:t>Problem</a:t>
            </a:r>
            <a:endParaRPr lang="en-US" sz="3600" dirty="0">
              <a:solidFill>
                <a:schemeClr val="accent5">
                  <a:lumMod val="50000"/>
                </a:schemeClr>
              </a:solidFill>
              <a:latin typeface="Book Antiqua"/>
              <a:cs typeface="Book Antiqu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16764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Kidney Transplant</a:t>
            </a:r>
          </a:p>
          <a:p>
            <a:pPr algn="ctr"/>
            <a:r>
              <a:rPr lang="en-US" sz="3600" b="1" dirty="0" smtClean="0"/>
              <a:t>3-5 years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3962400"/>
            <a:ext cx="403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$17,000/year</a:t>
            </a:r>
          </a:p>
          <a:p>
            <a:pPr algn="ctr"/>
            <a:r>
              <a:rPr lang="en-US" sz="3600" b="1" dirty="0" smtClean="0"/>
              <a:t>Immunosuppressive Drugs for Kidney Transplant</a:t>
            </a:r>
            <a:endParaRPr 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44958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$70,000/year</a:t>
            </a:r>
          </a:p>
          <a:p>
            <a:pPr algn="ctr"/>
            <a:r>
              <a:rPr lang="en-US" sz="3600" b="1" dirty="0" smtClean="0"/>
              <a:t>Dialysis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1447800"/>
            <a:ext cx="50292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571,000 Current</a:t>
            </a:r>
          </a:p>
          <a:p>
            <a:pPr algn="ctr"/>
            <a:r>
              <a:rPr lang="en-US" sz="3600" b="1" dirty="0" smtClean="0"/>
              <a:t>700,000 2015 Estimate</a:t>
            </a:r>
          </a:p>
          <a:p>
            <a:pPr algn="ctr"/>
            <a:r>
              <a:rPr lang="en-US" sz="3600" b="1" dirty="0" smtClean="0"/>
              <a:t>End Stage Renal Disease</a:t>
            </a:r>
            <a:endParaRPr lang="en-US" sz="3600" b="1" dirty="0"/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7924800" y="56883"/>
            <a:ext cx="1109690" cy="1162317"/>
            <a:chOff x="4419600" y="37071"/>
            <a:chExt cx="4038600" cy="4230129"/>
          </a:xfrm>
        </p:grpSpPr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>
              <a:off x="4419600" y="37071"/>
              <a:ext cx="4038600" cy="4230129"/>
              <a:chOff x="4267200" y="3447691"/>
              <a:chExt cx="2819400" cy="2953109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67200" y="3581400"/>
                <a:ext cx="2819400" cy="28194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0531" y="3447691"/>
                <a:ext cx="590910" cy="590910"/>
              </a:xfrm>
              <a:prstGeom prst="rect">
                <a:avLst/>
              </a:prstGeom>
            </p:spPr>
          </p:pic>
        </p:grpSp>
        <p:pic>
          <p:nvPicPr>
            <p:cNvPr id="15" name="Picture 14" descr="logo text only2_no backgrou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025" y="2057400"/>
              <a:ext cx="2085975" cy="144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276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7924800" y="56883"/>
            <a:ext cx="1109690" cy="1162317"/>
            <a:chOff x="4419600" y="37071"/>
            <a:chExt cx="4038600" cy="4230129"/>
          </a:xfrm>
        </p:grpSpPr>
        <p:grpSp>
          <p:nvGrpSpPr>
            <p:cNvPr id="15" name="Group 14"/>
            <p:cNvGrpSpPr>
              <a:grpSpLocks noChangeAspect="1"/>
            </p:cNvGrpSpPr>
            <p:nvPr/>
          </p:nvGrpSpPr>
          <p:grpSpPr>
            <a:xfrm>
              <a:off x="4419600" y="37071"/>
              <a:ext cx="4038600" cy="4230129"/>
              <a:chOff x="4267200" y="3447691"/>
              <a:chExt cx="2819400" cy="2953109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67200" y="3581400"/>
                <a:ext cx="2819400" cy="28194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0531" y="3447691"/>
                <a:ext cx="590910" cy="590910"/>
              </a:xfrm>
              <a:prstGeom prst="rect">
                <a:avLst/>
              </a:prstGeom>
            </p:spPr>
          </p:pic>
        </p:grpSp>
        <p:pic>
          <p:nvPicPr>
            <p:cNvPr id="16" name="Picture 15" descr="logo text only2_no backgrou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025" y="2057400"/>
              <a:ext cx="2085975" cy="14478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381000" y="3810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Book Antiqua"/>
                <a:cs typeface="Book Antiqua"/>
              </a:rPr>
              <a:t>Induced Pluripotent Stem Cells Can</a:t>
            </a:r>
          </a:p>
          <a:p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Book Antiqua"/>
                <a:cs typeface="Book Antiqua"/>
              </a:rPr>
              <a:t>Be Used to Regenerate Your Organs</a:t>
            </a:r>
            <a:endParaRPr lang="en-US" sz="3600" dirty="0">
              <a:solidFill>
                <a:schemeClr val="accent5">
                  <a:lumMod val="50000"/>
                </a:schemeClr>
              </a:solidFill>
              <a:latin typeface="Book Antiqua"/>
              <a:cs typeface="Book Antiqu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1828800"/>
            <a:ext cx="3587476" cy="478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1" y="1828800"/>
            <a:ext cx="4610664" cy="4572000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512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5562600" y="2057400"/>
            <a:ext cx="3429000" cy="3352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5791200" cy="5287962"/>
          </a:xfrm>
        </p:spPr>
        <p:txBody>
          <a:bodyPr>
            <a:normAutofit/>
          </a:bodyPr>
          <a:lstStyle/>
          <a:p>
            <a:r>
              <a:rPr lang="en-US" dirty="0" smtClean="0"/>
              <a:t>First public </a:t>
            </a:r>
            <a:r>
              <a:rPr lang="en-US" dirty="0" err="1" smtClean="0"/>
              <a:t>iPS</a:t>
            </a:r>
            <a:r>
              <a:rPr lang="en-US" dirty="0" smtClean="0"/>
              <a:t> cell bank</a:t>
            </a:r>
          </a:p>
          <a:p>
            <a:r>
              <a:rPr lang="en-US" dirty="0" smtClean="0"/>
              <a:t>Allows consumers to store their stem cells</a:t>
            </a:r>
          </a:p>
          <a:p>
            <a:r>
              <a:rPr lang="en-US" dirty="0" smtClean="0"/>
              <a:t>Non-invasive cell collection</a:t>
            </a:r>
          </a:p>
          <a:p>
            <a:r>
              <a:rPr lang="en-US" dirty="0" smtClean="0"/>
              <a:t>Reduce organ wait time</a:t>
            </a:r>
          </a:p>
          <a:p>
            <a:r>
              <a:rPr lang="en-US" dirty="0" smtClean="0"/>
              <a:t>No immune rejection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810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Book Antiqua"/>
                <a:cs typeface="Book Antiqua"/>
              </a:rPr>
              <a:t>Solution</a:t>
            </a:r>
            <a:endParaRPr lang="en-US" sz="3600" dirty="0">
              <a:solidFill>
                <a:schemeClr val="accent5">
                  <a:lumMod val="50000"/>
                </a:schemeClr>
              </a:solidFill>
              <a:latin typeface="Book Antiqua"/>
              <a:cs typeface="Book Antiqu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5478959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INSURANCE FOR YOUR ORGANS!</a:t>
            </a:r>
            <a:endParaRPr lang="en-US" sz="440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6096000" y="2438400"/>
            <a:ext cx="2362200" cy="2474227"/>
            <a:chOff x="4419600" y="37071"/>
            <a:chExt cx="4038600" cy="4230129"/>
          </a:xfrm>
        </p:grpSpPr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4419600" y="37071"/>
              <a:ext cx="4038600" cy="4230129"/>
              <a:chOff x="4267200" y="3447691"/>
              <a:chExt cx="2819400" cy="295310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67200" y="3581400"/>
                <a:ext cx="2819400" cy="28194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0531" y="3447691"/>
                <a:ext cx="590910" cy="590910"/>
              </a:xfrm>
              <a:prstGeom prst="rect">
                <a:avLst/>
              </a:prstGeom>
            </p:spPr>
          </p:pic>
        </p:grpSp>
        <p:pic>
          <p:nvPicPr>
            <p:cNvPr id="12" name="Picture 11" descr="logo text only2_no backgrou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025" y="2057400"/>
              <a:ext cx="2085975" cy="144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132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7924800" y="56883"/>
            <a:ext cx="1109690" cy="1162317"/>
            <a:chOff x="4419600" y="37071"/>
            <a:chExt cx="4038600" cy="4230129"/>
          </a:xfrm>
        </p:grpSpPr>
        <p:grpSp>
          <p:nvGrpSpPr>
            <p:cNvPr id="19" name="Group 18"/>
            <p:cNvGrpSpPr>
              <a:grpSpLocks noChangeAspect="1"/>
            </p:cNvGrpSpPr>
            <p:nvPr/>
          </p:nvGrpSpPr>
          <p:grpSpPr>
            <a:xfrm>
              <a:off x="4419600" y="37071"/>
              <a:ext cx="4038600" cy="4230129"/>
              <a:chOff x="4267200" y="3447691"/>
              <a:chExt cx="2819400" cy="2953109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67200" y="3581400"/>
                <a:ext cx="2819400" cy="28194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0531" y="3447691"/>
                <a:ext cx="590910" cy="590910"/>
              </a:xfrm>
              <a:prstGeom prst="rect">
                <a:avLst/>
              </a:prstGeom>
            </p:spPr>
          </p:pic>
        </p:grpSp>
        <p:pic>
          <p:nvPicPr>
            <p:cNvPr id="20" name="Picture 19" descr="logo text only2_no backgrou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025" y="2057400"/>
              <a:ext cx="2085975" cy="144780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381000" y="3810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Book Antiqua"/>
                <a:cs typeface="Book Antiqua"/>
              </a:rPr>
              <a:t>Lessons Learned – Customer Survey</a:t>
            </a:r>
            <a:endParaRPr lang="en-US" sz="3600" dirty="0">
              <a:solidFill>
                <a:schemeClr val="accent5">
                  <a:lumMod val="50000"/>
                </a:schemeClr>
              </a:solidFill>
              <a:latin typeface="Book Antiqua"/>
              <a:cs typeface="Book Antiqu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2192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Most and least knowledgeable individuals are likely to use </a:t>
            </a:r>
            <a:r>
              <a:rPr lang="en-US" dirty="0" err="1" smtClean="0"/>
              <a:t>myPS</a:t>
            </a:r>
            <a:r>
              <a:rPr lang="en-US" dirty="0" smtClean="0"/>
              <a:t> Bank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361935" y="990600"/>
            <a:ext cx="4477265" cy="2971800"/>
            <a:chOff x="4361935" y="990600"/>
            <a:chExt cx="4477265" cy="29718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157" r="-214"/>
            <a:stretch/>
          </p:blipFill>
          <p:spPr bwMode="auto">
            <a:xfrm>
              <a:off x="4615508" y="1828800"/>
              <a:ext cx="4176702" cy="21336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85747"/>
            <a:stretch/>
          </p:blipFill>
          <p:spPr bwMode="auto">
            <a:xfrm>
              <a:off x="4361935" y="990600"/>
              <a:ext cx="4477265" cy="762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-838200" y="2667000"/>
            <a:ext cx="9610725" cy="4376738"/>
            <a:chOff x="-838200" y="2667000"/>
            <a:chExt cx="9610725" cy="4376738"/>
          </a:xfrm>
        </p:grpSpPr>
        <p:sp>
          <p:nvSpPr>
            <p:cNvPr id="13" name="TextBox 12"/>
            <p:cNvSpPr txBox="1"/>
            <p:nvPr/>
          </p:nvSpPr>
          <p:spPr>
            <a:xfrm>
              <a:off x="533400" y="2667000"/>
              <a:ext cx="3657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Most individuals would require consultation with a doctor to use </a:t>
              </a:r>
              <a:r>
                <a:rPr lang="en-US" dirty="0" err="1" smtClean="0"/>
                <a:t>myPS</a:t>
              </a:r>
              <a:r>
                <a:rPr lang="en-US" dirty="0" smtClean="0"/>
                <a:t> Bank</a:t>
              </a:r>
              <a:endParaRPr lang="en-US" dirty="0"/>
            </a:p>
          </p:txBody>
        </p:sp>
        <p:graphicFrame>
          <p:nvGraphicFramePr>
            <p:cNvPr id="14" name="Chart 1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9407144"/>
                </p:ext>
              </p:extLst>
            </p:nvPr>
          </p:nvGraphicFramePr>
          <p:xfrm>
            <a:off x="-838200" y="3962400"/>
            <a:ext cx="9610725" cy="30813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9112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7924800" y="56883"/>
            <a:ext cx="1109690" cy="1162317"/>
            <a:chOff x="4419600" y="37071"/>
            <a:chExt cx="4038600" cy="4230129"/>
          </a:xfrm>
        </p:grpSpPr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4419600" y="37071"/>
              <a:ext cx="4038600" cy="4230129"/>
              <a:chOff x="4267200" y="3447691"/>
              <a:chExt cx="2819400" cy="2953109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7200" y="3581400"/>
                <a:ext cx="2819400" cy="2819400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0531" y="3447691"/>
                <a:ext cx="590910" cy="590910"/>
              </a:xfrm>
              <a:prstGeom prst="rect">
                <a:avLst/>
              </a:prstGeom>
            </p:spPr>
          </p:pic>
        </p:grpSp>
        <p:pic>
          <p:nvPicPr>
            <p:cNvPr id="24" name="Picture 23" descr="logo text only2_no backgrou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025" y="2057400"/>
              <a:ext cx="2085975" cy="1447800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381000" y="3810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Book Antiqua"/>
                <a:cs typeface="Book Antiqua"/>
              </a:rPr>
              <a:t>Customer Acquisition </a:t>
            </a:r>
            <a:endParaRPr lang="en-US" sz="3600" dirty="0">
              <a:solidFill>
                <a:schemeClr val="accent5">
                  <a:lumMod val="50000"/>
                </a:schemeClr>
              </a:solidFill>
              <a:latin typeface="Book Antiqua"/>
              <a:cs typeface="Book Antiqu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1709645"/>
            <a:ext cx="1676400" cy="12621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00" y="1648968"/>
            <a:ext cx="2362200" cy="13228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7800" y="1638300"/>
            <a:ext cx="3502633" cy="2324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838200" y="134031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Parents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8400" y="127963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Healthy, Retired Couples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12573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General Public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3124200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Disseminate information about </a:t>
            </a:r>
            <a:r>
              <a:rPr lang="en-US" sz="2000" b="1" dirty="0" err="1" smtClean="0"/>
              <a:t>myPS</a:t>
            </a:r>
            <a:r>
              <a:rPr lang="en-US" sz="2000" b="1" dirty="0" smtClean="0"/>
              <a:t> Bank</a:t>
            </a:r>
          </a:p>
          <a:p>
            <a:r>
              <a:rPr lang="en-US" sz="2000" b="1" dirty="0"/>
              <a:t>t</a:t>
            </a:r>
            <a:r>
              <a:rPr lang="en-US" sz="2000" b="1" dirty="0" smtClean="0"/>
              <a:t>hrough </a:t>
            </a:r>
            <a:r>
              <a:rPr lang="en-US" sz="2000" b="1" dirty="0"/>
              <a:t>p</a:t>
            </a:r>
            <a:r>
              <a:rPr lang="en-US" sz="2000" b="1" dirty="0" smtClean="0"/>
              <a:t>rimary </a:t>
            </a:r>
            <a:r>
              <a:rPr lang="en-US" sz="2000" b="1" dirty="0"/>
              <a:t>c</a:t>
            </a:r>
            <a:r>
              <a:rPr lang="en-US" sz="2000" b="1" dirty="0" smtClean="0"/>
              <a:t>are </a:t>
            </a:r>
            <a:r>
              <a:rPr lang="en-US" sz="2000" b="1" dirty="0"/>
              <a:t>d</a:t>
            </a:r>
            <a:r>
              <a:rPr lang="en-US" sz="2000" b="1" dirty="0" smtClean="0"/>
              <a:t>octors and specialists</a:t>
            </a:r>
            <a:endParaRPr lang="en-US" sz="20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685800" y="4038600"/>
            <a:ext cx="8153400" cy="2544745"/>
            <a:chOff x="685800" y="4038600"/>
            <a:chExt cx="8153400" cy="254474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90600" y="4495800"/>
              <a:ext cx="1371600" cy="208754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85800" y="40386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Research Institutions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19400" y="5004137"/>
              <a:ext cx="6019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sz="2000" b="1" dirty="0" smtClean="0"/>
                <a:t>Pilot use of cell samples a select local institutions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000" b="1" dirty="0" smtClean="0"/>
                <a:t>Use valuable customer feedback to improve system and gain credibility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5251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7924800" y="56883"/>
            <a:ext cx="1109690" cy="1162317"/>
            <a:chOff x="4419600" y="37071"/>
            <a:chExt cx="4038600" cy="4230129"/>
          </a:xfrm>
        </p:grpSpPr>
        <p:grpSp>
          <p:nvGrpSpPr>
            <p:cNvPr id="43" name="Group 42"/>
            <p:cNvGrpSpPr>
              <a:grpSpLocks noChangeAspect="1"/>
            </p:cNvGrpSpPr>
            <p:nvPr/>
          </p:nvGrpSpPr>
          <p:grpSpPr>
            <a:xfrm>
              <a:off x="4419600" y="37071"/>
              <a:ext cx="4038600" cy="4230129"/>
              <a:chOff x="4267200" y="3447691"/>
              <a:chExt cx="2819400" cy="2953109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7200" y="3581400"/>
                <a:ext cx="2819400" cy="2819400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0531" y="3447691"/>
                <a:ext cx="590910" cy="590910"/>
              </a:xfrm>
              <a:prstGeom prst="rect">
                <a:avLst/>
              </a:prstGeom>
            </p:spPr>
          </p:pic>
        </p:grpSp>
        <p:pic>
          <p:nvPicPr>
            <p:cNvPr id="44" name="Picture 43" descr="logo text only2_no backgrou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025" y="2057400"/>
              <a:ext cx="2085975" cy="1447800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381000" y="3810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Book Antiqua"/>
                <a:cs typeface="Book Antiqua"/>
              </a:rPr>
              <a:t>Revenue Model</a:t>
            </a:r>
            <a:endParaRPr lang="en-US" sz="3600" dirty="0">
              <a:solidFill>
                <a:schemeClr val="accent5">
                  <a:lumMod val="50000"/>
                </a:schemeClr>
              </a:solidFill>
              <a:latin typeface="Book Antiqua"/>
              <a:cs typeface="Book Antiqu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1219200"/>
            <a:ext cx="1524000" cy="152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9800" y="4648200"/>
            <a:ext cx="1531856" cy="114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3800" y="1676400"/>
            <a:ext cx="1945724" cy="990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/>
          <p:cNvCxnSpPr/>
          <p:nvPr/>
        </p:nvCxnSpPr>
        <p:spPr>
          <a:xfrm>
            <a:off x="1143000" y="3048000"/>
            <a:ext cx="914400" cy="1447800"/>
          </a:xfrm>
          <a:prstGeom prst="straightConnector1">
            <a:avLst/>
          </a:prstGeom>
          <a:ln w="5715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733800" y="2819400"/>
            <a:ext cx="990600" cy="1600200"/>
          </a:xfrm>
          <a:prstGeom prst="straightConnector1">
            <a:avLst/>
          </a:prstGeom>
          <a:ln w="5715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943600" y="2133600"/>
            <a:ext cx="838200" cy="0"/>
          </a:xfrm>
          <a:prstGeom prst="straightConnector1">
            <a:avLst/>
          </a:prstGeom>
          <a:ln w="5715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15000" y="2819400"/>
            <a:ext cx="1143000" cy="1600200"/>
          </a:xfrm>
          <a:prstGeom prst="straightConnector1">
            <a:avLst/>
          </a:prstGeom>
          <a:ln w="5715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400" y="3429000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Initial</a:t>
            </a:r>
          </a:p>
          <a:p>
            <a:pPr algn="ctr"/>
            <a:r>
              <a:rPr lang="en-US" dirty="0" smtClean="0"/>
              <a:t>One-Time</a:t>
            </a:r>
          </a:p>
          <a:p>
            <a:pPr algn="ctr"/>
            <a:r>
              <a:rPr lang="en-US" dirty="0" smtClean="0"/>
              <a:t>Fee to Generate</a:t>
            </a:r>
          </a:p>
          <a:p>
            <a:pPr algn="ctr"/>
            <a:r>
              <a:rPr lang="en-US" dirty="0" err="1" smtClean="0"/>
              <a:t>iPS</a:t>
            </a:r>
            <a:r>
              <a:rPr lang="en-US" dirty="0" smtClean="0"/>
              <a:t> Cells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667000" y="27432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Yearly Fee for Continued Storage of the Cells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704671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Sell Unused Cells to Research Institutions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53000" y="3429000"/>
            <a:ext cx="167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Cells Are </a:t>
            </a:r>
          </a:p>
          <a:p>
            <a:pPr algn="ctr"/>
            <a:r>
              <a:rPr lang="en-US" dirty="0" smtClean="0"/>
              <a:t>Used to Generate</a:t>
            </a:r>
          </a:p>
          <a:p>
            <a:pPr algn="ctr"/>
            <a:r>
              <a:rPr lang="en-US" dirty="0" smtClean="0"/>
              <a:t>an Organ</a:t>
            </a:r>
          </a:p>
          <a:p>
            <a:pPr algn="ctr"/>
            <a:r>
              <a:rPr lang="en-US" dirty="0" smtClean="0"/>
              <a:t>[NO REVENUE]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5200" y="1371600"/>
            <a:ext cx="155205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9000" y="4495800"/>
            <a:ext cx="1219200" cy="1832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4383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Book Antiqua"/>
                <a:cs typeface="Book Antiqua"/>
              </a:rPr>
              <a:t>Milestones</a:t>
            </a:r>
            <a:endParaRPr lang="en-US" sz="3600" dirty="0">
              <a:solidFill>
                <a:schemeClr val="accent5">
                  <a:lumMod val="50000"/>
                </a:schemeClr>
              </a:solidFill>
              <a:latin typeface="Book Antiqua"/>
              <a:cs typeface="Book Antiqua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457200" y="2057400"/>
            <a:ext cx="2286000" cy="9144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 Cell Transformation and Storage Methods</a:t>
            </a:r>
            <a:endParaRPr lang="en-US" dirty="0"/>
          </a:p>
        </p:txBody>
      </p:sp>
      <p:sp>
        <p:nvSpPr>
          <p:cNvPr id="6" name="Chevron 5"/>
          <p:cNvSpPr/>
          <p:nvPr/>
        </p:nvSpPr>
        <p:spPr>
          <a:xfrm>
            <a:off x="2514600" y="2057400"/>
            <a:ext cx="2286000" cy="914400"/>
          </a:xfrm>
          <a:prstGeom prst="chevron">
            <a:avLst/>
          </a:prstGeom>
          <a:solidFill>
            <a:srgbClr val="953735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FDA Compliance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572000" y="2057400"/>
            <a:ext cx="2286000" cy="914400"/>
          </a:xfrm>
          <a:prstGeom prst="chevron">
            <a:avLst/>
          </a:prstGeom>
          <a:solidFill>
            <a:srgbClr val="953735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Initial Customer Acquisition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6629400" y="2057400"/>
            <a:ext cx="2286000" cy="914400"/>
          </a:xfrm>
          <a:prstGeom prst="chevron">
            <a:avLst/>
          </a:prstGeom>
          <a:solidFill>
            <a:srgbClr val="953735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Scale up User Base;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Exit Strategy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" y="312420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/>
              <a:buChar char="•"/>
            </a:pPr>
            <a:r>
              <a:rPr lang="en-US" sz="1600" dirty="0" smtClean="0"/>
              <a:t>Quality Control</a:t>
            </a:r>
          </a:p>
          <a:p>
            <a:pPr marL="331470" lvl="1" indent="-285750">
              <a:buFont typeface="Wingdings" charset="2"/>
              <a:buChar char="Ø"/>
            </a:pPr>
            <a:r>
              <a:rPr lang="en-US" sz="1600" dirty="0" smtClean="0"/>
              <a:t>Cell Genetically Normal</a:t>
            </a:r>
          </a:p>
          <a:p>
            <a:pPr marL="331470" lvl="1" indent="-285750">
              <a:buFont typeface="Wingdings" charset="2"/>
              <a:buChar char="Ø"/>
            </a:pPr>
            <a:r>
              <a:rPr lang="en-US" sz="1600" dirty="0" smtClean="0"/>
              <a:t>Viable Storage</a:t>
            </a:r>
          </a:p>
          <a:p>
            <a:pPr marL="331470" lvl="1" indent="-285750">
              <a:buFont typeface="Wingdings" charset="2"/>
              <a:buChar char="Ø"/>
            </a:pPr>
            <a:r>
              <a:rPr lang="en-US" sz="1600" dirty="0" smtClean="0"/>
              <a:t>Viable Thaw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819400" y="3124200"/>
            <a:ext cx="175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/>
              <a:buChar char="•"/>
            </a:pPr>
            <a:r>
              <a:rPr lang="en-US" sz="1600" dirty="0" smtClean="0"/>
              <a:t>Establish FDA-approved protocols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724400" y="3124200"/>
            <a:ext cx="167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/>
              <a:buChar char="•"/>
            </a:pPr>
            <a:r>
              <a:rPr lang="en-US" sz="1600" dirty="0" smtClean="0"/>
              <a:t>Number of customers storing cells</a:t>
            </a:r>
          </a:p>
          <a:p>
            <a:pPr marL="182880" indent="-182880">
              <a:buFont typeface="Arial"/>
              <a:buChar char="•"/>
            </a:pPr>
            <a:r>
              <a:rPr lang="en-US" sz="1600" dirty="0" smtClean="0"/>
              <a:t>Length of cell storage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4200" y="3124200"/>
            <a:ext cx="1676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/>
              <a:buChar char="•"/>
            </a:pPr>
            <a:r>
              <a:rPr lang="en-US" sz="1600" dirty="0" smtClean="0"/>
              <a:t>Establishment of Clinics for cell sample collection</a:t>
            </a:r>
          </a:p>
          <a:p>
            <a:pPr marL="182880" indent="-182880">
              <a:buFont typeface="Arial"/>
              <a:buChar char="•"/>
            </a:pPr>
            <a:r>
              <a:rPr lang="en-US" sz="1600" dirty="0" smtClean="0"/>
              <a:t>Increase in sales force</a:t>
            </a:r>
          </a:p>
          <a:p>
            <a:pPr marL="182880" indent="-182880">
              <a:buFont typeface="Arial"/>
              <a:buChar char="•"/>
            </a:pPr>
            <a:r>
              <a:rPr lang="en-US" sz="1600" dirty="0" smtClean="0"/>
              <a:t>Number of conversions to organs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381000" y="3124200"/>
            <a:ext cx="8077200" cy="3417332"/>
            <a:chOff x="381000" y="3124200"/>
            <a:chExt cx="8077200" cy="3417332"/>
          </a:xfrm>
        </p:grpSpPr>
        <p:grpSp>
          <p:nvGrpSpPr>
            <p:cNvPr id="21" name="Group 20"/>
            <p:cNvGrpSpPr/>
            <p:nvPr/>
          </p:nvGrpSpPr>
          <p:grpSpPr>
            <a:xfrm>
              <a:off x="381000" y="3124200"/>
              <a:ext cx="8077200" cy="3008531"/>
              <a:chOff x="381000" y="3124200"/>
              <a:chExt cx="8077200" cy="3008531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457200" y="3124200"/>
                <a:ext cx="0" cy="2209800"/>
              </a:xfrm>
              <a:prstGeom prst="straightConnector1">
                <a:avLst/>
              </a:prstGeom>
              <a:ln w="76200" cmpd="sng"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2514600" y="3124200"/>
                <a:ext cx="0" cy="2209800"/>
              </a:xfrm>
              <a:prstGeom prst="straightConnector1">
                <a:avLst/>
              </a:prstGeom>
              <a:ln w="76200" cmpd="sng"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6629400" y="3124200"/>
                <a:ext cx="0" cy="2209800"/>
              </a:xfrm>
              <a:prstGeom prst="straightConnector1">
                <a:avLst/>
              </a:prstGeom>
              <a:ln w="76200" cmpd="sng"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81000" y="5486400"/>
                <a:ext cx="190500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Phase I SBIR Grant</a:t>
                </a:r>
              </a:p>
              <a:p>
                <a:r>
                  <a:rPr lang="en-US" dirty="0" err="1" smtClean="0"/>
                  <a:t>DoD</a:t>
                </a:r>
                <a:r>
                  <a:rPr lang="en-US" dirty="0" smtClean="0"/>
                  <a:t> Grant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438400" y="5486400"/>
                <a:ext cx="1905000" cy="646331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Incubators</a:t>
                </a:r>
              </a:p>
              <a:p>
                <a:r>
                  <a:rPr lang="en-US" dirty="0" smtClean="0"/>
                  <a:t>Phase II SBIR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553200" y="5715000"/>
                <a:ext cx="1905000" cy="369332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Venture Funding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81000" y="6172200"/>
              <a:ext cx="190500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$500,000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38400" y="6172200"/>
              <a:ext cx="190500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$2 Million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53200" y="6172200"/>
              <a:ext cx="190500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$15 Million</a:t>
              </a:r>
            </a:p>
          </p:txBody>
        </p:sp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7924800" y="56883"/>
            <a:ext cx="1109690" cy="1162317"/>
            <a:chOff x="4419600" y="37071"/>
            <a:chExt cx="4038600" cy="4230129"/>
          </a:xfrm>
        </p:grpSpPr>
        <p:grpSp>
          <p:nvGrpSpPr>
            <p:cNvPr id="31" name="Group 30"/>
            <p:cNvGrpSpPr>
              <a:grpSpLocks noChangeAspect="1"/>
            </p:cNvGrpSpPr>
            <p:nvPr/>
          </p:nvGrpSpPr>
          <p:grpSpPr>
            <a:xfrm>
              <a:off x="4419600" y="37071"/>
              <a:ext cx="4038600" cy="4230129"/>
              <a:chOff x="4267200" y="3447691"/>
              <a:chExt cx="2819400" cy="2953109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7200" y="3581400"/>
                <a:ext cx="2819400" cy="2819400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0531" y="3447691"/>
                <a:ext cx="590910" cy="590910"/>
              </a:xfrm>
              <a:prstGeom prst="rect">
                <a:avLst/>
              </a:prstGeom>
            </p:spPr>
          </p:pic>
        </p:grpSp>
        <p:pic>
          <p:nvPicPr>
            <p:cNvPr id="32" name="Picture 31" descr="logo text only2_no backgrou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025" y="2057400"/>
              <a:ext cx="2085975" cy="144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1341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81000" y="53340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  <a:latin typeface="Book Antiqua"/>
                <a:cs typeface="Book Antiqua"/>
              </a:rPr>
              <a:t>Questions?</a:t>
            </a:r>
            <a:endParaRPr lang="en-US" sz="3600" b="1" dirty="0">
              <a:solidFill>
                <a:schemeClr val="accent5">
                  <a:lumMod val="50000"/>
                </a:schemeClr>
              </a:solidFill>
              <a:latin typeface="Book Antiqua"/>
              <a:cs typeface="Book Antiqua"/>
            </a:endParaRPr>
          </a:p>
        </p:txBody>
      </p: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2209800" y="685800"/>
            <a:ext cx="4419600" cy="4629200"/>
            <a:chOff x="4419600" y="37071"/>
            <a:chExt cx="4038600" cy="4230129"/>
          </a:xfrm>
        </p:grpSpPr>
        <p:grpSp>
          <p:nvGrpSpPr>
            <p:cNvPr id="27" name="Group 26"/>
            <p:cNvGrpSpPr>
              <a:grpSpLocks noChangeAspect="1"/>
            </p:cNvGrpSpPr>
            <p:nvPr/>
          </p:nvGrpSpPr>
          <p:grpSpPr>
            <a:xfrm>
              <a:off x="4419600" y="37071"/>
              <a:ext cx="4038600" cy="4230129"/>
              <a:chOff x="4267200" y="3447691"/>
              <a:chExt cx="2819400" cy="2953109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67200" y="3581400"/>
                <a:ext cx="2819400" cy="2819400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0531" y="3447691"/>
                <a:ext cx="590910" cy="590910"/>
              </a:xfrm>
              <a:prstGeom prst="rect">
                <a:avLst/>
              </a:prstGeom>
            </p:spPr>
          </p:pic>
        </p:grpSp>
        <p:pic>
          <p:nvPicPr>
            <p:cNvPr id="28" name="Picture 27" descr="logo text only2_no backgrou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025" y="2057400"/>
              <a:ext cx="2085975" cy="144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216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311</Words>
  <Application>Microsoft Macintosh PowerPoint</Application>
  <PresentationFormat>On-screen Show (4:3)</PresentationFormat>
  <Paragraphs>81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Uratsu</dc:creator>
  <cp:lastModifiedBy>Maryelise Cieslewicz</cp:lastModifiedBy>
  <cp:revision>41</cp:revision>
  <dcterms:created xsi:type="dcterms:W3CDTF">2014-04-27T23:41:30Z</dcterms:created>
  <dcterms:modified xsi:type="dcterms:W3CDTF">2014-04-30T17:57:21Z</dcterms:modified>
</cp:coreProperties>
</file>