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7"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4" y="6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6CB8C9-B235-4E6B-AF8E-CB94F7E5438C}" type="datetimeFigureOut">
              <a:rPr lang="en-US" smtClean="0"/>
              <a:t>11/2/2012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1EDC6-EB91-4FCF-8CF4-B7157282397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71EDC6-EB91-4FCF-8CF4-B7157282397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848DD2-EA5A-4CFA-A26B-DB5E1EF3D40C}" type="datetimeFigureOut">
              <a:rPr lang="en-US" smtClean="0"/>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48DD2-EA5A-4CFA-A26B-DB5E1EF3D40C}" type="datetimeFigureOut">
              <a:rPr lang="en-US" smtClean="0"/>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48DD2-EA5A-4CFA-A26B-DB5E1EF3D40C}" type="datetimeFigureOut">
              <a:rPr lang="en-US" smtClean="0"/>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48DD2-EA5A-4CFA-A26B-DB5E1EF3D40C}" type="datetimeFigureOut">
              <a:rPr lang="en-US" smtClean="0"/>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848DD2-EA5A-4CFA-A26B-DB5E1EF3D40C}" type="datetimeFigureOut">
              <a:rPr lang="en-US" smtClean="0"/>
              <a:t>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848DD2-EA5A-4CFA-A26B-DB5E1EF3D40C}" type="datetimeFigureOut">
              <a:rPr lang="en-US" smtClean="0"/>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848DD2-EA5A-4CFA-A26B-DB5E1EF3D40C}" type="datetimeFigureOut">
              <a:rPr lang="en-US" smtClean="0"/>
              <a:t>11/1/2012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848DD2-EA5A-4CFA-A26B-DB5E1EF3D40C}" type="datetimeFigureOut">
              <a:rPr lang="en-US" smtClean="0"/>
              <a:t>11/1/2012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48DD2-EA5A-4CFA-A26B-DB5E1EF3D40C}" type="datetimeFigureOut">
              <a:rPr lang="en-US" smtClean="0"/>
              <a:t>11/1/2012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48DD2-EA5A-4CFA-A26B-DB5E1EF3D40C}" type="datetimeFigureOut">
              <a:rPr lang="en-US" smtClean="0"/>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48DD2-EA5A-4CFA-A26B-DB5E1EF3D40C}" type="datetimeFigureOut">
              <a:rPr lang="en-US" smtClean="0"/>
              <a:t>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4947B-A212-4E5D-957B-FD1D0C77BD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48DD2-EA5A-4CFA-A26B-DB5E1EF3D40C}" type="datetimeFigureOut">
              <a:rPr lang="en-US" smtClean="0"/>
              <a:t>11/1/2012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4947B-A212-4E5D-957B-FD1D0C77BD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72200"/>
          </a:xfrm>
          <a:prstGeom prst="rect">
            <a:avLst/>
          </a:prstGeom>
          <a:solidFill>
            <a:schemeClr val="accent6">
              <a:lumMod val="40000"/>
              <a:lumOff val="60000"/>
            </a:schemeClr>
          </a:solidFill>
          <a:ln w="0" cap="flat" cmpd="sng" algn="ctr">
            <a:no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extBox 3"/>
          <p:cNvSpPr txBox="1"/>
          <p:nvPr/>
        </p:nvSpPr>
        <p:spPr>
          <a:xfrm>
            <a:off x="544447" y="145140"/>
            <a:ext cx="3872861" cy="553998"/>
          </a:xfrm>
          <a:prstGeom prst="rect">
            <a:avLst/>
          </a:prstGeom>
          <a:noFill/>
        </p:spPr>
        <p:txBody>
          <a:bodyPr wrap="square" rtlCol="0">
            <a:spAutoFit/>
          </a:bodyPr>
          <a:lstStyle/>
          <a:p>
            <a:r>
              <a:rPr lang="en-US" sz="2950" cap="small" dirty="0" smtClean="0">
                <a:ln>
                  <a:solidFill>
                    <a:schemeClr val="accent6">
                      <a:lumMod val="50000"/>
                    </a:schemeClr>
                  </a:solidFill>
                </a:ln>
                <a:solidFill>
                  <a:schemeClr val="accent6">
                    <a:lumMod val="50000"/>
                  </a:schemeClr>
                </a:solidFill>
                <a:latin typeface="Georgia"/>
                <a:cs typeface="Georgia"/>
              </a:rPr>
              <a:t>Stacy</a:t>
            </a:r>
            <a:endParaRPr lang="en-US" sz="2950" cap="small" dirty="0" smtClean="0">
              <a:ln>
                <a:solidFill>
                  <a:schemeClr val="accent6">
                    <a:lumMod val="50000"/>
                  </a:schemeClr>
                </a:solidFill>
              </a:ln>
              <a:solidFill>
                <a:schemeClr val="accent6">
                  <a:lumMod val="50000"/>
                </a:schemeClr>
              </a:solidFill>
              <a:latin typeface="Georgia"/>
              <a:cs typeface="Georgia"/>
            </a:endParaRPr>
          </a:p>
        </p:txBody>
      </p:sp>
      <p:sp>
        <p:nvSpPr>
          <p:cNvPr id="15" name="TextBox 14"/>
          <p:cNvSpPr txBox="1"/>
          <p:nvPr/>
        </p:nvSpPr>
        <p:spPr>
          <a:xfrm>
            <a:off x="304800" y="533400"/>
            <a:ext cx="2939143" cy="615553"/>
          </a:xfrm>
          <a:prstGeom prst="rect">
            <a:avLst/>
          </a:prstGeom>
          <a:noFill/>
        </p:spPr>
        <p:txBody>
          <a:bodyPr wrap="square" rtlCol="0">
            <a:spAutoFit/>
          </a:bodyPr>
          <a:lstStyle/>
          <a:p>
            <a:r>
              <a:rPr lang="en-US" sz="1620" b="1" cap="small" spc="100" dirty="0">
                <a:solidFill>
                  <a:schemeClr val="accent6">
                    <a:lumMod val="75000"/>
                  </a:schemeClr>
                </a:solidFill>
                <a:latin typeface="Georgia"/>
                <a:cs typeface="Georgia"/>
              </a:rPr>
              <a:t> </a:t>
            </a:r>
            <a:r>
              <a:rPr lang="en-US" sz="1620" b="1" cap="small" spc="100" dirty="0" smtClean="0">
                <a:solidFill>
                  <a:schemeClr val="accent6">
                    <a:lumMod val="75000"/>
                  </a:schemeClr>
                </a:solidFill>
                <a:latin typeface="Georgia"/>
                <a:cs typeface="Georgia"/>
              </a:rPr>
              <a:t>   studious</a:t>
            </a:r>
            <a:endParaRPr lang="en-US" sz="1620" b="1" cap="small" spc="100" dirty="0" smtClean="0">
              <a:solidFill>
                <a:schemeClr val="accent3">
                  <a:lumMod val="75000"/>
                </a:schemeClr>
              </a:solidFill>
              <a:latin typeface="Georgia"/>
              <a:cs typeface="Georgia"/>
            </a:endParaRPr>
          </a:p>
          <a:p>
            <a:endParaRPr lang="en-US" dirty="0"/>
          </a:p>
        </p:txBody>
      </p:sp>
      <p:sp>
        <p:nvSpPr>
          <p:cNvPr id="18" name="TextBox 17"/>
          <p:cNvSpPr txBox="1"/>
          <p:nvPr/>
        </p:nvSpPr>
        <p:spPr>
          <a:xfrm>
            <a:off x="6096000" y="914400"/>
            <a:ext cx="2758379" cy="1887696"/>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Nocturnal Information</a:t>
            </a:r>
          </a:p>
          <a:p>
            <a:pPr algn="just">
              <a:lnSpc>
                <a:spcPts val="1440"/>
              </a:lnSpc>
            </a:pPr>
            <a:r>
              <a:rPr lang="en-US" sz="1000" b="1" dirty="0" smtClean="0">
                <a:latin typeface="Arial"/>
                <a:cs typeface="Arial"/>
              </a:rPr>
              <a:t>Frequently visit:</a:t>
            </a:r>
            <a:r>
              <a:rPr lang="en-US" sz="1000" dirty="0" smtClean="0">
                <a:latin typeface="Arial"/>
                <a:cs typeface="Arial"/>
              </a:rPr>
              <a:t> the library or a study group</a:t>
            </a:r>
          </a:p>
          <a:p>
            <a:pPr algn="just">
              <a:lnSpc>
                <a:spcPts val="1440"/>
              </a:lnSpc>
            </a:pPr>
            <a:r>
              <a:rPr lang="en-US" sz="1000" b="1" dirty="0" smtClean="0">
                <a:latin typeface="Arial"/>
                <a:cs typeface="Arial"/>
              </a:rPr>
              <a:t>Time of r</a:t>
            </a:r>
            <a:r>
              <a:rPr lang="en-US" sz="1000" b="1" dirty="0" smtClean="0">
                <a:latin typeface="Arial"/>
                <a:cs typeface="Arial"/>
              </a:rPr>
              <a:t>eturning home: </a:t>
            </a:r>
            <a:r>
              <a:rPr lang="en-US" sz="1000" dirty="0" smtClean="0">
                <a:latin typeface="Arial"/>
                <a:cs typeface="Arial"/>
              </a:rPr>
              <a:t>Around 9 pm.</a:t>
            </a:r>
          </a:p>
          <a:p>
            <a:pPr algn="just">
              <a:lnSpc>
                <a:spcPts val="1440"/>
              </a:lnSpc>
            </a:pPr>
            <a:r>
              <a:rPr lang="en-US" sz="1000" b="1" dirty="0" smtClean="0">
                <a:latin typeface="Arial"/>
                <a:cs typeface="Arial"/>
              </a:rPr>
              <a:t>Streets to avoid: </a:t>
            </a:r>
            <a:r>
              <a:rPr lang="en-US" sz="1000" dirty="0">
                <a:latin typeface="Arial"/>
                <a:cs typeface="Arial"/>
              </a:rPr>
              <a:t>Streets that are lonely at night.</a:t>
            </a:r>
            <a:endParaRPr lang="en-US" sz="1000" dirty="0">
              <a:latin typeface="Arial"/>
              <a:cs typeface="Arial"/>
            </a:endParaRPr>
          </a:p>
          <a:p>
            <a:pPr algn="just">
              <a:lnSpc>
                <a:spcPts val="1440"/>
              </a:lnSpc>
            </a:pPr>
            <a:r>
              <a:rPr lang="en-US" sz="1000" b="1" dirty="0" smtClean="0">
                <a:latin typeface="Arial"/>
                <a:cs typeface="Arial"/>
              </a:rPr>
              <a:t>Streets that are safe:</a:t>
            </a:r>
            <a:r>
              <a:rPr lang="en-US" sz="1000" dirty="0" smtClean="0">
                <a:latin typeface="Arial"/>
                <a:cs typeface="Arial"/>
              </a:rPr>
              <a:t> Places that are crowded and near a main road.</a:t>
            </a:r>
            <a:r>
              <a:rPr lang="en-US" sz="1000" dirty="0" smtClean="0">
                <a:latin typeface="Arial"/>
                <a:cs typeface="Arial"/>
              </a:rPr>
              <a:t> </a:t>
            </a:r>
          </a:p>
          <a:p>
            <a:pPr algn="just">
              <a:lnSpc>
                <a:spcPts val="1440"/>
              </a:lnSpc>
            </a:pPr>
            <a:r>
              <a:rPr lang="en-US" sz="1000" b="1" dirty="0" smtClean="0">
                <a:latin typeface="Arial"/>
                <a:cs typeface="Arial"/>
              </a:rPr>
              <a:t>Feelings and Concerns: </a:t>
            </a:r>
            <a:r>
              <a:rPr lang="en-US" sz="1000" dirty="0" smtClean="0">
                <a:latin typeface="Arial"/>
                <a:cs typeface="Arial"/>
              </a:rPr>
              <a:t>She wants to know the safest route home.</a:t>
            </a:r>
          </a:p>
          <a:p>
            <a:pPr>
              <a:lnSpc>
                <a:spcPts val="1440"/>
              </a:lnSpc>
            </a:pPr>
            <a:r>
              <a:rPr lang="en-US" sz="1000" dirty="0" smtClean="0">
                <a:latin typeface="Arial"/>
                <a:cs typeface="Arial"/>
              </a:rPr>
              <a:t> </a:t>
            </a:r>
            <a:endParaRPr lang="en-US" sz="1000" dirty="0">
              <a:latin typeface="Arial"/>
              <a:cs typeface="Arial"/>
            </a:endParaRPr>
          </a:p>
        </p:txBody>
      </p:sp>
      <p:sp>
        <p:nvSpPr>
          <p:cNvPr id="21" name="TextBox 20"/>
          <p:cNvSpPr txBox="1"/>
          <p:nvPr/>
        </p:nvSpPr>
        <p:spPr>
          <a:xfrm>
            <a:off x="3810000" y="914400"/>
            <a:ext cx="2133600" cy="1349087"/>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Personal Information</a:t>
            </a:r>
          </a:p>
          <a:p>
            <a:pPr algn="just">
              <a:lnSpc>
                <a:spcPts val="1440"/>
              </a:lnSpc>
            </a:pPr>
            <a:r>
              <a:rPr lang="en-US" sz="1000" b="1" dirty="0" smtClean="0">
                <a:latin typeface="Arial"/>
                <a:cs typeface="Arial"/>
              </a:rPr>
              <a:t>Age: </a:t>
            </a:r>
            <a:r>
              <a:rPr lang="en-US" sz="1000" dirty="0" smtClean="0">
                <a:latin typeface="Arial"/>
                <a:cs typeface="Arial"/>
              </a:rPr>
              <a:t>19</a:t>
            </a:r>
            <a:r>
              <a:rPr lang="en-US" sz="1000" dirty="0" smtClean="0">
                <a:latin typeface="Arial"/>
                <a:cs typeface="Arial"/>
              </a:rPr>
              <a:t> </a:t>
            </a:r>
            <a:r>
              <a:rPr lang="en-US" sz="1000" dirty="0" smtClean="0">
                <a:latin typeface="Arial"/>
                <a:cs typeface="Arial"/>
              </a:rPr>
              <a:t>years old</a:t>
            </a:r>
          </a:p>
          <a:p>
            <a:pPr algn="just">
              <a:lnSpc>
                <a:spcPts val="1440"/>
              </a:lnSpc>
            </a:pPr>
            <a:r>
              <a:rPr lang="en-US" sz="1000" b="1" dirty="0" smtClean="0">
                <a:latin typeface="Arial"/>
                <a:cs typeface="Arial"/>
              </a:rPr>
              <a:t>Occupation:</a:t>
            </a:r>
            <a:r>
              <a:rPr lang="en-US" sz="1000" dirty="0" smtClean="0">
                <a:latin typeface="Arial"/>
                <a:cs typeface="Arial"/>
              </a:rPr>
              <a:t> Full time student.</a:t>
            </a:r>
            <a:endParaRPr lang="en-US" sz="1000" dirty="0" smtClean="0">
              <a:latin typeface="Arial"/>
              <a:cs typeface="Arial"/>
            </a:endParaRPr>
          </a:p>
          <a:p>
            <a:pPr algn="just">
              <a:lnSpc>
                <a:spcPts val="1440"/>
              </a:lnSpc>
            </a:pPr>
            <a:r>
              <a:rPr lang="en-US" sz="1000" b="1" dirty="0" smtClean="0">
                <a:latin typeface="Arial"/>
                <a:cs typeface="Arial"/>
              </a:rPr>
              <a:t>Lives</a:t>
            </a:r>
            <a:r>
              <a:rPr lang="en-US" sz="1000" dirty="0">
                <a:latin typeface="Arial"/>
                <a:cs typeface="Arial"/>
              </a:rPr>
              <a:t>: </a:t>
            </a:r>
            <a:r>
              <a:rPr lang="en-US" sz="1000" dirty="0" smtClean="0">
                <a:latin typeface="Arial"/>
                <a:cs typeface="Arial"/>
              </a:rPr>
              <a:t>In a dorm on campus.</a:t>
            </a:r>
            <a:endParaRPr lang="en-US" sz="1000" dirty="0">
              <a:latin typeface="Arial"/>
              <a:cs typeface="Arial"/>
            </a:endParaRPr>
          </a:p>
          <a:p>
            <a:pPr algn="just">
              <a:lnSpc>
                <a:spcPts val="1440"/>
              </a:lnSpc>
            </a:pPr>
            <a:r>
              <a:rPr lang="en-US" sz="1000" b="1" dirty="0" smtClean="0">
                <a:latin typeface="Arial"/>
                <a:cs typeface="Arial"/>
              </a:rPr>
              <a:t>Technical Proficiency: </a:t>
            </a:r>
            <a:r>
              <a:rPr lang="en-US" sz="1000" dirty="0" smtClean="0">
                <a:latin typeface="Arial"/>
                <a:cs typeface="Arial"/>
              </a:rPr>
              <a:t>Uses her laptop frequently for studying and her phone for texting.</a:t>
            </a:r>
          </a:p>
        </p:txBody>
      </p:sp>
      <p:cxnSp>
        <p:nvCxnSpPr>
          <p:cNvPr id="23" name="Straight Connector 22"/>
          <p:cNvCxnSpPr/>
          <p:nvPr/>
        </p:nvCxnSpPr>
        <p:spPr>
          <a:xfrm rot="10800000" flipV="1">
            <a:off x="3882569" y="2639876"/>
            <a:ext cx="4853212" cy="3"/>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10000" y="0"/>
            <a:ext cx="5043371" cy="692497"/>
          </a:xfrm>
          <a:prstGeom prst="rect">
            <a:avLst/>
          </a:prstGeom>
          <a:noFill/>
        </p:spPr>
        <p:txBody>
          <a:bodyPr wrap="square" rtlCol="0">
            <a:spAutoFit/>
          </a:bodyPr>
          <a:lstStyle/>
          <a:p>
            <a:pPr algn="just"/>
            <a:r>
              <a:rPr lang="en-US" sz="1300" i="1" dirty="0" smtClean="0">
                <a:solidFill>
                  <a:schemeClr val="accent6">
                    <a:lumMod val="50000"/>
                  </a:schemeClr>
                </a:solidFill>
                <a:latin typeface="Georgia"/>
                <a:cs typeface="Georgia"/>
              </a:rPr>
              <a:t>“I am more of a ‘bookish’ kind of a girl and frequently sit up late in the class room or the library. Usually, I take a safe route home, but then, who can really tell if it is safe eh?”</a:t>
            </a:r>
            <a:endParaRPr lang="en-US" sz="1300" i="1" dirty="0">
              <a:solidFill>
                <a:schemeClr val="accent6">
                  <a:lumMod val="50000"/>
                </a:schemeClr>
              </a:solidFill>
              <a:latin typeface="Georgia"/>
              <a:cs typeface="Georgia"/>
            </a:endParaRPr>
          </a:p>
        </p:txBody>
      </p:sp>
      <p:cxnSp>
        <p:nvCxnSpPr>
          <p:cNvPr id="28" name="Straight Connector 27"/>
          <p:cNvCxnSpPr/>
          <p:nvPr/>
        </p:nvCxnSpPr>
        <p:spPr>
          <a:xfrm rot="10800000">
            <a:off x="3886200" y="3352800"/>
            <a:ext cx="4858047" cy="1588"/>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810000" y="2743200"/>
            <a:ext cx="5099356" cy="45140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Product Goal for her</a:t>
            </a:r>
            <a:r>
              <a:rPr lang="en-US" sz="1200" b="1" cap="small" dirty="0" smtClean="0">
                <a:solidFill>
                  <a:srgbClr val="4F6228"/>
                </a:solidFill>
                <a:latin typeface="Georgia"/>
                <a:cs typeface="Georgia"/>
              </a:rPr>
              <a:t>: </a:t>
            </a:r>
            <a:r>
              <a:rPr lang="en-US" sz="1100" dirty="0" smtClean="0">
                <a:latin typeface="Arial"/>
                <a:cs typeface="Arial"/>
              </a:rPr>
              <a:t>To provide her with a solution which can help her in deciding which route she can take while returning home from school. </a:t>
            </a:r>
            <a:endParaRPr lang="en-US" sz="1100" b="1" cap="small" dirty="0" smtClean="0">
              <a:solidFill>
                <a:schemeClr val="accent1">
                  <a:lumMod val="75000"/>
                </a:schemeClr>
              </a:solidFill>
              <a:latin typeface="Arial"/>
              <a:cs typeface="Arial"/>
            </a:endParaRPr>
          </a:p>
        </p:txBody>
      </p:sp>
      <p:grpSp>
        <p:nvGrpSpPr>
          <p:cNvPr id="2" name="Group 1"/>
          <p:cNvGrpSpPr/>
          <p:nvPr/>
        </p:nvGrpSpPr>
        <p:grpSpPr>
          <a:xfrm>
            <a:off x="0" y="6478796"/>
            <a:ext cx="9156095" cy="403393"/>
            <a:chOff x="0" y="6478796"/>
            <a:chExt cx="9156095" cy="403393"/>
          </a:xfrm>
        </p:grpSpPr>
        <p:sp>
          <p:nvSpPr>
            <p:cNvPr id="10" name="Rectangle 9"/>
            <p:cNvSpPr/>
            <p:nvPr/>
          </p:nvSpPr>
          <p:spPr>
            <a:xfrm>
              <a:off x="0" y="6478796"/>
              <a:ext cx="9156095" cy="403393"/>
            </a:xfrm>
            <a:prstGeom prst="rect">
              <a:avLst/>
            </a:prstGeom>
            <a:solidFill>
              <a:schemeClr val="accent6">
                <a:lumMod val="50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TextBox 18"/>
            <p:cNvSpPr txBox="1"/>
            <p:nvPr/>
          </p:nvSpPr>
          <p:spPr>
            <a:xfrm>
              <a:off x="535749" y="6501976"/>
              <a:ext cx="8585069" cy="292388"/>
            </a:xfrm>
            <a:prstGeom prst="rect">
              <a:avLst/>
            </a:prstGeom>
            <a:noFill/>
          </p:spPr>
          <p:txBody>
            <a:bodyPr wrap="square" rtlCol="0">
              <a:spAutoFit/>
            </a:bodyPr>
            <a:lstStyle/>
            <a:p>
              <a:r>
                <a:rPr lang="en-US" sz="1300" b="1" cap="small" dirty="0" smtClean="0">
                  <a:solidFill>
                    <a:schemeClr val="accent6">
                      <a:lumMod val="40000"/>
                      <a:lumOff val="60000"/>
                    </a:schemeClr>
                  </a:solidFill>
                  <a:latin typeface="Georgia"/>
                  <a:cs typeface="Georgia"/>
                </a:rPr>
                <a:t>primary persona</a:t>
              </a:r>
              <a:r>
                <a:rPr lang="en-US" sz="1300" cap="small" dirty="0" smtClean="0">
                  <a:solidFill>
                    <a:schemeClr val="accent6">
                      <a:lumMod val="40000"/>
                      <a:lumOff val="60000"/>
                    </a:schemeClr>
                  </a:solidFill>
                  <a:latin typeface="Arial"/>
                  <a:cs typeface="Arial"/>
                </a:rPr>
                <a:t>:  </a:t>
              </a:r>
              <a:r>
                <a:rPr lang="en-US" sz="1300" dirty="0" smtClean="0">
                  <a:solidFill>
                    <a:schemeClr val="accent6">
                      <a:lumMod val="40000"/>
                      <a:lumOff val="60000"/>
                    </a:schemeClr>
                  </a:solidFill>
                  <a:latin typeface="Arial"/>
                  <a:cs typeface="Arial"/>
                </a:rPr>
                <a:t>People who are out studying late at night represent 70% of potential users of our product.</a:t>
              </a:r>
              <a:endParaRPr lang="en-US" sz="1300" dirty="0">
                <a:solidFill>
                  <a:schemeClr val="accent6">
                    <a:lumMod val="40000"/>
                    <a:lumOff val="60000"/>
                  </a:schemeClr>
                </a:solidFill>
                <a:latin typeface="Arial"/>
                <a:cs typeface="Arial"/>
              </a:endParaRPr>
            </a:p>
          </p:txBody>
        </p:sp>
      </p:grpSp>
      <p:sp>
        <p:nvSpPr>
          <p:cNvPr id="24" name="TextBox 23"/>
          <p:cNvSpPr txBox="1"/>
          <p:nvPr/>
        </p:nvSpPr>
        <p:spPr>
          <a:xfrm>
            <a:off x="3808528" y="3347972"/>
            <a:ext cx="4949358" cy="3016210"/>
          </a:xfrm>
          <a:prstGeom prst="rect">
            <a:avLst/>
          </a:prstGeom>
          <a:noFill/>
        </p:spPr>
        <p:txBody>
          <a:bodyPr wrap="square" rtlCol="0">
            <a:spAutoFit/>
          </a:bodyPr>
          <a:lstStyle/>
          <a:p>
            <a:endParaRPr lang="en-US" sz="1200" b="1" cap="small" dirty="0" smtClean="0">
              <a:solidFill>
                <a:schemeClr val="accent6">
                  <a:lumMod val="50000"/>
                </a:schemeClr>
              </a:solidFill>
              <a:latin typeface="Georgia"/>
              <a:cs typeface="Georgia"/>
            </a:endParaRPr>
          </a:p>
          <a:p>
            <a:r>
              <a:rPr lang="en-US" sz="1200" b="1" cap="small" dirty="0" smtClean="0">
                <a:solidFill>
                  <a:schemeClr val="accent6">
                    <a:lumMod val="50000"/>
                  </a:schemeClr>
                </a:solidFill>
                <a:latin typeface="Georgia"/>
                <a:cs typeface="Georgia"/>
              </a:rPr>
              <a:t>Personal </a:t>
            </a:r>
            <a:r>
              <a:rPr lang="en-US" sz="1200" b="1" cap="small" dirty="0">
                <a:solidFill>
                  <a:schemeClr val="accent6">
                    <a:lumMod val="50000"/>
                  </a:schemeClr>
                </a:solidFill>
                <a:latin typeface="Georgia"/>
                <a:cs typeface="Georgia"/>
              </a:rPr>
              <a:t>Profile:</a:t>
            </a:r>
          </a:p>
          <a:p>
            <a:pPr algn="just"/>
            <a:endParaRPr lang="en-US" sz="1200" dirty="0" smtClean="0"/>
          </a:p>
          <a:p>
            <a:pPr algn="just"/>
            <a:r>
              <a:rPr lang="en-US" sz="1100" dirty="0" smtClean="0">
                <a:latin typeface="Arial" pitchFamily="34" charset="0"/>
                <a:cs typeface="Arial" pitchFamily="34" charset="0"/>
              </a:rPr>
              <a:t>Stacy is a typical college student who goes to the university to attend lectures and to study for her class work. Many a times, she had to sit back late in the library or the class room completing her assignments with her group mates. As she stays in a dorm nearby, she usually walks home from school along a quiet lonely road.</a:t>
            </a:r>
          </a:p>
          <a:p>
            <a:pPr algn="just"/>
            <a:endParaRPr lang="en-US" sz="1100" dirty="0">
              <a:latin typeface="Arial" pitchFamily="34" charset="0"/>
              <a:cs typeface="Arial" pitchFamily="34" charset="0"/>
            </a:endParaRPr>
          </a:p>
          <a:p>
            <a:pPr algn="just"/>
            <a:r>
              <a:rPr lang="en-US" sz="1100" dirty="0" smtClean="0">
                <a:latin typeface="Arial" pitchFamily="34" charset="0"/>
                <a:cs typeface="Arial" pitchFamily="34" charset="0"/>
              </a:rPr>
              <a:t>Stacy is concerned of dangers that exist on the street late at night. She is even willing to take a longer route home, provided it is crowded and well-lit or on a main road. But she isn’t aware of such places and so, she frequently return home early from school. But, she doesn’t want to disrupt her current study schedule. When faced with a dangerous situation, she would try to run away and scream for help or call 911 emergency. However, she wants to stay safe and so, would like to have someone or something help her out when returning home late at night.</a:t>
            </a:r>
            <a:endParaRPr lang="en-US" sz="1200" dirty="0">
              <a:latin typeface="Arial"/>
              <a:cs typeface="Arial"/>
            </a:endParaRPr>
          </a:p>
        </p:txBody>
      </p:sp>
      <p:pic>
        <p:nvPicPr>
          <p:cNvPr id="1026" name="Picture 2" descr="http://www.torchleader.com/tl/images/girl-studying.jpg"/>
          <p:cNvPicPr>
            <a:picLocks noChangeAspect="1" noChangeArrowheads="1"/>
          </p:cNvPicPr>
          <p:nvPr/>
        </p:nvPicPr>
        <p:blipFill>
          <a:blip r:embed="rId2" cstate="print"/>
          <a:srcRect/>
          <a:stretch>
            <a:fillRect/>
          </a:stretch>
        </p:blipFill>
        <p:spPr bwMode="auto">
          <a:xfrm>
            <a:off x="0" y="1219200"/>
            <a:ext cx="3733800" cy="2590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72200"/>
          </a:xfrm>
          <a:prstGeom prst="rect">
            <a:avLst/>
          </a:prstGeom>
          <a:solidFill>
            <a:schemeClr val="accent6">
              <a:lumMod val="40000"/>
              <a:lumOff val="60000"/>
            </a:schemeClr>
          </a:solidFill>
          <a:ln w="0" cap="flat" cmpd="sng" algn="ctr">
            <a:no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extBox 3"/>
          <p:cNvSpPr txBox="1"/>
          <p:nvPr/>
        </p:nvSpPr>
        <p:spPr>
          <a:xfrm>
            <a:off x="544447" y="145140"/>
            <a:ext cx="3872861" cy="553998"/>
          </a:xfrm>
          <a:prstGeom prst="rect">
            <a:avLst/>
          </a:prstGeom>
          <a:noFill/>
        </p:spPr>
        <p:txBody>
          <a:bodyPr wrap="square" rtlCol="0">
            <a:spAutoFit/>
          </a:bodyPr>
          <a:lstStyle/>
          <a:p>
            <a:r>
              <a:rPr lang="en-US" sz="2950" cap="small" dirty="0" smtClean="0">
                <a:ln>
                  <a:solidFill>
                    <a:schemeClr val="accent6">
                      <a:lumMod val="50000"/>
                    </a:schemeClr>
                  </a:solidFill>
                </a:ln>
                <a:solidFill>
                  <a:schemeClr val="accent6">
                    <a:lumMod val="50000"/>
                  </a:schemeClr>
                </a:solidFill>
                <a:latin typeface="Georgia"/>
                <a:cs typeface="Georgia"/>
              </a:rPr>
              <a:t>Warren</a:t>
            </a:r>
            <a:endParaRPr lang="en-US" sz="2950" cap="small" dirty="0" smtClean="0">
              <a:ln>
                <a:solidFill>
                  <a:schemeClr val="accent6">
                    <a:lumMod val="50000"/>
                  </a:schemeClr>
                </a:solidFill>
              </a:ln>
              <a:solidFill>
                <a:schemeClr val="accent6">
                  <a:lumMod val="50000"/>
                </a:schemeClr>
              </a:solidFill>
              <a:latin typeface="Georgia"/>
              <a:cs typeface="Georgia"/>
            </a:endParaRPr>
          </a:p>
        </p:txBody>
      </p:sp>
      <p:sp>
        <p:nvSpPr>
          <p:cNvPr id="15" name="TextBox 14"/>
          <p:cNvSpPr txBox="1"/>
          <p:nvPr/>
        </p:nvSpPr>
        <p:spPr>
          <a:xfrm>
            <a:off x="556542" y="497046"/>
            <a:ext cx="2939143" cy="615553"/>
          </a:xfrm>
          <a:prstGeom prst="rect">
            <a:avLst/>
          </a:prstGeom>
          <a:noFill/>
        </p:spPr>
        <p:txBody>
          <a:bodyPr wrap="square" rtlCol="0">
            <a:spAutoFit/>
          </a:bodyPr>
          <a:lstStyle/>
          <a:p>
            <a:r>
              <a:rPr lang="en-US" sz="1620" b="1" cap="small" spc="100" dirty="0">
                <a:solidFill>
                  <a:schemeClr val="accent6">
                    <a:lumMod val="75000"/>
                  </a:schemeClr>
                </a:solidFill>
                <a:latin typeface="Georgia"/>
                <a:cs typeface="Georgia"/>
              </a:rPr>
              <a:t> </a:t>
            </a:r>
            <a:r>
              <a:rPr lang="en-US" sz="1620" b="1" cap="small" spc="100" dirty="0" smtClean="0">
                <a:solidFill>
                  <a:schemeClr val="accent6">
                    <a:lumMod val="75000"/>
                  </a:schemeClr>
                </a:solidFill>
                <a:latin typeface="Georgia"/>
                <a:cs typeface="Georgia"/>
              </a:rPr>
              <a:t>      </a:t>
            </a:r>
            <a:r>
              <a:rPr lang="en-US" sz="1620" b="1" cap="small" spc="100" dirty="0" smtClean="0">
                <a:solidFill>
                  <a:schemeClr val="accent6">
                    <a:lumMod val="75000"/>
                  </a:schemeClr>
                </a:solidFill>
                <a:latin typeface="Georgia"/>
                <a:cs typeface="Georgia"/>
              </a:rPr>
              <a:t>wild</a:t>
            </a:r>
            <a:endParaRPr lang="en-US" sz="1620" b="1" cap="small" spc="100" dirty="0" smtClean="0">
              <a:solidFill>
                <a:schemeClr val="accent3">
                  <a:lumMod val="75000"/>
                </a:schemeClr>
              </a:solidFill>
              <a:latin typeface="Georgia"/>
              <a:cs typeface="Georgia"/>
            </a:endParaRPr>
          </a:p>
          <a:p>
            <a:endParaRPr lang="en-US" dirty="0"/>
          </a:p>
        </p:txBody>
      </p:sp>
      <p:sp>
        <p:nvSpPr>
          <p:cNvPr id="18" name="TextBox 17"/>
          <p:cNvSpPr txBox="1"/>
          <p:nvPr/>
        </p:nvSpPr>
        <p:spPr>
          <a:xfrm>
            <a:off x="6019800" y="1066800"/>
            <a:ext cx="2758379" cy="1708160"/>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ts val="1440"/>
              </a:lnSpc>
            </a:pPr>
            <a:r>
              <a:rPr lang="en-US" sz="1200" b="1" cap="small" dirty="0" smtClean="0">
                <a:solidFill>
                  <a:schemeClr val="accent6">
                    <a:lumMod val="50000"/>
                  </a:schemeClr>
                </a:solidFill>
                <a:latin typeface="Georgia"/>
                <a:cs typeface="Georgia"/>
              </a:rPr>
              <a:t>Nocturnal Information</a:t>
            </a:r>
          </a:p>
          <a:p>
            <a:pPr>
              <a:lnSpc>
                <a:spcPts val="1440"/>
              </a:lnSpc>
            </a:pPr>
            <a:r>
              <a:rPr lang="en-US" sz="1000" b="1" dirty="0" smtClean="0">
                <a:latin typeface="Arial"/>
                <a:cs typeface="Arial"/>
              </a:rPr>
              <a:t>Frequently visit:</a:t>
            </a:r>
            <a:r>
              <a:rPr lang="en-US" sz="1000" dirty="0" smtClean="0">
                <a:latin typeface="Arial"/>
                <a:cs typeface="Arial"/>
              </a:rPr>
              <a:t> local pubs and night clubs</a:t>
            </a:r>
          </a:p>
          <a:p>
            <a:pPr>
              <a:lnSpc>
                <a:spcPts val="1440"/>
              </a:lnSpc>
            </a:pPr>
            <a:r>
              <a:rPr lang="en-US" sz="1000" b="1" dirty="0" smtClean="0">
                <a:latin typeface="Arial"/>
                <a:cs typeface="Arial"/>
              </a:rPr>
              <a:t>Time of r</a:t>
            </a:r>
            <a:r>
              <a:rPr lang="en-US" sz="1000" b="1" dirty="0" smtClean="0">
                <a:latin typeface="Arial"/>
                <a:cs typeface="Arial"/>
              </a:rPr>
              <a:t>eturning home: </a:t>
            </a:r>
            <a:r>
              <a:rPr lang="en-US" sz="1000" dirty="0" smtClean="0">
                <a:latin typeface="Arial"/>
                <a:cs typeface="Arial"/>
              </a:rPr>
              <a:t>At 12 am or later.</a:t>
            </a:r>
          </a:p>
          <a:p>
            <a:pPr>
              <a:lnSpc>
                <a:spcPts val="1440"/>
              </a:lnSpc>
            </a:pPr>
            <a:r>
              <a:rPr lang="en-US" sz="1000" b="1" dirty="0" smtClean="0">
                <a:latin typeface="Arial"/>
                <a:cs typeface="Arial"/>
              </a:rPr>
              <a:t>Areas to avoid: </a:t>
            </a:r>
            <a:r>
              <a:rPr lang="en-US" sz="1000" dirty="0" smtClean="0">
                <a:latin typeface="Arial"/>
                <a:cs typeface="Arial"/>
              </a:rPr>
              <a:t>Streets with high crime rate.</a:t>
            </a:r>
          </a:p>
          <a:p>
            <a:pPr>
              <a:lnSpc>
                <a:spcPts val="1440"/>
              </a:lnSpc>
            </a:pPr>
            <a:r>
              <a:rPr lang="en-US" sz="1000" b="1" dirty="0" smtClean="0">
                <a:latin typeface="Arial"/>
                <a:cs typeface="Arial"/>
              </a:rPr>
              <a:t>Areas that are safe:</a:t>
            </a:r>
            <a:r>
              <a:rPr lang="en-US" sz="1000" dirty="0" smtClean="0">
                <a:latin typeface="Arial"/>
                <a:cs typeface="Arial"/>
              </a:rPr>
              <a:t> Doesn’t really know. All seem safe to him </a:t>
            </a:r>
          </a:p>
          <a:p>
            <a:pPr>
              <a:lnSpc>
                <a:spcPts val="1440"/>
              </a:lnSpc>
            </a:pPr>
            <a:r>
              <a:rPr lang="en-US" sz="1000" b="1" dirty="0" smtClean="0">
                <a:latin typeface="Arial"/>
                <a:cs typeface="Arial"/>
              </a:rPr>
              <a:t>Feelings and Concerns: </a:t>
            </a:r>
            <a:r>
              <a:rPr lang="en-US" sz="1000" dirty="0" smtClean="0">
                <a:latin typeface="Arial"/>
                <a:cs typeface="Arial"/>
              </a:rPr>
              <a:t>He wants to be well informed while out at night.</a:t>
            </a:r>
          </a:p>
          <a:p>
            <a:pPr>
              <a:lnSpc>
                <a:spcPts val="1440"/>
              </a:lnSpc>
            </a:pPr>
            <a:r>
              <a:rPr lang="en-US" sz="1000" dirty="0" smtClean="0">
                <a:latin typeface="Arial"/>
                <a:cs typeface="Arial"/>
              </a:rPr>
              <a:t> </a:t>
            </a:r>
            <a:endParaRPr lang="en-US" sz="1000" dirty="0">
              <a:latin typeface="Arial"/>
              <a:cs typeface="Arial"/>
            </a:endParaRPr>
          </a:p>
        </p:txBody>
      </p:sp>
      <p:sp>
        <p:nvSpPr>
          <p:cNvPr id="21" name="TextBox 20"/>
          <p:cNvSpPr txBox="1"/>
          <p:nvPr/>
        </p:nvSpPr>
        <p:spPr>
          <a:xfrm>
            <a:off x="3787168" y="1116452"/>
            <a:ext cx="2308832" cy="1528624"/>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ts val="1440"/>
              </a:lnSpc>
            </a:pPr>
            <a:r>
              <a:rPr lang="en-US" sz="1200" b="1" cap="small" dirty="0" smtClean="0">
                <a:solidFill>
                  <a:schemeClr val="accent6">
                    <a:lumMod val="50000"/>
                  </a:schemeClr>
                </a:solidFill>
                <a:latin typeface="Georgia"/>
                <a:cs typeface="Georgia"/>
              </a:rPr>
              <a:t>Personal Information</a:t>
            </a:r>
          </a:p>
          <a:p>
            <a:pPr>
              <a:lnSpc>
                <a:spcPts val="1440"/>
              </a:lnSpc>
            </a:pPr>
            <a:r>
              <a:rPr lang="en-US" sz="1000" b="1" dirty="0" smtClean="0">
                <a:latin typeface="Arial"/>
                <a:cs typeface="Arial"/>
              </a:rPr>
              <a:t>Age: </a:t>
            </a:r>
            <a:r>
              <a:rPr lang="en-US" sz="1000" dirty="0" smtClean="0">
                <a:latin typeface="Arial"/>
                <a:cs typeface="Arial"/>
              </a:rPr>
              <a:t>26 </a:t>
            </a:r>
            <a:r>
              <a:rPr lang="en-US" sz="1000" dirty="0" smtClean="0">
                <a:latin typeface="Arial"/>
                <a:cs typeface="Arial"/>
              </a:rPr>
              <a:t>years old</a:t>
            </a:r>
          </a:p>
          <a:p>
            <a:pPr>
              <a:lnSpc>
                <a:spcPts val="1440"/>
              </a:lnSpc>
            </a:pPr>
            <a:r>
              <a:rPr lang="en-US" sz="1000" b="1" dirty="0" smtClean="0">
                <a:latin typeface="Arial"/>
                <a:cs typeface="Arial"/>
              </a:rPr>
              <a:t>Occupation:</a:t>
            </a:r>
            <a:r>
              <a:rPr lang="en-US" sz="1000" dirty="0" smtClean="0">
                <a:latin typeface="Arial"/>
                <a:cs typeface="Arial"/>
              </a:rPr>
              <a:t> Student with some part time experience on-campus.</a:t>
            </a:r>
            <a:endParaRPr lang="en-US" sz="1000" dirty="0" smtClean="0">
              <a:latin typeface="Arial"/>
              <a:cs typeface="Arial"/>
            </a:endParaRPr>
          </a:p>
          <a:p>
            <a:pPr>
              <a:lnSpc>
                <a:spcPts val="1440"/>
              </a:lnSpc>
            </a:pPr>
            <a:r>
              <a:rPr lang="en-US" sz="1000" b="1" dirty="0" smtClean="0">
                <a:latin typeface="Arial"/>
                <a:cs typeface="Arial"/>
              </a:rPr>
              <a:t>Lives</a:t>
            </a:r>
            <a:r>
              <a:rPr lang="en-US" sz="1000" dirty="0">
                <a:latin typeface="Arial"/>
                <a:cs typeface="Arial"/>
              </a:rPr>
              <a:t>: </a:t>
            </a:r>
            <a:r>
              <a:rPr lang="en-US" sz="1000" dirty="0" smtClean="0">
                <a:latin typeface="Arial"/>
                <a:cs typeface="Arial"/>
              </a:rPr>
              <a:t>Of campus in an Apartment on the Ave.</a:t>
            </a:r>
            <a:endParaRPr lang="en-US" sz="1000" dirty="0">
              <a:latin typeface="Arial"/>
              <a:cs typeface="Arial"/>
            </a:endParaRPr>
          </a:p>
          <a:p>
            <a:pPr>
              <a:lnSpc>
                <a:spcPts val="1440"/>
              </a:lnSpc>
            </a:pPr>
            <a:r>
              <a:rPr lang="en-US" sz="1000" b="1" dirty="0" smtClean="0">
                <a:latin typeface="Arial"/>
                <a:cs typeface="Arial"/>
              </a:rPr>
              <a:t>Technical Proficiency: </a:t>
            </a:r>
            <a:r>
              <a:rPr lang="en-US" sz="1000" dirty="0" smtClean="0">
                <a:latin typeface="Arial"/>
                <a:cs typeface="Arial"/>
              </a:rPr>
              <a:t>Not much into technology other than his phone</a:t>
            </a:r>
            <a:r>
              <a:rPr lang="en-US" sz="1000" dirty="0" smtClean="0">
                <a:latin typeface="Arial"/>
                <a:cs typeface="Arial"/>
              </a:rPr>
              <a:t>.</a:t>
            </a:r>
            <a:endParaRPr lang="en-US" sz="1000" dirty="0" smtClean="0">
              <a:latin typeface="Arial"/>
              <a:cs typeface="Arial"/>
            </a:endParaRPr>
          </a:p>
        </p:txBody>
      </p:sp>
      <p:cxnSp>
        <p:nvCxnSpPr>
          <p:cNvPr id="23" name="Straight Connector 22"/>
          <p:cNvCxnSpPr/>
          <p:nvPr/>
        </p:nvCxnSpPr>
        <p:spPr>
          <a:xfrm rot="10800000" flipV="1">
            <a:off x="3882569" y="2639876"/>
            <a:ext cx="4853212" cy="3"/>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10000" y="0"/>
            <a:ext cx="5043371" cy="692497"/>
          </a:xfrm>
          <a:prstGeom prst="rect">
            <a:avLst/>
          </a:prstGeom>
          <a:noFill/>
        </p:spPr>
        <p:txBody>
          <a:bodyPr wrap="square" rtlCol="0">
            <a:spAutoFit/>
          </a:bodyPr>
          <a:lstStyle/>
          <a:p>
            <a:pPr algn="just"/>
            <a:r>
              <a:rPr lang="en-US" sz="1300" i="1" dirty="0" smtClean="0">
                <a:solidFill>
                  <a:schemeClr val="accent6">
                    <a:lumMod val="50000"/>
                  </a:schemeClr>
                </a:solidFill>
                <a:latin typeface="Georgia"/>
                <a:cs typeface="Georgia"/>
              </a:rPr>
              <a:t>“I party frequently and it gets crazy sometimes. So, I return home at odd timings after a late night but, I am not scared or anything. Just, would love to be informed if a situation breaks loose.”</a:t>
            </a:r>
            <a:endParaRPr lang="en-US" sz="1300" i="1" dirty="0">
              <a:solidFill>
                <a:schemeClr val="accent6">
                  <a:lumMod val="50000"/>
                </a:schemeClr>
              </a:solidFill>
              <a:latin typeface="Georgia"/>
              <a:cs typeface="Georgia"/>
            </a:endParaRPr>
          </a:p>
        </p:txBody>
      </p:sp>
      <p:cxnSp>
        <p:nvCxnSpPr>
          <p:cNvPr id="28" name="Straight Connector 27"/>
          <p:cNvCxnSpPr/>
          <p:nvPr/>
        </p:nvCxnSpPr>
        <p:spPr>
          <a:xfrm rot="10800000">
            <a:off x="3886200" y="3352800"/>
            <a:ext cx="4858047" cy="1588"/>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810000" y="2667000"/>
            <a:ext cx="5099356" cy="63094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ts val="1440"/>
              </a:lnSpc>
            </a:pPr>
            <a:r>
              <a:rPr lang="en-US" sz="1200" b="1" cap="small" dirty="0" smtClean="0">
                <a:solidFill>
                  <a:schemeClr val="accent6">
                    <a:lumMod val="50000"/>
                  </a:schemeClr>
                </a:solidFill>
                <a:latin typeface="Georgia"/>
                <a:cs typeface="Georgia"/>
              </a:rPr>
              <a:t>Product </a:t>
            </a:r>
            <a:r>
              <a:rPr lang="en-US" sz="1200" b="1" cap="small" dirty="0" smtClean="0">
                <a:solidFill>
                  <a:schemeClr val="accent6">
                    <a:lumMod val="50000"/>
                  </a:schemeClr>
                </a:solidFill>
                <a:latin typeface="Georgia"/>
                <a:cs typeface="Georgia"/>
              </a:rPr>
              <a:t>Goal for him</a:t>
            </a:r>
            <a:r>
              <a:rPr lang="en-US" sz="1200" b="1" cap="small" dirty="0" smtClean="0">
                <a:solidFill>
                  <a:srgbClr val="4F6228"/>
                </a:solidFill>
                <a:latin typeface="Georgia"/>
                <a:cs typeface="Georgia"/>
              </a:rPr>
              <a:t>: </a:t>
            </a:r>
            <a:r>
              <a:rPr lang="en-US" sz="1100" dirty="0" smtClean="0">
                <a:latin typeface="Arial"/>
                <a:cs typeface="Arial"/>
              </a:rPr>
              <a:t>To improve communication </a:t>
            </a:r>
            <a:r>
              <a:rPr lang="en-US" sz="1100" dirty="0" smtClean="0">
                <a:latin typeface="Arial"/>
                <a:cs typeface="Arial"/>
              </a:rPr>
              <a:t>and support from the authorities regarding any criminal activities happening in the locality, so that he can avoid any form of interaction with the criminal.</a:t>
            </a:r>
            <a:endParaRPr lang="en-US" sz="1100" b="1" cap="small" dirty="0" smtClean="0">
              <a:solidFill>
                <a:schemeClr val="accent1">
                  <a:lumMod val="75000"/>
                </a:schemeClr>
              </a:solidFill>
              <a:latin typeface="Arial"/>
              <a:cs typeface="Arial"/>
            </a:endParaRPr>
          </a:p>
        </p:txBody>
      </p:sp>
      <p:grpSp>
        <p:nvGrpSpPr>
          <p:cNvPr id="2" name="Group 1"/>
          <p:cNvGrpSpPr/>
          <p:nvPr/>
        </p:nvGrpSpPr>
        <p:grpSpPr>
          <a:xfrm>
            <a:off x="0" y="6478796"/>
            <a:ext cx="9197019" cy="403393"/>
            <a:chOff x="0" y="6478796"/>
            <a:chExt cx="9197019" cy="403393"/>
          </a:xfrm>
        </p:grpSpPr>
        <p:sp>
          <p:nvSpPr>
            <p:cNvPr id="10" name="Rectangle 9"/>
            <p:cNvSpPr/>
            <p:nvPr/>
          </p:nvSpPr>
          <p:spPr>
            <a:xfrm>
              <a:off x="0" y="6478796"/>
              <a:ext cx="9156095" cy="403393"/>
            </a:xfrm>
            <a:prstGeom prst="rect">
              <a:avLst/>
            </a:prstGeom>
            <a:solidFill>
              <a:schemeClr val="accent6">
                <a:lumMod val="50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TextBox 18"/>
            <p:cNvSpPr txBox="1"/>
            <p:nvPr/>
          </p:nvSpPr>
          <p:spPr>
            <a:xfrm>
              <a:off x="0" y="6534835"/>
              <a:ext cx="9197019" cy="307777"/>
            </a:xfrm>
            <a:prstGeom prst="rect">
              <a:avLst/>
            </a:prstGeom>
            <a:noFill/>
          </p:spPr>
          <p:txBody>
            <a:bodyPr wrap="square" rtlCol="0">
              <a:spAutoFit/>
            </a:bodyPr>
            <a:lstStyle/>
            <a:p>
              <a:r>
                <a:rPr lang="en-US" sz="1300" b="1" cap="small" dirty="0">
                  <a:solidFill>
                    <a:schemeClr val="accent6">
                      <a:lumMod val="40000"/>
                      <a:lumOff val="60000"/>
                    </a:schemeClr>
                  </a:solidFill>
                  <a:latin typeface="Georgia"/>
                  <a:cs typeface="Georgia"/>
                </a:rPr>
                <a:t>Secondary persona</a:t>
              </a:r>
              <a:r>
                <a:rPr lang="en-US" sz="1400" cap="small" dirty="0" smtClean="0">
                  <a:solidFill>
                    <a:schemeClr val="accent6">
                      <a:lumMod val="40000"/>
                      <a:lumOff val="60000"/>
                    </a:schemeClr>
                  </a:solidFill>
                  <a:latin typeface="Arial"/>
                  <a:cs typeface="Arial"/>
                </a:rPr>
                <a:t>:  </a:t>
              </a:r>
              <a:r>
                <a:rPr lang="en-US" sz="1300" dirty="0" smtClean="0">
                  <a:solidFill>
                    <a:schemeClr val="accent6">
                      <a:lumMod val="40000"/>
                      <a:lumOff val="60000"/>
                    </a:schemeClr>
                  </a:solidFill>
                  <a:latin typeface="Arial"/>
                  <a:cs typeface="Arial"/>
                </a:rPr>
                <a:t>People who are out partying late at night represent 50% of potential users of our product</a:t>
              </a:r>
              <a:r>
                <a:rPr lang="en-US" sz="1300" dirty="0" smtClean="0">
                  <a:solidFill>
                    <a:schemeClr val="accent6">
                      <a:lumMod val="40000"/>
                      <a:lumOff val="60000"/>
                    </a:schemeClr>
                  </a:solidFill>
                  <a:latin typeface="Arial"/>
                  <a:cs typeface="Arial"/>
                </a:rPr>
                <a:t>.</a:t>
              </a:r>
              <a:endParaRPr lang="en-US" sz="1300" dirty="0">
                <a:solidFill>
                  <a:schemeClr val="accent6">
                    <a:lumMod val="40000"/>
                    <a:lumOff val="60000"/>
                  </a:schemeClr>
                </a:solidFill>
                <a:latin typeface="Arial"/>
                <a:cs typeface="Arial"/>
              </a:endParaRPr>
            </a:p>
          </p:txBody>
        </p:sp>
      </p:grpSp>
      <p:pic>
        <p:nvPicPr>
          <p:cNvPr id="16" name="Picture 15" descr="http://curatedsf.files.wordpress.com/2007/05/pict0732.jpg"/>
          <p:cNvPicPr/>
          <p:nvPr/>
        </p:nvPicPr>
        <p:blipFill>
          <a:blip r:embed="rId3" cstate="print"/>
          <a:srcRect l="7120" t="5825" r="17799" b="3398"/>
          <a:stretch>
            <a:fillRect/>
          </a:stretch>
        </p:blipFill>
        <p:spPr bwMode="auto">
          <a:xfrm>
            <a:off x="0" y="914400"/>
            <a:ext cx="3581400" cy="5562600"/>
          </a:xfrm>
          <a:prstGeom prst="rect">
            <a:avLst/>
          </a:prstGeom>
          <a:noFill/>
          <a:ln w="9525">
            <a:noFill/>
            <a:miter lim="800000"/>
            <a:headEnd/>
            <a:tailEnd/>
          </a:ln>
        </p:spPr>
      </p:pic>
      <p:sp>
        <p:nvSpPr>
          <p:cNvPr id="24" name="TextBox 23"/>
          <p:cNvSpPr txBox="1"/>
          <p:nvPr/>
        </p:nvSpPr>
        <p:spPr>
          <a:xfrm>
            <a:off x="3808528" y="3347972"/>
            <a:ext cx="4949358" cy="3052118"/>
          </a:xfrm>
          <a:prstGeom prst="rect">
            <a:avLst/>
          </a:prstGeom>
          <a:noFill/>
        </p:spPr>
        <p:txBody>
          <a:bodyPr wrap="square" rtlCol="0">
            <a:spAutoFit/>
          </a:bodyPr>
          <a:lstStyle/>
          <a:p>
            <a:endParaRPr lang="en-US" sz="1200" b="1" cap="small" dirty="0" smtClean="0">
              <a:solidFill>
                <a:schemeClr val="accent6">
                  <a:lumMod val="50000"/>
                </a:schemeClr>
              </a:solidFill>
              <a:latin typeface="Georgia"/>
              <a:cs typeface="Georgia"/>
            </a:endParaRPr>
          </a:p>
          <a:p>
            <a:r>
              <a:rPr lang="en-US" sz="1200" b="1" cap="small" dirty="0" smtClean="0">
                <a:solidFill>
                  <a:schemeClr val="accent6">
                    <a:lumMod val="50000"/>
                  </a:schemeClr>
                </a:solidFill>
                <a:latin typeface="Georgia"/>
                <a:cs typeface="Georgia"/>
              </a:rPr>
              <a:t>Personal </a:t>
            </a:r>
            <a:r>
              <a:rPr lang="en-US" sz="1200" b="1" cap="small" dirty="0">
                <a:solidFill>
                  <a:schemeClr val="accent6">
                    <a:lumMod val="50000"/>
                  </a:schemeClr>
                </a:solidFill>
                <a:latin typeface="Georgia"/>
                <a:cs typeface="Georgia"/>
              </a:rPr>
              <a:t>Profile:</a:t>
            </a:r>
          </a:p>
          <a:p>
            <a:pPr algn="just"/>
            <a:endParaRPr lang="en-US" sz="1200" dirty="0" smtClean="0"/>
          </a:p>
          <a:p>
            <a:pPr algn="just"/>
            <a:r>
              <a:rPr lang="en-US" sz="1100" dirty="0" smtClean="0">
                <a:latin typeface="Arial" pitchFamily="34" charset="0"/>
                <a:cs typeface="Arial" pitchFamily="34" charset="0"/>
              </a:rPr>
              <a:t>Warren </a:t>
            </a:r>
            <a:r>
              <a:rPr lang="en-US" sz="1100" dirty="0">
                <a:latin typeface="Arial" pitchFamily="34" charset="0"/>
                <a:cs typeface="Arial" pitchFamily="34" charset="0"/>
              </a:rPr>
              <a:t>is an extrovert in nature and loves to party and visit clubs often. He is also a student at the University and works part time on campus. When he is free, he spends a lot of his time out resulting in him staying there late in the night.  Currently, Warren is used to returning home late and has no qualms regarding any form of danger lurking nearby. </a:t>
            </a:r>
            <a:endParaRPr lang="en-US" sz="1100" dirty="0" smtClean="0">
              <a:latin typeface="Arial" pitchFamily="34" charset="0"/>
              <a:cs typeface="Arial" pitchFamily="34" charset="0"/>
            </a:endParaRPr>
          </a:p>
          <a:p>
            <a:pPr algn="just"/>
            <a:endParaRPr lang="en-US" sz="1100" dirty="0">
              <a:latin typeface="Arial" pitchFamily="34" charset="0"/>
              <a:cs typeface="Arial" pitchFamily="34" charset="0"/>
            </a:endParaRPr>
          </a:p>
          <a:p>
            <a:pPr algn="just"/>
            <a:r>
              <a:rPr lang="en-US" sz="1100" dirty="0">
                <a:latin typeface="Arial" pitchFamily="34" charset="0"/>
                <a:cs typeface="Arial" pitchFamily="34" charset="0"/>
              </a:rPr>
              <a:t>Warren is a kind of individual who does not fear of being out late and won’t change his habits or alter his lifestyle in order to be safe. He has even </a:t>
            </a:r>
            <a:r>
              <a:rPr lang="en-US" sz="1100" dirty="0" smtClean="0">
                <a:latin typeface="Arial" pitchFamily="34" charset="0"/>
                <a:cs typeface="Arial" pitchFamily="34" charset="0"/>
              </a:rPr>
              <a:t>confessed that </a:t>
            </a:r>
            <a:r>
              <a:rPr lang="en-US" sz="1100" dirty="0">
                <a:latin typeface="Arial" pitchFamily="34" charset="0"/>
                <a:cs typeface="Arial" pitchFamily="34" charset="0"/>
              </a:rPr>
              <a:t>he would fight </a:t>
            </a:r>
            <a:r>
              <a:rPr lang="en-US" sz="1100" dirty="0" smtClean="0">
                <a:latin typeface="Arial" pitchFamily="34" charset="0"/>
                <a:cs typeface="Arial" pitchFamily="34" charset="0"/>
              </a:rPr>
              <a:t>back when assaulted, </a:t>
            </a:r>
            <a:r>
              <a:rPr lang="en-US" sz="1100" dirty="0">
                <a:latin typeface="Arial" pitchFamily="34" charset="0"/>
                <a:cs typeface="Arial" pitchFamily="34" charset="0"/>
              </a:rPr>
              <a:t>if the criminal didn’t have any weapon on him. Also, he normally does not carry any valuables with him when returning home late. However, he wishes to be informed of any criminal activity happening around his </a:t>
            </a:r>
            <a:r>
              <a:rPr lang="en-US" sz="1100" dirty="0" smtClean="0">
                <a:latin typeface="Arial" pitchFamily="34" charset="0"/>
                <a:cs typeface="Arial" pitchFamily="34" charset="0"/>
              </a:rPr>
              <a:t>locality, </a:t>
            </a:r>
            <a:r>
              <a:rPr lang="en-US" sz="1100" dirty="0">
                <a:latin typeface="Arial" pitchFamily="34" charset="0"/>
                <a:cs typeface="Arial" pitchFamily="34" charset="0"/>
              </a:rPr>
              <a:t>so that he can avoid such places at night. </a:t>
            </a:r>
          </a:p>
          <a:p>
            <a:pPr>
              <a:lnSpc>
                <a:spcPts val="1600"/>
              </a:lnSpc>
            </a:pPr>
            <a:endParaRPr lang="en-US" sz="120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72200"/>
          </a:xfrm>
          <a:prstGeom prst="rect">
            <a:avLst/>
          </a:prstGeom>
          <a:solidFill>
            <a:schemeClr val="accent6">
              <a:lumMod val="40000"/>
              <a:lumOff val="60000"/>
            </a:schemeClr>
          </a:solidFill>
          <a:ln w="0" cap="flat" cmpd="sng" algn="ctr">
            <a:no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extBox 3"/>
          <p:cNvSpPr txBox="1"/>
          <p:nvPr/>
        </p:nvSpPr>
        <p:spPr>
          <a:xfrm>
            <a:off x="544447" y="145140"/>
            <a:ext cx="3872861" cy="553998"/>
          </a:xfrm>
          <a:prstGeom prst="rect">
            <a:avLst/>
          </a:prstGeom>
          <a:noFill/>
        </p:spPr>
        <p:txBody>
          <a:bodyPr wrap="square" rtlCol="0">
            <a:spAutoFit/>
          </a:bodyPr>
          <a:lstStyle/>
          <a:p>
            <a:r>
              <a:rPr lang="en-US" sz="2950" cap="small" dirty="0" smtClean="0">
                <a:ln>
                  <a:solidFill>
                    <a:schemeClr val="accent6">
                      <a:lumMod val="50000"/>
                    </a:schemeClr>
                  </a:solidFill>
                </a:ln>
                <a:solidFill>
                  <a:schemeClr val="accent6">
                    <a:lumMod val="50000"/>
                  </a:schemeClr>
                </a:solidFill>
                <a:latin typeface="Georgia"/>
                <a:cs typeface="Georgia"/>
              </a:rPr>
              <a:t>Peter</a:t>
            </a:r>
            <a:endParaRPr lang="en-US" sz="2950" cap="small" dirty="0" smtClean="0">
              <a:ln>
                <a:solidFill>
                  <a:schemeClr val="accent6">
                    <a:lumMod val="50000"/>
                  </a:schemeClr>
                </a:solidFill>
              </a:ln>
              <a:solidFill>
                <a:schemeClr val="accent6">
                  <a:lumMod val="50000"/>
                </a:schemeClr>
              </a:solidFill>
              <a:latin typeface="Georgia"/>
              <a:cs typeface="Georgia"/>
            </a:endParaRPr>
          </a:p>
        </p:txBody>
      </p:sp>
      <p:sp>
        <p:nvSpPr>
          <p:cNvPr id="15" name="TextBox 14"/>
          <p:cNvSpPr txBox="1"/>
          <p:nvPr/>
        </p:nvSpPr>
        <p:spPr>
          <a:xfrm>
            <a:off x="304800" y="533400"/>
            <a:ext cx="2939143" cy="615553"/>
          </a:xfrm>
          <a:prstGeom prst="rect">
            <a:avLst/>
          </a:prstGeom>
          <a:noFill/>
        </p:spPr>
        <p:txBody>
          <a:bodyPr wrap="square" rtlCol="0">
            <a:spAutoFit/>
          </a:bodyPr>
          <a:lstStyle/>
          <a:p>
            <a:r>
              <a:rPr lang="en-US" sz="1620" b="1" cap="small" spc="100" dirty="0">
                <a:solidFill>
                  <a:schemeClr val="accent6">
                    <a:lumMod val="75000"/>
                  </a:schemeClr>
                </a:solidFill>
                <a:latin typeface="Georgia"/>
                <a:cs typeface="Georgia"/>
              </a:rPr>
              <a:t> </a:t>
            </a:r>
            <a:r>
              <a:rPr lang="en-US" sz="1620" b="1" cap="small" spc="100" dirty="0">
                <a:solidFill>
                  <a:schemeClr val="accent6">
                    <a:lumMod val="75000"/>
                  </a:schemeClr>
                </a:solidFill>
                <a:latin typeface="Georgia"/>
                <a:cs typeface="Georgia"/>
              </a:rPr>
              <a:t> </a:t>
            </a:r>
            <a:r>
              <a:rPr lang="en-US" sz="1620" b="1" cap="small" spc="100" dirty="0" smtClean="0">
                <a:solidFill>
                  <a:schemeClr val="accent6">
                    <a:lumMod val="75000"/>
                  </a:schemeClr>
                </a:solidFill>
                <a:latin typeface="Georgia"/>
                <a:cs typeface="Georgia"/>
              </a:rPr>
              <a:t>professional</a:t>
            </a:r>
            <a:endParaRPr lang="en-US" sz="1620" b="1" cap="small" spc="100" dirty="0" smtClean="0">
              <a:solidFill>
                <a:schemeClr val="accent3">
                  <a:lumMod val="75000"/>
                </a:schemeClr>
              </a:solidFill>
              <a:latin typeface="Georgia"/>
              <a:cs typeface="Georgia"/>
            </a:endParaRPr>
          </a:p>
          <a:p>
            <a:endParaRPr lang="en-US" dirty="0"/>
          </a:p>
        </p:txBody>
      </p:sp>
      <p:sp>
        <p:nvSpPr>
          <p:cNvPr id="18" name="TextBox 17"/>
          <p:cNvSpPr txBox="1"/>
          <p:nvPr/>
        </p:nvSpPr>
        <p:spPr>
          <a:xfrm>
            <a:off x="6096000" y="914400"/>
            <a:ext cx="2758379" cy="1887696"/>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Nocturnal Information</a:t>
            </a:r>
          </a:p>
          <a:p>
            <a:pPr algn="just">
              <a:lnSpc>
                <a:spcPts val="1440"/>
              </a:lnSpc>
            </a:pPr>
            <a:r>
              <a:rPr lang="en-US" sz="1000" b="1" dirty="0" smtClean="0">
                <a:latin typeface="Arial"/>
                <a:cs typeface="Arial"/>
              </a:rPr>
              <a:t>Frequently visit:</a:t>
            </a:r>
            <a:r>
              <a:rPr lang="en-US" sz="1000" dirty="0" smtClean="0">
                <a:latin typeface="Arial"/>
                <a:cs typeface="Arial"/>
              </a:rPr>
              <a:t> the office or the bar</a:t>
            </a:r>
          </a:p>
          <a:p>
            <a:pPr algn="just">
              <a:lnSpc>
                <a:spcPts val="1440"/>
              </a:lnSpc>
            </a:pPr>
            <a:r>
              <a:rPr lang="en-US" sz="1000" b="1" dirty="0" smtClean="0">
                <a:latin typeface="Arial"/>
                <a:cs typeface="Arial"/>
              </a:rPr>
              <a:t>Time of r</a:t>
            </a:r>
            <a:r>
              <a:rPr lang="en-US" sz="1000" b="1" dirty="0" smtClean="0">
                <a:latin typeface="Arial"/>
                <a:cs typeface="Arial"/>
              </a:rPr>
              <a:t>eturning home: </a:t>
            </a:r>
            <a:r>
              <a:rPr lang="en-US" sz="1000" dirty="0">
                <a:latin typeface="Arial"/>
                <a:cs typeface="Arial"/>
              </a:rPr>
              <a:t>A</a:t>
            </a:r>
            <a:r>
              <a:rPr lang="en-US" sz="1000" dirty="0" smtClean="0">
                <a:latin typeface="Arial"/>
                <a:cs typeface="Arial"/>
              </a:rPr>
              <a:t>round 11 pm.</a:t>
            </a:r>
          </a:p>
          <a:p>
            <a:pPr algn="just">
              <a:lnSpc>
                <a:spcPts val="1440"/>
              </a:lnSpc>
            </a:pPr>
            <a:r>
              <a:rPr lang="en-US" sz="1000" b="1" dirty="0" smtClean="0">
                <a:latin typeface="Arial"/>
                <a:cs typeface="Arial"/>
              </a:rPr>
              <a:t>Areas to avoid: </a:t>
            </a:r>
            <a:r>
              <a:rPr lang="en-US" sz="1000" dirty="0" smtClean="0">
                <a:latin typeface="Arial"/>
                <a:cs typeface="Arial"/>
              </a:rPr>
              <a:t>Deserted streets with shady people.</a:t>
            </a:r>
            <a:endParaRPr lang="en-US" sz="1000" dirty="0">
              <a:latin typeface="Arial"/>
              <a:cs typeface="Arial"/>
            </a:endParaRPr>
          </a:p>
          <a:p>
            <a:pPr algn="just">
              <a:lnSpc>
                <a:spcPts val="1440"/>
              </a:lnSpc>
            </a:pPr>
            <a:r>
              <a:rPr lang="en-US" sz="1000" b="1" dirty="0" smtClean="0">
                <a:latin typeface="Arial"/>
                <a:cs typeface="Arial"/>
              </a:rPr>
              <a:t>Areas that are safe:</a:t>
            </a:r>
            <a:r>
              <a:rPr lang="en-US" sz="1000" dirty="0" smtClean="0">
                <a:latin typeface="Arial"/>
                <a:cs typeface="Arial"/>
              </a:rPr>
              <a:t> Places that are well-lit and near a main road.</a:t>
            </a:r>
            <a:r>
              <a:rPr lang="en-US" sz="1000" dirty="0" smtClean="0">
                <a:latin typeface="Arial"/>
                <a:cs typeface="Arial"/>
              </a:rPr>
              <a:t> </a:t>
            </a:r>
          </a:p>
          <a:p>
            <a:pPr algn="just">
              <a:lnSpc>
                <a:spcPts val="1440"/>
              </a:lnSpc>
            </a:pPr>
            <a:r>
              <a:rPr lang="en-US" sz="1000" b="1" dirty="0" smtClean="0">
                <a:latin typeface="Arial"/>
                <a:cs typeface="Arial"/>
              </a:rPr>
              <a:t>Feelings and Concerns: </a:t>
            </a:r>
            <a:r>
              <a:rPr lang="en-US" sz="1000" dirty="0" smtClean="0">
                <a:latin typeface="Arial"/>
                <a:cs typeface="Arial"/>
              </a:rPr>
              <a:t>He wants to contribute actively in fighting crime in the city.</a:t>
            </a:r>
          </a:p>
          <a:p>
            <a:pPr>
              <a:lnSpc>
                <a:spcPts val="1440"/>
              </a:lnSpc>
            </a:pPr>
            <a:r>
              <a:rPr lang="en-US" sz="1000" dirty="0" smtClean="0">
                <a:latin typeface="Arial"/>
                <a:cs typeface="Arial"/>
              </a:rPr>
              <a:t> </a:t>
            </a:r>
            <a:endParaRPr lang="en-US" sz="1000" dirty="0">
              <a:latin typeface="Arial"/>
              <a:cs typeface="Arial"/>
            </a:endParaRPr>
          </a:p>
        </p:txBody>
      </p:sp>
      <p:sp>
        <p:nvSpPr>
          <p:cNvPr id="21" name="TextBox 20"/>
          <p:cNvSpPr txBox="1"/>
          <p:nvPr/>
        </p:nvSpPr>
        <p:spPr>
          <a:xfrm>
            <a:off x="3810000" y="914400"/>
            <a:ext cx="2133600" cy="1708160"/>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Personal Information</a:t>
            </a:r>
          </a:p>
          <a:p>
            <a:pPr algn="just">
              <a:lnSpc>
                <a:spcPts val="1440"/>
              </a:lnSpc>
            </a:pPr>
            <a:r>
              <a:rPr lang="en-US" sz="1000" b="1" dirty="0" smtClean="0">
                <a:latin typeface="Arial"/>
                <a:cs typeface="Arial"/>
              </a:rPr>
              <a:t>Age: </a:t>
            </a:r>
            <a:r>
              <a:rPr lang="en-US" sz="1000" dirty="0" smtClean="0">
                <a:latin typeface="Arial"/>
                <a:cs typeface="Arial"/>
              </a:rPr>
              <a:t>35 </a:t>
            </a:r>
            <a:r>
              <a:rPr lang="en-US" sz="1000" dirty="0" smtClean="0">
                <a:latin typeface="Arial"/>
                <a:cs typeface="Arial"/>
              </a:rPr>
              <a:t>years </a:t>
            </a:r>
            <a:r>
              <a:rPr lang="en-US" sz="1000" dirty="0" smtClean="0">
                <a:latin typeface="Arial"/>
                <a:cs typeface="Arial"/>
              </a:rPr>
              <a:t>old</a:t>
            </a:r>
          </a:p>
          <a:p>
            <a:pPr algn="just">
              <a:lnSpc>
                <a:spcPts val="1440"/>
              </a:lnSpc>
            </a:pPr>
            <a:r>
              <a:rPr lang="en-US" sz="1000" b="1" dirty="0" smtClean="0">
                <a:latin typeface="Arial"/>
                <a:cs typeface="Arial"/>
              </a:rPr>
              <a:t>Occupation:</a:t>
            </a:r>
            <a:r>
              <a:rPr lang="en-US" sz="1000" dirty="0" smtClean="0">
                <a:latin typeface="Arial"/>
                <a:cs typeface="Arial"/>
              </a:rPr>
              <a:t> Works for a large IT company.</a:t>
            </a:r>
            <a:endParaRPr lang="en-US" sz="1000" dirty="0" smtClean="0">
              <a:latin typeface="Arial"/>
              <a:cs typeface="Arial"/>
            </a:endParaRPr>
          </a:p>
          <a:p>
            <a:pPr algn="just">
              <a:lnSpc>
                <a:spcPts val="1440"/>
              </a:lnSpc>
            </a:pPr>
            <a:r>
              <a:rPr lang="en-US" sz="1000" b="1" dirty="0" smtClean="0">
                <a:latin typeface="Arial"/>
                <a:cs typeface="Arial"/>
              </a:rPr>
              <a:t>Lives</a:t>
            </a:r>
            <a:r>
              <a:rPr lang="en-US" sz="1000" dirty="0">
                <a:latin typeface="Arial"/>
                <a:cs typeface="Arial"/>
              </a:rPr>
              <a:t>: </a:t>
            </a:r>
            <a:r>
              <a:rPr lang="en-US" sz="1000" dirty="0" smtClean="0">
                <a:latin typeface="Arial"/>
                <a:cs typeface="Arial"/>
              </a:rPr>
              <a:t>In an apartment on Roosevelt Ave.</a:t>
            </a:r>
            <a:endParaRPr lang="en-US" sz="1000" dirty="0">
              <a:latin typeface="Arial"/>
              <a:cs typeface="Arial"/>
            </a:endParaRPr>
          </a:p>
          <a:p>
            <a:pPr algn="just">
              <a:lnSpc>
                <a:spcPts val="1440"/>
              </a:lnSpc>
            </a:pPr>
            <a:r>
              <a:rPr lang="en-US" sz="1000" b="1" dirty="0" smtClean="0">
                <a:latin typeface="Arial"/>
                <a:cs typeface="Arial"/>
              </a:rPr>
              <a:t>Technical Proficiency: </a:t>
            </a:r>
            <a:r>
              <a:rPr lang="en-US" sz="1000" dirty="0" smtClean="0">
                <a:latin typeface="Arial"/>
                <a:cs typeface="Arial"/>
              </a:rPr>
              <a:t>Uses a smart phone to keep him informed. Also possesses a tablet.</a:t>
            </a:r>
          </a:p>
        </p:txBody>
      </p:sp>
      <p:cxnSp>
        <p:nvCxnSpPr>
          <p:cNvPr id="23" name="Straight Connector 22"/>
          <p:cNvCxnSpPr/>
          <p:nvPr/>
        </p:nvCxnSpPr>
        <p:spPr>
          <a:xfrm rot="10800000" flipV="1">
            <a:off x="3882569" y="2639876"/>
            <a:ext cx="4853212" cy="3"/>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10000" y="0"/>
            <a:ext cx="5043371" cy="892552"/>
          </a:xfrm>
          <a:prstGeom prst="rect">
            <a:avLst/>
          </a:prstGeom>
          <a:noFill/>
        </p:spPr>
        <p:txBody>
          <a:bodyPr wrap="square" rtlCol="0">
            <a:spAutoFit/>
          </a:bodyPr>
          <a:lstStyle/>
          <a:p>
            <a:pPr algn="just"/>
            <a:r>
              <a:rPr lang="en-US" sz="1300" i="1" dirty="0" smtClean="0">
                <a:solidFill>
                  <a:schemeClr val="accent6">
                    <a:lumMod val="50000"/>
                  </a:schemeClr>
                </a:solidFill>
                <a:latin typeface="Georgia"/>
                <a:cs typeface="Georgia"/>
              </a:rPr>
              <a:t>“My job is tiring and demands me to work late, but that really isn’t an issue for me. I am more concerned of the proliferation of crime in the neighborhood. We should rather do something about that.”</a:t>
            </a:r>
            <a:endParaRPr lang="en-US" sz="1300" i="1" dirty="0">
              <a:solidFill>
                <a:schemeClr val="accent6">
                  <a:lumMod val="50000"/>
                </a:schemeClr>
              </a:solidFill>
              <a:latin typeface="Georgia"/>
              <a:cs typeface="Georgia"/>
            </a:endParaRPr>
          </a:p>
        </p:txBody>
      </p:sp>
      <p:cxnSp>
        <p:nvCxnSpPr>
          <p:cNvPr id="28" name="Straight Connector 27"/>
          <p:cNvCxnSpPr/>
          <p:nvPr/>
        </p:nvCxnSpPr>
        <p:spPr>
          <a:xfrm rot="10800000">
            <a:off x="3886200" y="3352800"/>
            <a:ext cx="4858047" cy="1588"/>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810000" y="2667000"/>
            <a:ext cx="5029200" cy="61818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ts val="1440"/>
              </a:lnSpc>
            </a:pPr>
            <a:r>
              <a:rPr lang="en-US" sz="1200" b="1" cap="small" dirty="0" smtClean="0">
                <a:solidFill>
                  <a:schemeClr val="accent6">
                    <a:lumMod val="50000"/>
                  </a:schemeClr>
                </a:solidFill>
                <a:latin typeface="Georgia"/>
                <a:cs typeface="Georgia"/>
              </a:rPr>
              <a:t>Product Goal for him</a:t>
            </a:r>
            <a:r>
              <a:rPr lang="en-US" sz="1200" b="1" cap="small" dirty="0" smtClean="0">
                <a:solidFill>
                  <a:srgbClr val="4F6228"/>
                </a:solidFill>
                <a:latin typeface="Georgia"/>
                <a:cs typeface="Georgia"/>
              </a:rPr>
              <a:t>: </a:t>
            </a:r>
            <a:r>
              <a:rPr lang="en-US" sz="1100" dirty="0" smtClean="0">
                <a:latin typeface="Arial"/>
                <a:cs typeface="Arial"/>
              </a:rPr>
              <a:t>There should be some collective media which helps in taking an offensive mode of attacking crime along with the defensive mode of helping people stay safe</a:t>
            </a:r>
            <a:r>
              <a:rPr lang="en-US" sz="1100" dirty="0" smtClean="0">
                <a:latin typeface="Arial"/>
                <a:cs typeface="Arial"/>
              </a:rPr>
              <a:t>. </a:t>
            </a:r>
            <a:endParaRPr lang="en-US" sz="1100" b="1" cap="small" dirty="0" smtClean="0">
              <a:solidFill>
                <a:schemeClr val="accent1">
                  <a:lumMod val="75000"/>
                </a:schemeClr>
              </a:solidFill>
              <a:latin typeface="Arial"/>
              <a:cs typeface="Arial"/>
            </a:endParaRPr>
          </a:p>
        </p:txBody>
      </p:sp>
      <p:grpSp>
        <p:nvGrpSpPr>
          <p:cNvPr id="2" name="Group 1"/>
          <p:cNvGrpSpPr/>
          <p:nvPr/>
        </p:nvGrpSpPr>
        <p:grpSpPr>
          <a:xfrm>
            <a:off x="0" y="6478796"/>
            <a:ext cx="9156095" cy="403393"/>
            <a:chOff x="0" y="6478796"/>
            <a:chExt cx="9156095" cy="403393"/>
          </a:xfrm>
        </p:grpSpPr>
        <p:sp>
          <p:nvSpPr>
            <p:cNvPr id="10" name="Rectangle 9"/>
            <p:cNvSpPr/>
            <p:nvPr/>
          </p:nvSpPr>
          <p:spPr>
            <a:xfrm>
              <a:off x="0" y="6478796"/>
              <a:ext cx="9156095" cy="403393"/>
            </a:xfrm>
            <a:prstGeom prst="rect">
              <a:avLst/>
            </a:prstGeom>
            <a:solidFill>
              <a:schemeClr val="accent6">
                <a:lumMod val="50000"/>
              </a:schemeClr>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 name="TextBox 18"/>
            <p:cNvSpPr txBox="1"/>
            <p:nvPr/>
          </p:nvSpPr>
          <p:spPr>
            <a:xfrm>
              <a:off x="535749" y="6501976"/>
              <a:ext cx="8585069" cy="323165"/>
            </a:xfrm>
            <a:prstGeom prst="rect">
              <a:avLst/>
            </a:prstGeom>
            <a:noFill/>
          </p:spPr>
          <p:txBody>
            <a:bodyPr wrap="square" rtlCol="0">
              <a:spAutoFit/>
            </a:bodyPr>
            <a:lstStyle/>
            <a:p>
              <a:r>
                <a:rPr lang="en-US" sz="1300" b="1" cap="small" dirty="0">
                  <a:solidFill>
                    <a:schemeClr val="accent6">
                      <a:lumMod val="40000"/>
                      <a:lumOff val="60000"/>
                    </a:schemeClr>
                  </a:solidFill>
                  <a:latin typeface="Georgia"/>
                  <a:cs typeface="Georgia"/>
                </a:rPr>
                <a:t>Secondary persona</a:t>
              </a:r>
              <a:r>
                <a:rPr lang="en-US" sz="1500" cap="small" dirty="0" smtClean="0">
                  <a:solidFill>
                    <a:schemeClr val="accent6">
                      <a:lumMod val="40000"/>
                      <a:lumOff val="60000"/>
                    </a:schemeClr>
                  </a:solidFill>
                  <a:latin typeface="Arial"/>
                  <a:cs typeface="Arial"/>
                </a:rPr>
                <a:t>:  </a:t>
              </a:r>
              <a:r>
                <a:rPr lang="en-US" sz="1300" dirty="0" smtClean="0">
                  <a:solidFill>
                    <a:schemeClr val="accent6">
                      <a:lumMod val="40000"/>
                      <a:lumOff val="60000"/>
                    </a:schemeClr>
                  </a:solidFill>
                  <a:latin typeface="Arial"/>
                  <a:cs typeface="Arial"/>
                </a:rPr>
                <a:t>People who are out working late at night represent 35% of potential users of our product.</a:t>
              </a:r>
              <a:endParaRPr lang="en-US" sz="1300" dirty="0">
                <a:solidFill>
                  <a:schemeClr val="accent6">
                    <a:lumMod val="40000"/>
                    <a:lumOff val="60000"/>
                  </a:schemeClr>
                </a:solidFill>
                <a:latin typeface="Arial"/>
                <a:cs typeface="Arial"/>
              </a:endParaRPr>
            </a:p>
          </p:txBody>
        </p:sp>
      </p:grpSp>
      <p:sp>
        <p:nvSpPr>
          <p:cNvPr id="24" name="TextBox 23"/>
          <p:cNvSpPr txBox="1"/>
          <p:nvPr/>
        </p:nvSpPr>
        <p:spPr>
          <a:xfrm>
            <a:off x="3808528" y="3347972"/>
            <a:ext cx="4949358" cy="3031599"/>
          </a:xfrm>
          <a:prstGeom prst="rect">
            <a:avLst/>
          </a:prstGeom>
          <a:noFill/>
        </p:spPr>
        <p:txBody>
          <a:bodyPr wrap="square" rtlCol="0">
            <a:spAutoFit/>
          </a:bodyPr>
          <a:lstStyle/>
          <a:p>
            <a:endParaRPr lang="en-US" sz="1200" b="1" cap="small" dirty="0" smtClean="0">
              <a:solidFill>
                <a:schemeClr val="accent6">
                  <a:lumMod val="50000"/>
                </a:schemeClr>
              </a:solidFill>
              <a:latin typeface="Georgia"/>
              <a:cs typeface="Georgia"/>
            </a:endParaRPr>
          </a:p>
          <a:p>
            <a:r>
              <a:rPr lang="en-US" sz="1200" b="1" cap="small" dirty="0" smtClean="0">
                <a:solidFill>
                  <a:schemeClr val="accent6">
                    <a:lumMod val="50000"/>
                  </a:schemeClr>
                </a:solidFill>
                <a:latin typeface="Georgia"/>
                <a:cs typeface="Georgia"/>
              </a:rPr>
              <a:t>Personal </a:t>
            </a:r>
            <a:r>
              <a:rPr lang="en-US" sz="1200" b="1" cap="small" dirty="0">
                <a:solidFill>
                  <a:schemeClr val="accent6">
                    <a:lumMod val="50000"/>
                  </a:schemeClr>
                </a:solidFill>
                <a:latin typeface="Georgia"/>
                <a:cs typeface="Georgia"/>
              </a:rPr>
              <a:t>Profile:</a:t>
            </a:r>
          </a:p>
          <a:p>
            <a:pPr algn="just"/>
            <a:endParaRPr lang="en-US" sz="1200" dirty="0" smtClean="0"/>
          </a:p>
          <a:p>
            <a:pPr algn="just"/>
            <a:r>
              <a:rPr lang="en-US" sz="1100" dirty="0">
                <a:latin typeface="Arial" pitchFamily="34" charset="0"/>
                <a:cs typeface="Arial" pitchFamily="34" charset="0"/>
              </a:rPr>
              <a:t>Peter is a professional </a:t>
            </a:r>
            <a:r>
              <a:rPr lang="en-US" sz="1100" dirty="0" smtClean="0">
                <a:latin typeface="Arial" pitchFamily="34" charset="0"/>
                <a:cs typeface="Arial" pitchFamily="34" charset="0"/>
              </a:rPr>
              <a:t>who often returns </a:t>
            </a:r>
            <a:r>
              <a:rPr lang="en-US" sz="1100" dirty="0">
                <a:latin typeface="Arial" pitchFamily="34" charset="0"/>
                <a:cs typeface="Arial" pitchFamily="34" charset="0"/>
              </a:rPr>
              <a:t>home </a:t>
            </a:r>
            <a:r>
              <a:rPr lang="en-US" sz="1100" dirty="0" smtClean="0">
                <a:latin typeface="Arial" pitchFamily="34" charset="0"/>
                <a:cs typeface="Arial" pitchFamily="34" charset="0"/>
              </a:rPr>
              <a:t>tired late </a:t>
            </a:r>
            <a:r>
              <a:rPr lang="en-US" sz="1100" dirty="0">
                <a:latin typeface="Arial" pitchFamily="34" charset="0"/>
                <a:cs typeface="Arial" pitchFamily="34" charset="0"/>
              </a:rPr>
              <a:t>at night after being  </a:t>
            </a:r>
            <a:r>
              <a:rPr lang="en-US" sz="1100" dirty="0" smtClean="0">
                <a:latin typeface="Arial" pitchFamily="34" charset="0"/>
                <a:cs typeface="Arial" pitchFamily="34" charset="0"/>
              </a:rPr>
              <a:t>stressed with </a:t>
            </a:r>
            <a:r>
              <a:rPr lang="en-US" sz="1100" dirty="0">
                <a:latin typeface="Arial" pitchFamily="34" charset="0"/>
                <a:cs typeface="Arial" pitchFamily="34" charset="0"/>
              </a:rPr>
              <a:t>work in the office</a:t>
            </a:r>
            <a:r>
              <a:rPr lang="en-US" sz="1100" dirty="0" smtClean="0">
                <a:latin typeface="Arial" pitchFamily="34" charset="0"/>
                <a:cs typeface="Arial" pitchFamily="34" charset="0"/>
              </a:rPr>
              <a:t>. After a long day of work, the last thing he wants is to be a victim of a crime. He is frustrated with the increase in criminal activities happing in the University District, and so, wants to do something about it. </a:t>
            </a:r>
            <a:endParaRPr lang="en-US" sz="1100" dirty="0">
              <a:latin typeface="Arial" pitchFamily="34" charset="0"/>
              <a:cs typeface="Arial" pitchFamily="34" charset="0"/>
            </a:endParaRPr>
          </a:p>
          <a:p>
            <a:pPr algn="just"/>
            <a:endParaRPr lang="en-US" sz="1200" dirty="0" smtClean="0"/>
          </a:p>
          <a:p>
            <a:pPr algn="just"/>
            <a:r>
              <a:rPr lang="en-US" sz="1100" dirty="0" smtClean="0">
                <a:latin typeface="Arial" pitchFamily="34" charset="0"/>
                <a:cs typeface="Arial" pitchFamily="34" charset="0"/>
              </a:rPr>
              <a:t>Peter is disconcerted of crimes happening in his locality. He feels that there is a dire need of law and order in the town and wants its citizen to rise up against it. He feels that everyone’s contribution in attacking crime</a:t>
            </a:r>
            <a:r>
              <a:rPr lang="en-US" sz="1100" dirty="0">
                <a:latin typeface="Arial" pitchFamily="34" charset="0"/>
                <a:cs typeface="Arial" pitchFamily="34" charset="0"/>
              </a:rPr>
              <a:t> </a:t>
            </a:r>
            <a:r>
              <a:rPr lang="en-US" sz="1100" dirty="0" smtClean="0">
                <a:latin typeface="Arial" pitchFamily="34" charset="0"/>
                <a:cs typeface="Arial" pitchFamily="34" charset="0"/>
              </a:rPr>
              <a:t>can cause a tremendous impact on reducing criminal activities happening around town. However, he even suggests not to act foolishly and take on criminals head-on, but rather, through the use of some sort of collective media that can bring people together virtually against crime. </a:t>
            </a:r>
          </a:p>
          <a:p>
            <a:pPr algn="just"/>
            <a:endParaRPr lang="en-US" sz="1100" dirty="0">
              <a:latin typeface="Arial" pitchFamily="34" charset="0"/>
              <a:cs typeface="Arial" pitchFamily="34" charset="0"/>
            </a:endParaRPr>
          </a:p>
        </p:txBody>
      </p:sp>
      <p:pic>
        <p:nvPicPr>
          <p:cNvPr id="15362" name="Picture 2" descr="http://www.datethailadies.com/wp-content/uploads/2012/04/shutterstock_30673825-1.jpg"/>
          <p:cNvPicPr>
            <a:picLocks noChangeAspect="1" noChangeArrowheads="1"/>
          </p:cNvPicPr>
          <p:nvPr/>
        </p:nvPicPr>
        <p:blipFill>
          <a:blip r:embed="rId2" cstate="print"/>
          <a:srcRect r="14579"/>
          <a:stretch>
            <a:fillRect/>
          </a:stretch>
        </p:blipFill>
        <p:spPr bwMode="auto">
          <a:xfrm>
            <a:off x="0" y="914400"/>
            <a:ext cx="3581400" cy="5105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1355</TotalTime>
  <Words>1120</Words>
  <Application>Microsoft Office PowerPoint</Application>
  <PresentationFormat>On-screen Show (4:3)</PresentationFormat>
  <Paragraphs>70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dc:creator>
  <cp:lastModifiedBy>Adrian</cp:lastModifiedBy>
  <cp:revision>66</cp:revision>
  <dcterms:created xsi:type="dcterms:W3CDTF">2012-11-02T03:34:14Z</dcterms:created>
  <dcterms:modified xsi:type="dcterms:W3CDTF">2012-11-03T02:09:46Z</dcterms:modified>
</cp:coreProperties>
</file>