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8c3d4169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8c3d4169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08c3d4169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08c3d4169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8c3d4169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8c3d4169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8c3d4169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8c3d4169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08c3d4169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8c3d4169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8c3d4169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8c3d4169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akhundubedullah/Chronicles-of-Exoplanet-Explor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lang="en" sz="2500"/>
              <a:t>                           Chronicles of Exoplanets</a:t>
            </a:r>
            <a:endParaRPr sz="2500"/>
          </a:p>
          <a:p>
            <a:pPr indent="0" lvl="0" marL="0" rtl="0" algn="l">
              <a:lnSpc>
                <a:spcPct val="115000"/>
              </a:lnSpc>
              <a:spcBef>
                <a:spcPts val="0"/>
              </a:spcBef>
              <a:spcAft>
                <a:spcPts val="0"/>
              </a:spcAft>
              <a:buClr>
                <a:schemeClr val="dk1"/>
              </a:buClr>
              <a:buSzPts val="1100"/>
              <a:buFont typeface="Arial"/>
              <a:buNone/>
            </a:pPr>
            <a:r>
              <a:rPr lang="en" sz="2500"/>
              <a:t>                                  </a:t>
            </a:r>
            <a:r>
              <a:rPr lang="en" sz="1900"/>
              <a:t>TEAM : TECMOI30</a:t>
            </a:r>
            <a:endParaRPr sz="1900"/>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                                               NASA Space Apps Challenge 2024</a:t>
            </a:r>
            <a:endParaRPr sz="1500">
              <a:solidFill>
                <a:schemeClr val="dk1"/>
              </a:solidFill>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3808475" y="3485900"/>
            <a:ext cx="1527050" cy="1444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9500"/>
              <a:buFont typeface="Arial"/>
              <a:buNone/>
            </a:pPr>
            <a:r>
              <a:rPr lang="en" sz="2222"/>
              <a:t>What Are Exoplanets?</a:t>
            </a:r>
            <a:endParaRPr sz="2222"/>
          </a:p>
          <a:p>
            <a:pPr indent="0" lvl="0" marL="0" rtl="0" algn="l">
              <a:spcBef>
                <a:spcPts val="0"/>
              </a:spcBef>
              <a:spcAft>
                <a:spcPts val="0"/>
              </a:spcAft>
              <a:buNone/>
            </a:pPr>
            <a:r>
              <a:t/>
            </a:r>
            <a:endParaRPr sz="2000">
              <a:solidFill>
                <a:srgbClr val="000000"/>
              </a:solidFill>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Exoplanets are planets that orbit stars outside of our solar system.</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First confirmed discovery in 1992, opening up a new field of astronomical research.</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These planets are key to understanding planetary systems and the potential for life beyond Earth.</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Some exoplanets are Earth-like and exist in the habitable zone of their stars.</a:t>
            </a:r>
            <a:endParaRPr sz="1500">
              <a:solidFill>
                <a:schemeClr val="dk1"/>
              </a:solidFill>
            </a:endParaRPr>
          </a:p>
          <a:p>
            <a:pPr indent="0" lvl="0" marL="0" rtl="0" algn="l">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6695275" y="2791575"/>
            <a:ext cx="2137024" cy="1950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Objectives of the Chronicles of Exoplanets Project</a:t>
            </a:r>
            <a:endParaRPr sz="1900"/>
          </a:p>
          <a:p>
            <a:pPr indent="0" lvl="0" marL="0" rtl="0" algn="l">
              <a:lnSpc>
                <a:spcPct val="115000"/>
              </a:lnSpc>
              <a:spcBef>
                <a:spcPts val="0"/>
              </a:spcBef>
              <a:spcAft>
                <a:spcPts val="0"/>
              </a:spcAft>
              <a:buNone/>
            </a:pPr>
            <a:r>
              <a:t/>
            </a:r>
            <a:endParaRPr sz="1000"/>
          </a:p>
        </p:txBody>
      </p:sp>
      <p:sp>
        <p:nvSpPr>
          <p:cNvPr id="69" name="Google Shape;69;p15"/>
          <p:cNvSpPr txBox="1"/>
          <p:nvPr>
            <p:ph idx="1" type="body"/>
          </p:nvPr>
        </p:nvSpPr>
        <p:spPr>
          <a:xfrm>
            <a:off x="311700" y="114212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The goal of the project is to increase public engagement and knowledge about exoplanets.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This will be achieved through multiple-choice questions (MCQs) that encourage learning in a fun, interactive way.</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MCQs will cover basic facts about exoplanets, their discovery, methods of detection, and their importance in the search for life.</a:t>
            </a:r>
            <a:endParaRPr sz="1500">
              <a:solidFill>
                <a:schemeClr val="dk1"/>
              </a:solidFill>
            </a:endParaRPr>
          </a:p>
          <a:p>
            <a:pPr indent="0" lvl="0" marL="0" rtl="0" algn="l">
              <a:spcBef>
                <a:spcPts val="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3331675" y="2676450"/>
            <a:ext cx="2467049" cy="24670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9500"/>
              <a:buFont typeface="Arial"/>
              <a:buNone/>
            </a:pPr>
            <a:r>
              <a:rPr lang="en" sz="2222"/>
              <a:t>Aligning with NASA’s Educational Goals</a:t>
            </a:r>
            <a:endParaRPr sz="2222"/>
          </a:p>
          <a:p>
            <a:pPr indent="0" lvl="0" marL="0" rtl="0" algn="l">
              <a:spcBef>
                <a:spcPts val="0"/>
              </a:spcBef>
              <a:spcAft>
                <a:spcPts val="0"/>
              </a:spcAft>
              <a:buNone/>
            </a:pPr>
            <a:r>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The project supports NASA’s objective of promoting education and outreach in space exploration.</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NASA’s mission includes inspiring new generations of scientists, astronomers, and engineers.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Exoplanets are a hot topic within NASA’s outreach programs, and engaging the public through interactive content helps advance these goals.</a:t>
            </a:r>
            <a:endParaRPr sz="15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9500"/>
              <a:buFont typeface="Arial"/>
              <a:buNone/>
            </a:pPr>
            <a:r>
              <a:rPr lang="en" sz="2222"/>
              <a:t>Tools and Resources</a:t>
            </a:r>
            <a:endParaRPr sz="2222"/>
          </a:p>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Research was supported by information from credible space agencies: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European Space Agency (ESA)</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Canadian Space Agency (CSA)</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NASA data and resources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The project’s code and questions are available on GitHub for public access and future collaboration.</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GitHub Repository: </a:t>
            </a:r>
            <a:r>
              <a:rPr lang="en" sz="1100" u="sng">
                <a:solidFill>
                  <a:schemeClr val="hlink"/>
                </a:solidFill>
                <a:hlinkClick r:id="rId3"/>
              </a:rPr>
              <a:t>https://github.com/akhundubedullah/Chronicles-of-Exoplanet-Exploration</a:t>
            </a:r>
            <a:endParaRPr sz="15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lang="en" sz="1900"/>
              <a:t>Example Questions</a:t>
            </a:r>
            <a:endParaRPr sz="1900"/>
          </a:p>
          <a:p>
            <a:pPr indent="0" lvl="0" marL="0" rtl="0" algn="l">
              <a:spcBef>
                <a:spcPts val="0"/>
              </a:spcBef>
              <a:spcAft>
                <a:spcPts val="0"/>
              </a:spcAft>
              <a:buSzPts val="990"/>
              <a:buNone/>
            </a:pPr>
            <a:r>
              <a:t/>
            </a:r>
            <a:endParaRPr sz="2520"/>
          </a:p>
        </p:txBody>
      </p:sp>
      <p:sp>
        <p:nvSpPr>
          <p:cNvPr id="88" name="Google Shape;88;p18"/>
          <p:cNvSpPr txBox="1"/>
          <p:nvPr>
            <p:ph idx="1" type="body"/>
          </p:nvPr>
        </p:nvSpPr>
        <p:spPr>
          <a:xfrm>
            <a:off x="311700" y="1152475"/>
            <a:ext cx="8520600" cy="3719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solidFill>
                  <a:schemeClr val="dk1"/>
                </a:solidFill>
              </a:rPr>
              <a:t>Display 2-3 sample MCQs from your project.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Sample 1: What is an exoplanet?</a:t>
            </a:r>
            <a:endParaRPr sz="1500">
              <a:solidFill>
                <a:schemeClr val="dk1"/>
              </a:solidFill>
            </a:endParaRPr>
          </a:p>
          <a:p>
            <a:pPr indent="0" lvl="0" marL="457200" rtl="0" algn="l">
              <a:spcBef>
                <a:spcPts val="0"/>
              </a:spcBef>
              <a:spcAft>
                <a:spcPts val="0"/>
              </a:spcAft>
              <a:buNone/>
            </a:pPr>
            <a:r>
              <a:rPr lang="en" sz="1500">
                <a:solidFill>
                  <a:schemeClr val="dk1"/>
                </a:solidFill>
              </a:rPr>
              <a:t>A. A planet within our solar system</a:t>
            </a:r>
            <a:endParaRPr sz="1500">
              <a:solidFill>
                <a:schemeClr val="dk1"/>
              </a:solidFill>
            </a:endParaRPr>
          </a:p>
          <a:p>
            <a:pPr indent="0" lvl="0" marL="457200" rtl="0" algn="l">
              <a:spcBef>
                <a:spcPts val="0"/>
              </a:spcBef>
              <a:spcAft>
                <a:spcPts val="0"/>
              </a:spcAft>
              <a:buNone/>
            </a:pPr>
            <a:r>
              <a:rPr lang="en" sz="1500">
                <a:solidFill>
                  <a:schemeClr val="dk1"/>
                </a:solidFill>
              </a:rPr>
              <a:t>B. A planet orbiting a star outside our solar system</a:t>
            </a:r>
            <a:endParaRPr sz="1500">
              <a:solidFill>
                <a:schemeClr val="dk1"/>
              </a:solidFill>
            </a:endParaRPr>
          </a:p>
          <a:p>
            <a:pPr indent="0" lvl="0" marL="457200" rtl="0" algn="l">
              <a:spcBef>
                <a:spcPts val="0"/>
              </a:spcBef>
              <a:spcAft>
                <a:spcPts val="0"/>
              </a:spcAft>
              <a:buNone/>
            </a:pPr>
            <a:r>
              <a:rPr lang="en" sz="1500">
                <a:solidFill>
                  <a:schemeClr val="dk1"/>
                </a:solidFill>
              </a:rPr>
              <a:t>C. A moon of Jupiter</a:t>
            </a:r>
            <a:endParaRPr sz="1500">
              <a:solidFill>
                <a:schemeClr val="dk1"/>
              </a:solidFill>
            </a:endParaRPr>
          </a:p>
          <a:p>
            <a:pPr indent="0" lvl="0" marL="457200" rtl="0" algn="l">
              <a:spcBef>
                <a:spcPts val="0"/>
              </a:spcBef>
              <a:spcAft>
                <a:spcPts val="0"/>
              </a:spcAft>
              <a:buNone/>
            </a:pPr>
            <a:r>
              <a:rPr lang="en" sz="1500">
                <a:solidFill>
                  <a:schemeClr val="dk1"/>
                </a:solidFill>
              </a:rPr>
              <a:t>Correct Answer: B</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Sample 2: How do scientists detect exoplanets?</a:t>
            </a:r>
            <a:endParaRPr sz="1500">
              <a:solidFill>
                <a:schemeClr val="dk1"/>
              </a:solidFill>
            </a:endParaRPr>
          </a:p>
          <a:p>
            <a:pPr indent="0" lvl="0" marL="457200" rtl="0" algn="l">
              <a:spcBef>
                <a:spcPts val="0"/>
              </a:spcBef>
              <a:spcAft>
                <a:spcPts val="0"/>
              </a:spcAft>
              <a:buNone/>
            </a:pPr>
            <a:r>
              <a:rPr lang="en" sz="1500">
                <a:solidFill>
                  <a:schemeClr val="dk1"/>
                </a:solidFill>
              </a:rPr>
              <a:t>A. By observing dips in the brightness of stars</a:t>
            </a:r>
            <a:endParaRPr sz="1500">
              <a:solidFill>
                <a:schemeClr val="dk1"/>
              </a:solidFill>
            </a:endParaRPr>
          </a:p>
          <a:p>
            <a:pPr indent="0" lvl="0" marL="457200" rtl="0" algn="l">
              <a:spcBef>
                <a:spcPts val="0"/>
              </a:spcBef>
              <a:spcAft>
                <a:spcPts val="0"/>
              </a:spcAft>
              <a:buNone/>
            </a:pPr>
            <a:r>
              <a:rPr lang="en" sz="1500">
                <a:solidFill>
                  <a:schemeClr val="dk1"/>
                </a:solidFill>
              </a:rPr>
              <a:t>B. By sending probes to other stars</a:t>
            </a:r>
            <a:endParaRPr sz="1500">
              <a:solidFill>
                <a:schemeClr val="dk1"/>
              </a:solidFill>
            </a:endParaRPr>
          </a:p>
          <a:p>
            <a:pPr indent="0" lvl="0" marL="457200" rtl="0" algn="l">
              <a:spcBef>
                <a:spcPts val="0"/>
              </a:spcBef>
              <a:spcAft>
                <a:spcPts val="0"/>
              </a:spcAft>
              <a:buNone/>
            </a:pPr>
            <a:r>
              <a:rPr lang="en" sz="1500">
                <a:solidFill>
                  <a:schemeClr val="dk1"/>
                </a:solidFill>
              </a:rPr>
              <a:t>C. By listening to radio signals from exoplanets</a:t>
            </a:r>
            <a:endParaRPr sz="1500">
              <a:solidFill>
                <a:schemeClr val="dk1"/>
              </a:solidFill>
            </a:endParaRPr>
          </a:p>
          <a:p>
            <a:pPr indent="0" lvl="0" marL="457200" rtl="0" algn="l">
              <a:spcBef>
                <a:spcPts val="0"/>
              </a:spcBef>
              <a:spcAft>
                <a:spcPts val="0"/>
              </a:spcAft>
              <a:buNone/>
            </a:pPr>
            <a:r>
              <a:rPr lang="en" sz="1500">
                <a:solidFill>
                  <a:schemeClr val="dk1"/>
                </a:solidFill>
              </a:rPr>
              <a:t>Correct Answer: A</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These MCQs are designed to educate users on exoplanet basics and get them excited about space research.</a:t>
            </a:r>
            <a:endParaRPr sz="15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8750"/>
              <a:buFont typeface="Arial"/>
              <a:buNone/>
            </a:pPr>
            <a:r>
              <a:rPr lang="en" sz="1600"/>
              <a:t>Project Summary &amp; Contact</a:t>
            </a:r>
            <a:endParaRPr sz="1711"/>
          </a:p>
          <a:p>
            <a:pPr indent="0" lvl="0" marL="0" rtl="0" algn="l">
              <a:spcBef>
                <a:spcPts val="0"/>
              </a:spcBef>
              <a:spcAft>
                <a:spcPts val="0"/>
              </a:spcAft>
              <a:buNone/>
            </a:pPr>
            <a:r>
              <a:t/>
            </a:r>
            <a:endParaRPr/>
          </a:p>
        </p:txBody>
      </p:sp>
      <p:sp>
        <p:nvSpPr>
          <p:cNvPr id="94" name="Google Shape;94;p1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600">
                <a:solidFill>
                  <a:schemeClr val="dk1"/>
                </a:solidFill>
              </a:rPr>
              <a:t>Project Summary:</a:t>
            </a:r>
            <a:endParaRPr sz="1600">
              <a:solidFill>
                <a:schemeClr val="dk1"/>
              </a:solidFill>
            </a:endParaRPr>
          </a:p>
          <a:p>
            <a:pPr indent="-314960" lvl="0" marL="457200" rtl="0" algn="l">
              <a:spcBef>
                <a:spcPts val="0"/>
              </a:spcBef>
              <a:spcAft>
                <a:spcPts val="0"/>
              </a:spcAft>
              <a:buClr>
                <a:schemeClr val="dk1"/>
              </a:buClr>
              <a:buSzPct val="100000"/>
              <a:buChar char="●"/>
            </a:pPr>
            <a:r>
              <a:rPr lang="en" sz="1600">
                <a:solidFill>
                  <a:schemeClr val="dk1"/>
                </a:solidFill>
              </a:rPr>
              <a:t>Exoplanet Research Significance:</a:t>
            </a:r>
            <a:endParaRPr sz="1600">
              <a:solidFill>
                <a:schemeClr val="dk1"/>
              </a:solidFill>
            </a:endParaRPr>
          </a:p>
          <a:p>
            <a:pPr indent="0" lvl="0" marL="457200" rtl="0" algn="l">
              <a:spcBef>
                <a:spcPts val="0"/>
              </a:spcBef>
              <a:spcAft>
                <a:spcPts val="0"/>
              </a:spcAft>
              <a:buNone/>
            </a:pPr>
            <a:r>
              <a:rPr lang="en" sz="1600">
                <a:solidFill>
                  <a:schemeClr val="dk1"/>
                </a:solidFill>
              </a:rPr>
              <a:t>Exoplanets are one of the most exciting areas of modern astronomy. They offer insight into how planetary systems form and evolve. By studying exoplanets, we can better understand the conditions that might make planets habitable, contributing to the ongoing search for extraterrestrial life.</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14960" lvl="0" marL="457200" rtl="0" algn="l">
              <a:spcBef>
                <a:spcPts val="0"/>
              </a:spcBef>
              <a:spcAft>
                <a:spcPts val="0"/>
              </a:spcAft>
              <a:buClr>
                <a:schemeClr val="dk1"/>
              </a:buClr>
              <a:buSzPct val="100000"/>
              <a:buChar char="●"/>
            </a:pPr>
            <a:r>
              <a:rPr lang="en" sz="1600">
                <a:solidFill>
                  <a:schemeClr val="dk1"/>
                </a:solidFill>
              </a:rPr>
              <a:t>Educational Impact:</a:t>
            </a:r>
            <a:endParaRPr sz="1600">
              <a:solidFill>
                <a:schemeClr val="dk1"/>
              </a:solidFill>
            </a:endParaRPr>
          </a:p>
          <a:p>
            <a:pPr indent="0" lvl="0" marL="457200" rtl="0" algn="l">
              <a:spcBef>
                <a:spcPts val="0"/>
              </a:spcBef>
              <a:spcAft>
                <a:spcPts val="0"/>
              </a:spcAft>
              <a:buNone/>
            </a:pPr>
            <a:r>
              <a:rPr lang="en" sz="1600">
                <a:solidFill>
                  <a:schemeClr val="dk1"/>
                </a:solidFill>
              </a:rPr>
              <a:t>The Chronicles of Exoplanets project serves an educational purpose by making complex astronomical concepts accessible to the general public. Through the use of engaging and interactive multiple-choice questions (MCQs), users are encouraged to learn about exoplanets, how they are discovered, and why they are important in the broader context of space exploration.</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14960" lvl="0" marL="457200" rtl="0" algn="l">
              <a:spcBef>
                <a:spcPts val="0"/>
              </a:spcBef>
              <a:spcAft>
                <a:spcPts val="0"/>
              </a:spcAft>
              <a:buClr>
                <a:schemeClr val="dk1"/>
              </a:buClr>
              <a:buSzPct val="100000"/>
              <a:buChar char="●"/>
            </a:pPr>
            <a:r>
              <a:rPr lang="en" sz="1600">
                <a:solidFill>
                  <a:schemeClr val="dk1"/>
                </a:solidFill>
              </a:rPr>
              <a:t>By aligning with NASA’s goals of education and outreach, this project plays a small but meaningful role in sparking interest in space science, potentially inspiring the next generation of astronomers and space enthusiasts.</a:t>
            </a:r>
            <a:endParaRPr sz="1600">
              <a:solidFill>
                <a:schemeClr val="dk1"/>
              </a:solidFill>
            </a:endParaRPr>
          </a:p>
          <a:p>
            <a:pPr indent="0" lvl="0" marL="45720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ct val="73333"/>
              <a:buFont typeface="Arial"/>
              <a:buNone/>
            </a:pPr>
            <a:r>
              <a:t/>
            </a:r>
            <a:endParaRPr sz="15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