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A:\SkillAcademy\Capstone\Western%20Countries%20Financial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A:\SkillAcademy\Capstone\Western%20Countries%20Financial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A:\SkillAcademy\Capstone\Western%20Countries%20Financial%20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A:\SkillAcademy\Capstone\Western%20Countries%20Financial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[Western Countries Financial Data.xlsx]Sheet2!PivotTable1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100" b="0" i="0" u="sng" strike="noStrike" kern="1200" cap="none" spc="0" baseline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100" b="0" i="0" u="sng" strike="noStrike" kern="1200" cap="none" spc="0" baseline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latin typeface="+mn-lt"/>
                <a:ea typeface="+mn-ea"/>
                <a:cs typeface="+mn-cs"/>
              </a:rPr>
              <a:t>Country and their Sales.</a:t>
            </a:r>
          </a:p>
          <a:p>
            <a:pPr algn="ctr" rtl="0">
              <a:defRPr sz="1100" u="sng" cap="none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</a:defRPr>
            </a:pPr>
            <a:endParaRPr lang="en-US" sz="1100" b="0" i="0" u="sng" strike="noStrike" kern="1200" cap="none" spc="0" baseline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100" b="0" i="0" u="sng" strike="noStrike" kern="1200" cap="none" spc="0" baseline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lang="en-US" sz="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Sheet2!$A$4:$A$9</c:f>
              <c:strCache>
                <c:ptCount val="5"/>
                <c:pt idx="0">
                  <c:v>United States of America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Mexico</c:v>
                </c:pt>
              </c:strCache>
            </c:strRef>
          </c:cat>
          <c:val>
            <c:numRef>
              <c:f>Sheet2!$B$4:$B$9</c:f>
              <c:numCache>
                <c:formatCode>General</c:formatCode>
                <c:ptCount val="5"/>
                <c:pt idx="0">
                  <c:v>25029830.165000014</c:v>
                </c:pt>
                <c:pt idx="1">
                  <c:v>24887654.885000005</c:v>
                </c:pt>
                <c:pt idx="2">
                  <c:v>24354172.280000009</c:v>
                </c:pt>
                <c:pt idx="3">
                  <c:v>23505340.820000011</c:v>
                </c:pt>
                <c:pt idx="4">
                  <c:v>20949352.109999999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2A-47E9-B9A3-BE77266DC6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4137248"/>
        <c:axId val="84139168"/>
      </c:barChart>
      <c:catAx>
        <c:axId val="8413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39168"/>
        <c:crosses val="autoZero"/>
        <c:auto val="1"/>
        <c:lblAlgn val="ctr"/>
        <c:lblOffset val="100"/>
        <c:noMultiLvlLbl val="0"/>
      </c:catAx>
      <c:valAx>
        <c:axId val="841391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4137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[Western Countries Financial Data.xlsx]Sheet2!PivotTable2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100" b="0" i="0" u="sng" strike="noStrike" kern="1200" cap="none" spc="0" baseline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100" b="0" i="0" u="sng" strike="noStrike" kern="1200" cap="none" spc="0" baseline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latin typeface="+mn-lt"/>
                <a:ea typeface="+mn-ea"/>
                <a:cs typeface="+mn-cs"/>
              </a:rPr>
              <a:t>Segment Wise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0" i="0" u="sng" strike="noStrike" kern="1200" cap="none" spc="0" baseline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Sheet2!$L$3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28263261826183"/>
                      <c:h val="0.175523647319729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57E9-4783-8090-61CAB070E09A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632651624429718"/>
                      <c:h val="0.175523647319729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7E9-4783-8090-61CAB070E09A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968032860311363"/>
                      <c:h val="0.175523647319729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57E9-4783-8090-61CAB070E0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Sheet2!$K$4:$K$9</c:f>
              <c:strCache>
                <c:ptCount val="5"/>
                <c:pt idx="0">
                  <c:v>Government</c:v>
                </c:pt>
                <c:pt idx="1">
                  <c:v>Small Business</c:v>
                </c:pt>
                <c:pt idx="2">
                  <c:v>Enterprise</c:v>
                </c:pt>
                <c:pt idx="3">
                  <c:v>Midmarket</c:v>
                </c:pt>
                <c:pt idx="4">
                  <c:v>Channel Partners</c:v>
                </c:pt>
              </c:strCache>
            </c:strRef>
          </c:cat>
          <c:val>
            <c:numRef>
              <c:f>Sheet2!$L$4:$L$9</c:f>
              <c:numCache>
                <c:formatCode>General</c:formatCode>
                <c:ptCount val="5"/>
                <c:pt idx="0">
                  <c:v>52504260.670000039</c:v>
                </c:pt>
                <c:pt idx="1">
                  <c:v>42427918.5</c:v>
                </c:pt>
                <c:pt idx="2">
                  <c:v>19611694.375</c:v>
                </c:pt>
                <c:pt idx="3">
                  <c:v>2381883.0750000002</c:v>
                </c:pt>
                <c:pt idx="4">
                  <c:v>1800593.6399999994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E9-4783-8090-61CAB070E0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09901056"/>
        <c:axId val="2109902496"/>
      </c:barChart>
      <c:catAx>
        <c:axId val="210990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902496"/>
        <c:crosses val="autoZero"/>
        <c:auto val="1"/>
        <c:lblAlgn val="ctr"/>
        <c:lblOffset val="100"/>
        <c:noMultiLvlLbl val="0"/>
      </c:catAx>
      <c:valAx>
        <c:axId val="21099024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09901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[Western Countries Financial Data.xlsx]Sheet2!PivotTable3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sng" strike="noStrike" kern="1200" cap="all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u="sng" strike="noStrike" kern="1200" cap="none" spc="0" baseline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</a:rPr>
              <a:t>Market Share of Products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Sheet2!$B$19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BDF-410A-A7C4-3FDCF02B9D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BDF-410A-A7C4-3FDCF02B9D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BDF-410A-A7C4-3FDCF02B9DB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BDF-410A-A7C4-3FDCF02B9DB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BDF-410A-A7C4-3FDCF02B9DB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BDF-410A-A7C4-3FDCF02B9DBF}"/>
              </c:ext>
            </c:extLst>
          </c:dPt>
          <c:dLbls>
            <c:dLbl>
              <c:idx val="5"/>
              <c:layout>
                <c:manualLayout>
                  <c:x val="-2.4161771956120113E-18"/>
                  <c:y val="6.95718863841792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914211926806274"/>
                      <c:h val="0.2006881338005170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3BDF-410A-A7C4-3FDCF02B9D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Sheet2!$A$20:$A$26</c:f>
              <c:strCache>
                <c:ptCount val="6"/>
                <c:pt idx="0">
                  <c:v>Paseo</c:v>
                </c:pt>
                <c:pt idx="1">
                  <c:v>VTT</c:v>
                </c:pt>
                <c:pt idx="2">
                  <c:v>Velo</c:v>
                </c:pt>
                <c:pt idx="3">
                  <c:v>Amarilla</c:v>
                </c:pt>
                <c:pt idx="4">
                  <c:v>Montana</c:v>
                </c:pt>
                <c:pt idx="5">
                  <c:v>Carretera</c:v>
                </c:pt>
              </c:strCache>
            </c:strRef>
          </c:cat>
          <c:val>
            <c:numRef>
              <c:f>Sheet2!$B$20:$B$26</c:f>
              <c:numCache>
                <c:formatCode>General</c:formatCode>
                <c:ptCount val="6"/>
                <c:pt idx="0">
                  <c:v>33011143.95000001</c:v>
                </c:pt>
                <c:pt idx="1">
                  <c:v>20511921.02</c:v>
                </c:pt>
                <c:pt idx="2">
                  <c:v>18250059.465</c:v>
                </c:pt>
                <c:pt idx="3">
                  <c:v>17747116.059999999</c:v>
                </c:pt>
                <c:pt idx="4">
                  <c:v>15390801.879999995</c:v>
                </c:pt>
                <c:pt idx="5">
                  <c:v>13815307.885000004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BDF-410A-A7C4-3FDCF02B9DBF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[Western Countries Financial Data.xlsx]Sheet2!PivotTable4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IN" sz="1100" b="0" i="0" u="none" strike="noStrike" kern="1200" cap="none" spc="0" baseline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100" b="0" i="0" u="sng" strike="noStrike" kern="1200" cap="none" spc="0" baseline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latin typeface="+mn-lt"/>
                <a:ea typeface="+mn-ea"/>
                <a:cs typeface="+mn-cs"/>
              </a:rPr>
              <a:t>Monthly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IN" sz="1100" b="0" i="0" u="none" strike="noStrike" kern="1200" cap="none" spc="0" baseline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Sheet2!$L$18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Sheet2!$K$19:$K$37</c:f>
              <c:multiLvlStrCache>
                <c:ptCount val="16"/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3">
                    <c:v>Dec</c:v>
                  </c:pt>
                  <c:pt idx="4">
                    <c:v>Jan</c:v>
                  </c:pt>
                  <c:pt idx="5">
                    <c:v>Feb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  <c:pt idx="10">
                    <c:v>Jul</c:v>
                  </c:pt>
                  <c:pt idx="11">
                    <c:v>Aug</c:v>
                  </c:pt>
                  <c:pt idx="12">
                    <c:v>Sep</c:v>
                  </c:pt>
                  <c:pt idx="13">
                    <c:v>Oct</c:v>
                  </c:pt>
                  <c:pt idx="14">
                    <c:v>Nov</c:v>
                  </c:pt>
                  <c:pt idx="15">
                    <c:v>Dec</c:v>
                  </c:pt>
                </c:lvl>
                <c:lvl>
                  <c:pt idx="0">
                    <c:v>2013</c:v>
                  </c:pt>
                  <c:pt idx="4">
                    <c:v>2014</c:v>
                  </c:pt>
                </c:lvl>
              </c:multiLvlStrCache>
            </c:multiLvlStrRef>
          </c:cat>
          <c:val>
            <c:numRef>
              <c:f>Sheet2!$L$19:$L$37</c:f>
              <c:numCache>
                <c:formatCode>General</c:formatCode>
                <c:ptCount val="16"/>
                <c:pt idx="0">
                  <c:v>4484000.03</c:v>
                </c:pt>
                <c:pt idx="1">
                  <c:v>9295611.0999999959</c:v>
                </c:pt>
                <c:pt idx="2">
                  <c:v>7267203.2999999998</c:v>
                </c:pt>
                <c:pt idx="3">
                  <c:v>5368441.08</c:v>
                </c:pt>
                <c:pt idx="4">
                  <c:v>6607761.6800000006</c:v>
                </c:pt>
                <c:pt idx="5">
                  <c:v>7297531.3900000006</c:v>
                </c:pt>
                <c:pt idx="6">
                  <c:v>5586859.8699999992</c:v>
                </c:pt>
                <c:pt idx="7">
                  <c:v>6964775.0700000003</c:v>
                </c:pt>
                <c:pt idx="8">
                  <c:v>6210211.0600000005</c:v>
                </c:pt>
                <c:pt idx="9">
                  <c:v>9518893.8199999966</c:v>
                </c:pt>
                <c:pt idx="10">
                  <c:v>8102920.1800000016</c:v>
                </c:pt>
                <c:pt idx="11">
                  <c:v>5864622.4199999999</c:v>
                </c:pt>
                <c:pt idx="12">
                  <c:v>6398697.2400000002</c:v>
                </c:pt>
                <c:pt idx="13">
                  <c:v>12375819.919999994</c:v>
                </c:pt>
                <c:pt idx="14">
                  <c:v>5384214.2000000002</c:v>
                </c:pt>
                <c:pt idx="15">
                  <c:v>11998787.900000002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D7-41FD-9830-6B4127AD737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1108992"/>
        <c:axId val="151110912"/>
      </c:lineChart>
      <c:catAx>
        <c:axId val="15110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10912"/>
        <c:crosses val="autoZero"/>
        <c:auto val="1"/>
        <c:lblAlgn val="ctr"/>
        <c:lblOffset val="100"/>
        <c:noMultiLvlLbl val="0"/>
      </c:catAx>
      <c:valAx>
        <c:axId val="1511109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1108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6c57d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716c57d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16c57d09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716c57d09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16c57d09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1716c57d09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16c57d09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716c57d09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c57d09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716c57d09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7937"/>
            <a:ext cx="9144000" cy="7431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24766"/>
          <a:stretch/>
        </p:blipFill>
        <p:spPr>
          <a:xfrm>
            <a:off x="7591425" y="276225"/>
            <a:ext cx="1196974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150" y="292100"/>
            <a:ext cx="85218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150" y="1228725"/>
            <a:ext cx="8521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12737" y="304800"/>
            <a:ext cx="4076700" cy="45339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By Akash Kumar Vinodiya</a:t>
            </a:r>
            <a:endParaRPr dirty="0"/>
          </a:p>
        </p:txBody>
      </p:sp>
      <p:sp>
        <p:nvSpPr>
          <p:cNvPr id="65" name="Google Shape;65;p15"/>
          <p:cNvSpPr txBox="1"/>
          <p:nvPr/>
        </p:nvSpPr>
        <p:spPr>
          <a:xfrm>
            <a:off x="541825" y="1376350"/>
            <a:ext cx="3847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None/>
            </a:pP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Business Analyst Career Program - Capstone Project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2737" y="1528762"/>
            <a:ext cx="55500" cy="758700"/>
          </a:xfrm>
          <a:prstGeom prst="rect">
            <a:avLst/>
          </a:prstGeom>
          <a:solidFill>
            <a:srgbClr val="04A5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79" y="1376350"/>
            <a:ext cx="3018901" cy="30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1923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Endnotes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06DD67-373A-C32D-4CE6-B41986D544E7}"/>
              </a:ext>
            </a:extLst>
          </p:cNvPr>
          <p:cNvSpPr txBox="1"/>
          <p:nvPr/>
        </p:nvSpPr>
        <p:spPr>
          <a:xfrm>
            <a:off x="247100" y="1017478"/>
            <a:ext cx="85852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Links</a:t>
            </a:r>
          </a:p>
          <a:p>
            <a:endParaRPr lang="en-IN" b="1" dirty="0"/>
          </a:p>
          <a:p>
            <a:r>
              <a:rPr lang="en-IN" b="1" dirty="0" err="1"/>
              <a:t>Western_Countries_Financial_Data</a:t>
            </a:r>
            <a:r>
              <a:rPr lang="en-IN" b="1" dirty="0"/>
              <a:t>: </a:t>
            </a:r>
          </a:p>
          <a:p>
            <a:r>
              <a:rPr lang="en-IN" dirty="0"/>
              <a:t>https://drive.google.com/file/d/1dWOTPx4d-pn2qQ3OkdpB6fCWU9BZW2ub/view?usp=sharing</a:t>
            </a:r>
          </a:p>
          <a:p>
            <a:endParaRPr lang="en-IN" b="1" dirty="0"/>
          </a:p>
          <a:p>
            <a:r>
              <a:rPr lang="en-IN" b="1" dirty="0"/>
              <a:t>Capstone Document: </a:t>
            </a:r>
            <a:r>
              <a:rPr lang="en-IN" dirty="0"/>
              <a:t>https://docs.google.com/document/d/1Yl0AF5mWciTKpORgjWqdKOhS7TfKRRqX/edit?usp=sharing&amp;ouid=103483728038485412461&amp;rtpof=true&amp;sd=true</a:t>
            </a:r>
          </a:p>
          <a:p>
            <a:endParaRPr lang="en-IN" b="1" dirty="0"/>
          </a:p>
          <a:p>
            <a:r>
              <a:rPr lang="en-IN" b="1" dirty="0"/>
              <a:t>Capstone Power BI File: </a:t>
            </a:r>
          </a:p>
          <a:p>
            <a:r>
              <a:rPr lang="en-IN" dirty="0"/>
              <a:t>https://drive.google.com/file/d/1y-S_N8OgIOs2Nf2uk-KfhG5fqsJKW6OK/view?usp=sharing</a:t>
            </a:r>
          </a:p>
          <a:p>
            <a:endParaRPr lang="en-IN" b="1" dirty="0"/>
          </a:p>
          <a:p>
            <a:r>
              <a:rPr lang="en-IN" b="1" dirty="0"/>
              <a:t>Capstone SQL File: </a:t>
            </a:r>
            <a:r>
              <a:rPr lang="en-IN" dirty="0"/>
              <a:t>https://drive.google.com/file/d/1TLBQ6E5d00mJsBNI7ZJr6xceDbRHrx_X/view?usp=sharing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88925" y="149225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57E"/>
              </a:buClr>
              <a:buSzPts val="1800"/>
              <a:buFont typeface="Montserrat"/>
              <a:buNone/>
            </a:pPr>
            <a:r>
              <a:rPr lang="en" sz="1800" b="1" i="0" u="none" strike="noStrike" cap="none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20175" y="794516"/>
            <a:ext cx="8542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endParaRPr sz="1400" i="0" u="none" strike="noStrike" cap="non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Data Exploration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Statistical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Graphical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Insert the given data into the SQL server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Import the Data from the SQL Database into PowerBI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Interactive Dashboard by using visualization tools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Conclusion and Inferences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Endnotes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5" name="Google Shape;75;p16" descr="agenda – Palo Alto Daily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8063" y="11033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 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-138066" y="3574160"/>
            <a:ext cx="9420129" cy="156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7700" lvl="1" indent="-323850" algn="l">
              <a:lnSpc>
                <a:spcPct val="200000"/>
              </a:lnSpc>
              <a:buFont typeface="Arial"/>
              <a:buChar char="•"/>
            </a:pPr>
            <a:r>
              <a:rPr lang="en-US" sz="900" dirty="0">
                <a:solidFill>
                  <a:schemeClr val="accent1"/>
                </a:solidFill>
                <a:latin typeface="+mj-lt"/>
                <a:ea typeface="Segoe UI Emoji" panose="020B0502040204020203" pitchFamily="34" charset="0"/>
                <a:cs typeface="Poppins"/>
                <a:sym typeface="Poppins"/>
              </a:rPr>
              <a:t>The dataset contains 700 records and 16 columns, representing financial data for various products sold in Western countries.</a:t>
            </a:r>
          </a:p>
          <a:p>
            <a:pPr marL="647700" lvl="1" indent="-323850" algn="l">
              <a:lnSpc>
                <a:spcPct val="200000"/>
              </a:lnSpc>
              <a:buFont typeface="Arial"/>
              <a:buChar char="•"/>
            </a:pPr>
            <a:r>
              <a:rPr lang="en-US" sz="900" dirty="0">
                <a:solidFill>
                  <a:schemeClr val="accent1"/>
                </a:solidFill>
                <a:latin typeface="+mj-lt"/>
                <a:ea typeface="Segoe UI Emoji" panose="020B0502040204020203" pitchFamily="34" charset="0"/>
                <a:cs typeface="Poppins"/>
                <a:sym typeface="Poppins"/>
              </a:rPr>
              <a:t>Key attributes include Segment, Country, Product, Discount Band, Units Sold, Gross Sales, Discounts, Profit, and time-related fields like Date, Month Name, and Year. </a:t>
            </a:r>
          </a:p>
          <a:p>
            <a:pPr marL="647700" lvl="1" indent="-323850" algn="l">
              <a:lnSpc>
                <a:spcPct val="200000"/>
              </a:lnSpc>
              <a:buFont typeface="Arial"/>
              <a:buChar char="•"/>
            </a:pPr>
            <a:r>
              <a:rPr lang="en-US" sz="900" dirty="0">
                <a:solidFill>
                  <a:schemeClr val="accent1"/>
                </a:solidFill>
                <a:latin typeface="+mj-lt"/>
                <a:ea typeface="Segoe UI Emoji" panose="020B0502040204020203" pitchFamily="34" charset="0"/>
                <a:cs typeface="Poppins"/>
                <a:sym typeface="Poppins"/>
              </a:rPr>
              <a:t>Products are categorized across five segments and sold in five countries, with attributes detailing their pricing, sales performance, and profitability.</a:t>
            </a:r>
          </a:p>
          <a:p>
            <a:pPr marL="647700" lvl="1" indent="-323850" algn="l">
              <a:lnSpc>
                <a:spcPct val="200000"/>
              </a:lnSpc>
              <a:buFont typeface="Arial"/>
              <a:buChar char="•"/>
            </a:pPr>
            <a:r>
              <a:rPr lang="en-US" sz="900" dirty="0">
                <a:solidFill>
                  <a:schemeClr val="accent1"/>
                </a:solidFill>
                <a:latin typeface="+mj-lt"/>
                <a:ea typeface="Segoe UI Emoji" panose="020B0502040204020203" pitchFamily="34" charset="0"/>
                <a:cs typeface="Poppins"/>
                <a:sym typeface="Poppins"/>
              </a:rPr>
              <a:t>The Units Sold range from 200 to 4492.5, with gross sales peaking at $1,207,500 and discounts varying significantly.</a:t>
            </a:r>
          </a:p>
          <a:p>
            <a:pPr marL="647700" lvl="1" indent="-323850" algn="l">
              <a:lnSpc>
                <a:spcPct val="200000"/>
              </a:lnSpc>
              <a:buFont typeface="Arial"/>
              <a:buChar char="•"/>
            </a:pPr>
            <a:r>
              <a:rPr lang="en-US" sz="900" dirty="0">
                <a:solidFill>
                  <a:schemeClr val="accent1"/>
                </a:solidFill>
                <a:latin typeface="+mj-lt"/>
                <a:ea typeface="Segoe UI Emoji" panose="020B0502040204020203" pitchFamily="34" charset="0"/>
                <a:cs typeface="Poppins"/>
                <a:sym typeface="Poppins"/>
              </a:rPr>
              <a:t>The data spans from September 2013 to December 2014, allowing for time-series and segment-based analysis of sales trends and profitability.</a:t>
            </a:r>
          </a:p>
          <a:p>
            <a:pPr algn="l">
              <a:lnSpc>
                <a:spcPct val="200000"/>
              </a:lnSpc>
            </a:pPr>
            <a:endParaRPr lang="en-US" sz="900" dirty="0">
              <a:solidFill>
                <a:schemeClr val="accent1"/>
              </a:solidFill>
              <a:latin typeface="+mj-lt"/>
              <a:ea typeface="Segoe UI Emoji" panose="020B0502040204020203" pitchFamily="34" charset="0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3AEAC8-2E65-7AEA-F888-6E0AB31D2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9143999" cy="2812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56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 using Excel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4DF93-F0E9-FA3A-9306-134FD616D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13" y="826485"/>
            <a:ext cx="6964973" cy="42172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9523718-5726-2345-28BE-C9FF58449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71934"/>
              </p:ext>
            </p:extLst>
          </p:nvPr>
        </p:nvGraphicFramePr>
        <p:xfrm>
          <a:off x="311699" y="889188"/>
          <a:ext cx="4361901" cy="180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2B1BD79-C7EE-5DDD-43A5-A9D60645B6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153303"/>
              </p:ext>
            </p:extLst>
          </p:nvPr>
        </p:nvGraphicFramePr>
        <p:xfrm>
          <a:off x="4767943" y="889187"/>
          <a:ext cx="3806659" cy="1881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4AAF166-74CC-BC95-FAFE-D2EC3F92F6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503033"/>
              </p:ext>
            </p:extLst>
          </p:nvPr>
        </p:nvGraphicFramePr>
        <p:xfrm>
          <a:off x="0" y="2770415"/>
          <a:ext cx="3011351" cy="2373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AD085FC-372F-82BA-74E1-067AFEA318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230902"/>
              </p:ext>
            </p:extLst>
          </p:nvPr>
        </p:nvGraphicFramePr>
        <p:xfrm>
          <a:off x="3011351" y="2844800"/>
          <a:ext cx="6132649" cy="2277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216FD-251A-C5D9-6FF8-5FA61350C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5543"/>
            <a:ext cx="9144000" cy="38164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Import the Data from the SQL Database into PowerBI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91145-FC50-374D-6DC1-17F11B0DEF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836"/>
          <a:stretch/>
        </p:blipFill>
        <p:spPr>
          <a:xfrm>
            <a:off x="0" y="826200"/>
            <a:ext cx="9144000" cy="41915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Interactive Dashboard by using visualization tools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C8D14-40AA-F1B0-5CCB-68505F277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" y="762000"/>
            <a:ext cx="913018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Inferences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533A7F6E-B3B6-BBF5-6A18-DA81EF18AF85}"/>
              </a:ext>
            </a:extLst>
          </p:cNvPr>
          <p:cNvSpPr txBox="1"/>
          <p:nvPr/>
        </p:nvSpPr>
        <p:spPr>
          <a:xfrm>
            <a:off x="581576" y="659825"/>
            <a:ext cx="8562424" cy="4961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291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+mj-lt"/>
                <a:ea typeface="Poppins Bold"/>
                <a:cs typeface="Poppins Bold"/>
                <a:sym typeface="Poppins Bold"/>
              </a:rPr>
              <a:t>Highest Sales</a:t>
            </a:r>
            <a:r>
              <a:rPr lang="en-US" sz="1200" dirty="0">
                <a:solidFill>
                  <a:srgbClr val="000000"/>
                </a:solidFill>
                <a:latin typeface="+mj-lt"/>
                <a:ea typeface="Poppins Bold"/>
                <a:cs typeface="Poppins Bold"/>
                <a:sym typeface="Poppins Bold"/>
              </a:rPr>
              <a:t>: Paseo ($33 M)</a:t>
            </a:r>
          </a:p>
          <a:p>
            <a:pPr marL="285750" indent="-285750">
              <a:lnSpc>
                <a:spcPts val="291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+mj-lt"/>
                <a:ea typeface="Poppins Bold"/>
                <a:cs typeface="Poppins Bold"/>
                <a:sym typeface="Poppins Bold"/>
              </a:rPr>
              <a:t>Lowest Sales:</a:t>
            </a:r>
            <a:r>
              <a:rPr lang="en-US" sz="1200" dirty="0">
                <a:solidFill>
                  <a:srgbClr val="000000"/>
                </a:solidFill>
                <a:latin typeface="+mj-lt"/>
                <a:ea typeface="Poppins Bold"/>
                <a:cs typeface="Poppins Bold"/>
                <a:sym typeface="Poppins Bold"/>
              </a:rPr>
              <a:t> Amarilla ($13.8 M)</a:t>
            </a:r>
          </a:p>
          <a:p>
            <a:pPr marL="285750" indent="-285750">
              <a:lnSpc>
                <a:spcPts val="291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+mj-lt"/>
                <a:sym typeface="Poppins Bold"/>
              </a:rPr>
              <a:t>Highest </a:t>
            </a:r>
            <a:r>
              <a:rPr lang="en-US" sz="1200" b="1" dirty="0">
                <a:solidFill>
                  <a:srgbClr val="000000"/>
                </a:solidFill>
                <a:latin typeface="+mj-lt"/>
                <a:ea typeface="Poppins Bold"/>
                <a:cs typeface="Poppins Bold"/>
                <a:sym typeface="Poppins Bold"/>
              </a:rPr>
              <a:t>Sales</a:t>
            </a:r>
            <a:r>
              <a:rPr lang="en-US" sz="1200" b="1" dirty="0">
                <a:latin typeface="+mj-lt"/>
                <a:sym typeface="Poppins Bold"/>
              </a:rPr>
              <a:t>:</a:t>
            </a:r>
            <a:r>
              <a:rPr lang="en-US" sz="1200" dirty="0">
                <a:latin typeface="+mj-lt"/>
                <a:sym typeface="Poppins Bold"/>
              </a:rPr>
              <a:t> </a:t>
            </a:r>
            <a:r>
              <a:rPr lang="en-US" sz="1200" dirty="0">
                <a:latin typeface="+mj-lt"/>
                <a:sym typeface="Poppins"/>
              </a:rPr>
              <a:t>Government ($53M)</a:t>
            </a:r>
          </a:p>
          <a:p>
            <a:pPr marL="285750" indent="-285750">
              <a:lnSpc>
                <a:spcPts val="291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+mj-lt"/>
                <a:sym typeface="Poppins Bold"/>
              </a:rPr>
              <a:t>Highest Profit:</a:t>
            </a:r>
            <a:r>
              <a:rPr lang="en-US" sz="1200" dirty="0">
                <a:latin typeface="+mj-lt"/>
                <a:sym typeface="Poppins Bold"/>
              </a:rPr>
              <a:t> </a:t>
            </a:r>
            <a:r>
              <a:rPr lang="en-US" sz="1200" dirty="0">
                <a:latin typeface="+mj-lt"/>
                <a:sym typeface="Poppins"/>
              </a:rPr>
              <a:t>Government ($11M)</a:t>
            </a:r>
          </a:p>
          <a:p>
            <a:pPr marL="285750" indent="-285750">
              <a:lnSpc>
                <a:spcPts val="291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+mj-lt"/>
                <a:sym typeface="Poppins Bold"/>
              </a:rPr>
              <a:t>Lowest Sales:</a:t>
            </a:r>
            <a:r>
              <a:rPr lang="en-US" sz="1200" dirty="0">
                <a:latin typeface="+mj-lt"/>
                <a:sym typeface="Poppins Bold"/>
              </a:rPr>
              <a:t> </a:t>
            </a:r>
            <a:r>
              <a:rPr lang="en-US" sz="1200" dirty="0">
                <a:latin typeface="+mj-lt"/>
                <a:sym typeface="Poppins"/>
              </a:rPr>
              <a:t>Channel Partners ($2M)</a:t>
            </a:r>
          </a:p>
          <a:p>
            <a:pPr marL="285750" indent="-285750">
              <a:lnSpc>
                <a:spcPts val="291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+mj-lt"/>
                <a:sym typeface="Poppins Bold"/>
              </a:rPr>
              <a:t>Lowest Profit:</a:t>
            </a:r>
            <a:r>
              <a:rPr lang="en-US" sz="1200" dirty="0">
                <a:latin typeface="+mj-lt"/>
                <a:sym typeface="Poppins"/>
              </a:rPr>
              <a:t> Enterprise ($-1M)</a:t>
            </a:r>
          </a:p>
          <a:p>
            <a:pPr marL="285750" indent="-285750">
              <a:lnSpc>
                <a:spcPts val="291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+mj-lt"/>
                <a:sym typeface="Poppins Bold"/>
              </a:rPr>
              <a:t>Maximum Discount:</a:t>
            </a:r>
            <a:r>
              <a:rPr lang="en-US" sz="1200" dirty="0">
                <a:latin typeface="+mj-lt"/>
                <a:sym typeface="Poppins Bold"/>
              </a:rPr>
              <a:t> </a:t>
            </a:r>
            <a:r>
              <a:rPr lang="en-US" sz="1200" dirty="0">
                <a:latin typeface="+mj-lt"/>
                <a:sym typeface="Poppins"/>
              </a:rPr>
              <a:t>Paseo ($2.60 M)</a:t>
            </a:r>
          </a:p>
          <a:p>
            <a:pPr marL="285750" indent="-285750">
              <a:lnSpc>
                <a:spcPts val="291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+mj-lt"/>
                <a:sym typeface="Poppins Bold"/>
              </a:rPr>
              <a:t>Least Discount:</a:t>
            </a:r>
            <a:r>
              <a:rPr lang="en-US" sz="1200" dirty="0">
                <a:latin typeface="+mj-lt"/>
                <a:sym typeface="Poppins Bold"/>
              </a:rPr>
              <a:t> </a:t>
            </a:r>
            <a:r>
              <a:rPr lang="en-US" sz="1200" dirty="0">
                <a:latin typeface="+mj-lt"/>
                <a:sym typeface="Poppins"/>
              </a:rPr>
              <a:t>Carretera ($1.12 M)</a:t>
            </a:r>
          </a:p>
          <a:p>
            <a:pPr marL="285750" indent="-285750">
              <a:lnSpc>
                <a:spcPts val="291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+mj-lt"/>
                <a:sym typeface="Canva Sans"/>
              </a:rPr>
              <a:t>France &amp; Germany</a:t>
            </a:r>
            <a:r>
              <a:rPr lang="en-US" sz="1200" dirty="0">
                <a:latin typeface="+mj-lt"/>
                <a:sym typeface="Canva Sans"/>
              </a:rPr>
              <a:t> are top 2 profitable countries.</a:t>
            </a:r>
            <a:r>
              <a:rPr lang="en-US" sz="1200" dirty="0">
                <a:latin typeface="+mj-lt"/>
                <a:sym typeface="Poppins"/>
              </a:rPr>
              <a:t> </a:t>
            </a:r>
          </a:p>
          <a:p>
            <a:pPr marL="285750" indent="-285750">
              <a:lnSpc>
                <a:spcPts val="291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sym typeface="Canva Sans Bold"/>
              </a:rPr>
              <a:t>Bottom 3 products</a:t>
            </a:r>
            <a:r>
              <a:rPr lang="en-US" sz="1200" dirty="0">
                <a:latin typeface="+mj-lt"/>
                <a:sym typeface="Canva Sans"/>
              </a:rPr>
              <a:t> based on sales are </a:t>
            </a:r>
            <a:r>
              <a:rPr lang="en-US" sz="1200" b="1" dirty="0">
                <a:latin typeface="+mj-lt"/>
                <a:sym typeface="Canva Sans"/>
              </a:rPr>
              <a:t>Amarilla, Montana and Carretera.</a:t>
            </a:r>
          </a:p>
          <a:p>
            <a:pPr marL="285750" indent="-285750">
              <a:lnSpc>
                <a:spcPts val="291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sym typeface="Canva Sans Bold"/>
              </a:rPr>
              <a:t>Performance in Q4</a:t>
            </a:r>
            <a:r>
              <a:rPr lang="en-US" sz="1200" dirty="0">
                <a:latin typeface="+mj-lt"/>
                <a:sym typeface="Canva Sans"/>
              </a:rPr>
              <a:t> is better than other Quarter. Point which we have to consider as there are two quarter 4 in the Dataset.</a:t>
            </a:r>
          </a:p>
          <a:p>
            <a:pPr marL="285750" indent="-285750">
              <a:lnSpc>
                <a:spcPts val="291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sym typeface="Canva Sans"/>
              </a:rPr>
              <a:t>Yearly profit is better for the year</a:t>
            </a:r>
            <a:r>
              <a:rPr lang="en-US" sz="1200" b="1" dirty="0">
                <a:latin typeface="+mj-lt"/>
                <a:sym typeface="Canva Sans"/>
              </a:rPr>
              <a:t> </a:t>
            </a:r>
            <a:r>
              <a:rPr lang="en-US" sz="1200" b="1" dirty="0">
                <a:latin typeface="+mj-lt"/>
                <a:sym typeface="Canva Sans Bold"/>
              </a:rPr>
              <a:t>2014.</a:t>
            </a:r>
            <a:endParaRPr lang="en-US" sz="1200" b="1" dirty="0">
              <a:latin typeface="+mj-lt"/>
              <a:sym typeface="Poppins Bold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+mj-lt"/>
              <a:sym typeface="Canva Sans Bold"/>
            </a:endParaRPr>
          </a:p>
          <a:p>
            <a:pPr marL="285750" indent="-285750">
              <a:lnSpc>
                <a:spcPts val="291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+mj-lt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458</Words>
  <Application>Microsoft Office PowerPoint</Application>
  <PresentationFormat>On-screen Show (16:9)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Montserrat</vt:lpstr>
      <vt:lpstr>Montserrat SemiBold</vt:lpstr>
      <vt:lpstr>Source Code Pro</vt:lpstr>
      <vt:lpstr>Simple Light</vt:lpstr>
      <vt:lpstr>3_Beach Day</vt:lpstr>
      <vt:lpstr>PowerPoint Presentation</vt:lpstr>
      <vt:lpstr>PowerPoint Presentation</vt:lpstr>
      <vt:lpstr>Data Exploration </vt:lpstr>
      <vt:lpstr>Statistical Analysis using Excel</vt:lpstr>
      <vt:lpstr>Graphical Analysis using Excel</vt:lpstr>
      <vt:lpstr>Insert the given data into the SQL server</vt:lpstr>
      <vt:lpstr>Import the Data from the SQL Database into PowerBI</vt:lpstr>
      <vt:lpstr>Interactive Dashboard by using visualization tools</vt:lpstr>
      <vt:lpstr>Conclusion and Inferences</vt:lpstr>
      <vt:lpstr>Endnotes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AKASH VINODIYA</cp:lastModifiedBy>
  <cp:revision>5</cp:revision>
  <dcterms:modified xsi:type="dcterms:W3CDTF">2024-12-11T03:40:30Z</dcterms:modified>
</cp:coreProperties>
</file>