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ody Text Fit" panose="020B0604020202020204" charset="0"/>
      <p:regular r:id="rId11"/>
    </p:embeddedFont>
    <p:embeddedFont>
      <p:font typeface="Body Text Large Bold" panose="020B0604020202020204" charset="0"/>
      <p:regular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Poppins Bold" panose="00000800000000000000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85968" y="1347181"/>
            <a:ext cx="5745412" cy="7592637"/>
          </a:xfrm>
          <a:custGeom>
            <a:avLst/>
            <a:gdLst/>
            <a:ahLst/>
            <a:cxnLst/>
            <a:rect l="l" t="t" r="r" b="b"/>
            <a:pathLst>
              <a:path w="5745412" h="7592637">
                <a:moveTo>
                  <a:pt x="0" y="0"/>
                </a:moveTo>
                <a:lnTo>
                  <a:pt x="5745413" y="0"/>
                </a:lnTo>
                <a:lnTo>
                  <a:pt x="5745413" y="7592638"/>
                </a:lnTo>
                <a:lnTo>
                  <a:pt x="0" y="759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98719" y="-287305"/>
            <a:ext cx="2978563" cy="1634486"/>
          </a:xfrm>
          <a:custGeom>
            <a:avLst/>
            <a:gdLst/>
            <a:ahLst/>
            <a:cxnLst/>
            <a:rect l="l" t="t" r="r" b="b"/>
            <a:pathLst>
              <a:path w="2978563" h="1634486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76201" y="-114301"/>
            <a:ext cx="936095" cy="10401301"/>
            <a:chOff x="0" y="0"/>
            <a:chExt cx="812800" cy="2797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97101"/>
            </a:xfrm>
            <a:custGeom>
              <a:avLst/>
              <a:gdLst/>
              <a:ahLst/>
              <a:cxnLst/>
              <a:rect l="l" t="t" r="r" b="b"/>
              <a:pathLst>
                <a:path w="812800" h="2797101">
                  <a:moveTo>
                    <a:pt x="0" y="0"/>
                  </a:moveTo>
                  <a:lnTo>
                    <a:pt x="812800" y="0"/>
                  </a:lnTo>
                  <a:lnTo>
                    <a:pt x="812800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812800" cy="278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65652" y="981075"/>
            <a:ext cx="12503652" cy="3370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31"/>
              </a:lnSpc>
            </a:pPr>
            <a:r>
              <a:rPr lang="en-US" sz="8299" b="1">
                <a:solidFill>
                  <a:srgbClr val="FFDE59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 Performance Analysis of Western Countries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5652" y="5172075"/>
            <a:ext cx="8774675" cy="1473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3623">
                <a:solidFill>
                  <a:srgbClr val="FFDE59"/>
                </a:solidFill>
                <a:latin typeface="Poppins"/>
                <a:ea typeface="Poppins"/>
                <a:cs typeface="Poppins"/>
                <a:sym typeface="Poppins"/>
              </a:rPr>
              <a:t>Presented By: Akash Kumar Vinodiya</a:t>
            </a:r>
          </a:p>
          <a:p>
            <a:pPr algn="l">
              <a:lnSpc>
                <a:spcPts val="3768"/>
              </a:lnSpc>
            </a:pPr>
            <a:endParaRPr lang="en-US" sz="3623">
              <a:solidFill>
                <a:srgbClr val="FFDE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768"/>
              </a:lnSpc>
            </a:pPr>
            <a:r>
              <a:rPr lang="en-US" sz="3623">
                <a:solidFill>
                  <a:srgbClr val="FFDE59"/>
                </a:solidFill>
                <a:latin typeface="Poppins"/>
                <a:ea typeface="Poppins"/>
                <a:cs typeface="Poppins"/>
                <a:sym typeface="Poppins"/>
              </a:rPr>
              <a:t>Date: 10-12-2024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48531" y="9469757"/>
            <a:ext cx="2978563" cy="1634486"/>
          </a:xfrm>
          <a:custGeom>
            <a:avLst/>
            <a:gdLst/>
            <a:ahLst/>
            <a:cxnLst/>
            <a:rect l="l" t="t" r="r" b="b"/>
            <a:pathLst>
              <a:path w="2978563" h="1634486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542195" y="-86345"/>
            <a:ext cx="1050606" cy="10620241"/>
            <a:chOff x="0" y="0"/>
            <a:chExt cx="6029766" cy="2797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29766" cy="2797101"/>
            </a:xfrm>
            <a:custGeom>
              <a:avLst/>
              <a:gdLst/>
              <a:ahLst/>
              <a:cxnLst/>
              <a:rect l="l" t="t" r="r" b="b"/>
              <a:pathLst>
                <a:path w="6029766" h="2797101">
                  <a:moveTo>
                    <a:pt x="0" y="0"/>
                  </a:moveTo>
                  <a:lnTo>
                    <a:pt x="6029766" y="0"/>
                  </a:lnTo>
                  <a:lnTo>
                    <a:pt x="6029766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6029766" cy="278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068519" y="2591748"/>
            <a:ext cx="6155871" cy="6155871"/>
          </a:xfrm>
          <a:custGeom>
            <a:avLst/>
            <a:gdLst/>
            <a:ahLst/>
            <a:cxnLst/>
            <a:rect l="l" t="t" r="r" b="b"/>
            <a:pathLst>
              <a:path w="6155871" h="6155871">
                <a:moveTo>
                  <a:pt x="0" y="0"/>
                </a:moveTo>
                <a:lnTo>
                  <a:pt x="6155872" y="0"/>
                </a:lnTo>
                <a:lnTo>
                  <a:pt x="6155872" y="6155871"/>
                </a:lnTo>
                <a:lnTo>
                  <a:pt x="0" y="615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22822" y="8757144"/>
            <a:ext cx="5756156" cy="365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24"/>
              </a:lnSpc>
            </a:pPr>
            <a:r>
              <a:rPr lang="en-US" sz="2523">
                <a:solidFill>
                  <a:srgbClr val="0F0E0E"/>
                </a:solidFill>
                <a:latin typeface="Poppins"/>
                <a:ea typeface="Poppins"/>
                <a:cs typeface="Poppins"/>
                <a:sym typeface="Poppins"/>
              </a:rPr>
              <a:t>www.reallygreatsite.com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68519" y="878713"/>
            <a:ext cx="5095721" cy="79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1">
                <a:solidFill>
                  <a:srgbClr val="FFDE59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1560" y="2864675"/>
            <a:ext cx="9191551" cy="4995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3"/>
              </a:lnSpc>
            </a:pPr>
            <a:endParaRPr/>
          </a:p>
          <a:p>
            <a:pPr marL="604519" lvl="1" indent="-302260" algn="l">
              <a:lnSpc>
                <a:spcPts val="3023"/>
              </a:lnSpc>
              <a:buFont typeface="Arial"/>
              <a:buChar char="•"/>
            </a:pPr>
            <a:r>
              <a:rPr lang="en-US" sz="2799" spc="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analyze sales, profit, and discount trends across segments, products, and countries.</a:t>
            </a:r>
          </a:p>
          <a:p>
            <a:pPr algn="l">
              <a:lnSpc>
                <a:spcPts val="3023"/>
              </a:lnSpc>
            </a:pPr>
            <a:endParaRPr lang="en-US" sz="2799" spc="1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23"/>
              </a:lnSpc>
            </a:pPr>
            <a:endParaRPr lang="en-US" sz="2799" spc="1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9" lvl="1" indent="-302260" algn="l">
              <a:lnSpc>
                <a:spcPts val="3023"/>
              </a:lnSpc>
              <a:buFont typeface="Arial"/>
              <a:buChar char="•"/>
            </a:pPr>
            <a:r>
              <a:rPr lang="en-US" sz="2799" spc="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Identify top-performing countries and products.</a:t>
            </a:r>
          </a:p>
          <a:p>
            <a:pPr algn="l">
              <a:lnSpc>
                <a:spcPts val="3023"/>
              </a:lnSpc>
            </a:pPr>
            <a:endParaRPr lang="en-US" sz="2799" spc="1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23"/>
              </a:lnSpc>
            </a:pPr>
            <a:endParaRPr lang="en-US" sz="2799" spc="1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9" lvl="1" indent="-302260" algn="l">
              <a:lnSpc>
                <a:spcPts val="3023"/>
              </a:lnSpc>
              <a:buFont typeface="Arial"/>
              <a:buChar char="•"/>
            </a:pPr>
            <a:r>
              <a:rPr lang="en-US" sz="2799" spc="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Explore yearly, quarterly, and segment-wise performance metrics.</a:t>
            </a:r>
          </a:p>
          <a:p>
            <a:pPr algn="l">
              <a:lnSpc>
                <a:spcPts val="3023"/>
              </a:lnSpc>
            </a:pPr>
            <a:endParaRPr lang="en-US" sz="2799" spc="15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4065" y="2155507"/>
            <a:ext cx="7883080" cy="548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4"/>
              </a:lnSpc>
              <a:spcBef>
                <a:spcPct val="0"/>
              </a:spcBef>
            </a:pPr>
            <a:r>
              <a:rPr lang="en-US" sz="4023" b="1" dirty="0">
                <a:solidFill>
                  <a:srgbClr val="FFDE59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Objectives: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5760" y="1772741"/>
            <a:ext cx="5585221" cy="6168417"/>
          </a:xfrm>
          <a:custGeom>
            <a:avLst/>
            <a:gdLst/>
            <a:ahLst/>
            <a:cxnLst/>
            <a:rect l="l" t="t" r="r" b="b"/>
            <a:pathLst>
              <a:path w="5585221" h="6168417">
                <a:moveTo>
                  <a:pt x="0" y="0"/>
                </a:moveTo>
                <a:lnTo>
                  <a:pt x="5585221" y="0"/>
                </a:lnTo>
                <a:lnTo>
                  <a:pt x="5585221" y="6168417"/>
                </a:lnTo>
                <a:lnTo>
                  <a:pt x="0" y="6168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95760" y="640539"/>
            <a:ext cx="7296534" cy="795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1">
                <a:solidFill>
                  <a:srgbClr val="FFDE59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43996" y="823734"/>
            <a:ext cx="9465094" cy="858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240"/>
              </a:lnSpc>
              <a:buFont typeface="Arial"/>
              <a:buChar char="•"/>
            </a:pPr>
            <a:r>
              <a:rPr lang="en-US" sz="2000" spc="16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dataset contains 700 records and 16 columns, representing financial data for various products sold in Western countries.</a:t>
            </a:r>
          </a:p>
          <a:p>
            <a:pPr marL="647700" lvl="1" indent="-323850" algn="l">
              <a:lnSpc>
                <a:spcPts val="3240"/>
              </a:lnSpc>
              <a:buFont typeface="Arial"/>
              <a:buChar char="•"/>
            </a:pPr>
            <a:endParaRPr lang="en-US" sz="2000" spc="16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3850" lvl="1" algn="l">
              <a:lnSpc>
                <a:spcPts val="3240"/>
              </a:lnSpc>
            </a:pPr>
            <a:endParaRPr lang="en-US" sz="2000" spc="16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700" lvl="1" indent="-323850" algn="l">
              <a:lnSpc>
                <a:spcPts val="3240"/>
              </a:lnSpc>
              <a:buFont typeface="Arial"/>
              <a:buChar char="•"/>
            </a:pPr>
            <a:r>
              <a:rPr lang="en-US" sz="2000" spc="16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attributes include Segment, Country, Product, Discount Band, Units Sold, Gross Sales, Discounts, Profit, and time-related fields like Date, Month Name, and Year. </a:t>
            </a:r>
          </a:p>
          <a:p>
            <a:pPr marL="647700" lvl="1" indent="-323850" algn="l">
              <a:lnSpc>
                <a:spcPts val="3240"/>
              </a:lnSpc>
              <a:buFont typeface="Arial"/>
              <a:buChar char="•"/>
            </a:pPr>
            <a:endParaRPr lang="en-US" sz="2000" spc="16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700" lvl="1" indent="-323850" algn="l">
              <a:lnSpc>
                <a:spcPts val="3240"/>
              </a:lnSpc>
              <a:buFont typeface="Arial"/>
              <a:buChar char="•"/>
            </a:pPr>
            <a:r>
              <a:rPr lang="en-US" sz="2000" spc="16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Products are categorized across five segments and sold in five countries, with attributes detailing their pricing, sales performance, and profitability.</a:t>
            </a:r>
          </a:p>
          <a:p>
            <a:pPr marL="323850" lvl="1" algn="l">
              <a:lnSpc>
                <a:spcPts val="3240"/>
              </a:lnSpc>
            </a:pPr>
            <a:endParaRPr lang="en-US" sz="2000" spc="16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700" lvl="1" indent="-323850" algn="l">
              <a:lnSpc>
                <a:spcPts val="3240"/>
              </a:lnSpc>
              <a:buFont typeface="Arial"/>
              <a:buChar char="•"/>
            </a:pPr>
            <a:r>
              <a:rPr lang="en-US" sz="2000" spc="16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Units Sold range from 200 to 4492.5, with gross sales peaking at $1,207,500 and discounts varying significantly.</a:t>
            </a:r>
          </a:p>
          <a:p>
            <a:pPr marL="647700" lvl="1" indent="-323850" algn="l">
              <a:lnSpc>
                <a:spcPts val="3240"/>
              </a:lnSpc>
              <a:buFont typeface="Arial"/>
              <a:buChar char="•"/>
            </a:pPr>
            <a:endParaRPr lang="en-US" sz="2000" spc="16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3850" lvl="1" algn="l">
              <a:lnSpc>
                <a:spcPts val="3240"/>
              </a:lnSpc>
            </a:pPr>
            <a:r>
              <a:rPr lang="en-US" sz="2000" spc="16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647700" lvl="1" indent="-323850" algn="l">
              <a:lnSpc>
                <a:spcPts val="3240"/>
              </a:lnSpc>
              <a:buFont typeface="Arial"/>
              <a:buChar char="•"/>
            </a:pPr>
            <a:r>
              <a:rPr lang="en-US" sz="2000" spc="16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data spans from September 2013 to December 2014, allowing for time-series and segment-based analysis of sales trends and profitability.</a:t>
            </a:r>
          </a:p>
          <a:p>
            <a:pPr algn="l">
              <a:lnSpc>
                <a:spcPts val="3240"/>
              </a:lnSpc>
            </a:pPr>
            <a:endParaRPr lang="en-US" sz="2000" spc="16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" name="Group 5"/>
          <p:cNvGrpSpPr/>
          <p:nvPr/>
        </p:nvGrpSpPr>
        <p:grpSpPr>
          <a:xfrm rot="5400000">
            <a:off x="-3302281" y="2711178"/>
            <a:ext cx="42391962" cy="788601"/>
            <a:chOff x="0" y="0"/>
            <a:chExt cx="11164961" cy="2076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64961" cy="207697"/>
            </a:xfrm>
            <a:custGeom>
              <a:avLst/>
              <a:gdLst/>
              <a:ahLst/>
              <a:cxnLst/>
              <a:rect l="l" t="t" r="r" b="b"/>
              <a:pathLst>
                <a:path w="11164961" h="207697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1200517" y="9115259"/>
            <a:ext cx="2978563" cy="1634486"/>
          </a:xfrm>
          <a:custGeom>
            <a:avLst/>
            <a:gdLst/>
            <a:ahLst/>
            <a:cxnLst/>
            <a:rect l="l" t="t" r="r" b="b"/>
            <a:pathLst>
              <a:path w="2978563" h="1634486">
                <a:moveTo>
                  <a:pt x="0" y="0"/>
                </a:moveTo>
                <a:lnTo>
                  <a:pt x="2978563" y="0"/>
                </a:lnTo>
                <a:lnTo>
                  <a:pt x="2978563" y="1634487"/>
                </a:lnTo>
                <a:lnTo>
                  <a:pt x="0" y="1634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6349" y="9147542"/>
            <a:ext cx="2978563" cy="1634486"/>
          </a:xfrm>
          <a:custGeom>
            <a:avLst/>
            <a:gdLst/>
            <a:ahLst/>
            <a:cxnLst/>
            <a:rect l="l" t="t" r="r" b="b"/>
            <a:pathLst>
              <a:path w="2978563" h="1634486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04430" y="757491"/>
            <a:ext cx="16754870" cy="13452337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t="-146" b="-146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4766011" y="47844"/>
            <a:ext cx="7555098" cy="795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4575" y="1305002"/>
            <a:ext cx="15258849" cy="7648498"/>
          </a:xfrm>
          <a:custGeom>
            <a:avLst/>
            <a:gdLst/>
            <a:ahLst/>
            <a:cxnLst/>
            <a:rect l="l" t="t" r="r" b="b"/>
            <a:pathLst>
              <a:path w="15258849" h="7648498">
                <a:moveTo>
                  <a:pt x="0" y="0"/>
                </a:moveTo>
                <a:lnTo>
                  <a:pt x="15258850" y="0"/>
                </a:lnTo>
                <a:lnTo>
                  <a:pt x="15258850" y="7648498"/>
                </a:lnTo>
                <a:lnTo>
                  <a:pt x="0" y="764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587" y="-202884"/>
            <a:ext cx="1057175" cy="10692768"/>
            <a:chOff x="0" y="0"/>
            <a:chExt cx="278433" cy="2816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8433" cy="2816202"/>
            </a:xfrm>
            <a:custGeom>
              <a:avLst/>
              <a:gdLst/>
              <a:ahLst/>
              <a:cxnLst/>
              <a:rect l="l" t="t" r="r" b="b"/>
              <a:pathLst>
                <a:path w="278433" h="2816202">
                  <a:moveTo>
                    <a:pt x="0" y="0"/>
                  </a:moveTo>
                  <a:lnTo>
                    <a:pt x="278433" y="0"/>
                  </a:lnTo>
                  <a:lnTo>
                    <a:pt x="278433" y="2816202"/>
                  </a:lnTo>
                  <a:lnTo>
                    <a:pt x="0" y="2816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278433" cy="2806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84348" y="582317"/>
            <a:ext cx="8719304" cy="674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n-US" sz="4623" b="1" u="none" strike="noStrike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&amp; Units Sold by Product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79079" y="9282074"/>
            <a:ext cx="15129842" cy="409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1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Highest sales: Paseo ($33 M)                                                      Lowest sales: Amarilla ($13.8 M)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759413" y="-202884"/>
            <a:ext cx="1057175" cy="10692768"/>
            <a:chOff x="0" y="0"/>
            <a:chExt cx="278433" cy="28162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8433" cy="2816202"/>
            </a:xfrm>
            <a:custGeom>
              <a:avLst/>
              <a:gdLst/>
              <a:ahLst/>
              <a:cxnLst/>
              <a:rect l="l" t="t" r="r" b="b"/>
              <a:pathLst>
                <a:path w="278433" h="2816202">
                  <a:moveTo>
                    <a:pt x="0" y="0"/>
                  </a:moveTo>
                  <a:lnTo>
                    <a:pt x="278433" y="0"/>
                  </a:lnTo>
                  <a:lnTo>
                    <a:pt x="278433" y="2816202"/>
                  </a:lnTo>
                  <a:lnTo>
                    <a:pt x="0" y="2816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278433" cy="2806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778857" y="-417859"/>
            <a:ext cx="22058556" cy="800151"/>
            <a:chOff x="0" y="0"/>
            <a:chExt cx="5809661" cy="2107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809661" cy="210739"/>
            </a:xfrm>
            <a:custGeom>
              <a:avLst/>
              <a:gdLst/>
              <a:ahLst/>
              <a:cxnLst/>
              <a:rect l="l" t="t" r="r" b="b"/>
              <a:pathLst>
                <a:path w="5809661" h="210739">
                  <a:moveTo>
                    <a:pt x="0" y="0"/>
                  </a:moveTo>
                  <a:lnTo>
                    <a:pt x="5809661" y="0"/>
                  </a:lnTo>
                  <a:lnTo>
                    <a:pt x="5809661" y="210739"/>
                  </a:lnTo>
                  <a:lnTo>
                    <a:pt x="0" y="2107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5809661" cy="201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713124" y="10005720"/>
            <a:ext cx="22058556" cy="800151"/>
            <a:chOff x="0" y="0"/>
            <a:chExt cx="5809661" cy="2107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09661" cy="210739"/>
            </a:xfrm>
            <a:custGeom>
              <a:avLst/>
              <a:gdLst/>
              <a:ahLst/>
              <a:cxnLst/>
              <a:rect l="l" t="t" r="r" b="b"/>
              <a:pathLst>
                <a:path w="5809661" h="210739">
                  <a:moveTo>
                    <a:pt x="0" y="0"/>
                  </a:moveTo>
                  <a:lnTo>
                    <a:pt x="5809661" y="0"/>
                  </a:lnTo>
                  <a:lnTo>
                    <a:pt x="5809661" y="210739"/>
                  </a:lnTo>
                  <a:lnTo>
                    <a:pt x="0" y="2107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5809661" cy="201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8587" y="-202884"/>
            <a:ext cx="1057175" cy="10692768"/>
            <a:chOff x="0" y="0"/>
            <a:chExt cx="278433" cy="28162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433" cy="2816202"/>
            </a:xfrm>
            <a:custGeom>
              <a:avLst/>
              <a:gdLst/>
              <a:ahLst/>
              <a:cxnLst/>
              <a:rect l="l" t="t" r="r" b="b"/>
              <a:pathLst>
                <a:path w="278433" h="2816202">
                  <a:moveTo>
                    <a:pt x="0" y="0"/>
                  </a:moveTo>
                  <a:lnTo>
                    <a:pt x="278433" y="0"/>
                  </a:lnTo>
                  <a:lnTo>
                    <a:pt x="278433" y="2816202"/>
                  </a:lnTo>
                  <a:lnTo>
                    <a:pt x="0" y="2816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278433" cy="2806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87566" y="571500"/>
            <a:ext cx="7712869" cy="674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n-US" sz="4623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&amp; Profit by Segment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759413" y="-202884"/>
            <a:ext cx="1057175" cy="10692768"/>
            <a:chOff x="0" y="0"/>
            <a:chExt cx="278433" cy="28162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433" cy="2816202"/>
            </a:xfrm>
            <a:custGeom>
              <a:avLst/>
              <a:gdLst/>
              <a:ahLst/>
              <a:cxnLst/>
              <a:rect l="l" t="t" r="r" b="b"/>
              <a:pathLst>
                <a:path w="278433" h="2816202">
                  <a:moveTo>
                    <a:pt x="0" y="0"/>
                  </a:moveTo>
                  <a:lnTo>
                    <a:pt x="278433" y="0"/>
                  </a:lnTo>
                  <a:lnTo>
                    <a:pt x="278433" y="2816202"/>
                  </a:lnTo>
                  <a:lnTo>
                    <a:pt x="0" y="2816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278433" cy="2806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778857" y="-417859"/>
            <a:ext cx="22058556" cy="800151"/>
            <a:chOff x="0" y="0"/>
            <a:chExt cx="5809661" cy="21073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09661" cy="210739"/>
            </a:xfrm>
            <a:custGeom>
              <a:avLst/>
              <a:gdLst/>
              <a:ahLst/>
              <a:cxnLst/>
              <a:rect l="l" t="t" r="r" b="b"/>
              <a:pathLst>
                <a:path w="5809661" h="210739">
                  <a:moveTo>
                    <a:pt x="0" y="0"/>
                  </a:moveTo>
                  <a:lnTo>
                    <a:pt x="5809661" y="0"/>
                  </a:lnTo>
                  <a:lnTo>
                    <a:pt x="5809661" y="210739"/>
                  </a:lnTo>
                  <a:lnTo>
                    <a:pt x="0" y="2107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5809661" cy="201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713124" y="10005720"/>
            <a:ext cx="22058556" cy="800151"/>
            <a:chOff x="0" y="0"/>
            <a:chExt cx="5809661" cy="21073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09661" cy="210739"/>
            </a:xfrm>
            <a:custGeom>
              <a:avLst/>
              <a:gdLst/>
              <a:ahLst/>
              <a:cxnLst/>
              <a:rect l="l" t="t" r="r" b="b"/>
              <a:pathLst>
                <a:path w="5809661" h="210739">
                  <a:moveTo>
                    <a:pt x="0" y="0"/>
                  </a:moveTo>
                  <a:lnTo>
                    <a:pt x="5809661" y="0"/>
                  </a:lnTo>
                  <a:lnTo>
                    <a:pt x="5809661" y="210739"/>
                  </a:lnTo>
                  <a:lnTo>
                    <a:pt x="0" y="2107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9525"/>
              <a:ext cx="5809661" cy="201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12874" y="1313370"/>
            <a:ext cx="15462251" cy="7552401"/>
          </a:xfrm>
          <a:custGeom>
            <a:avLst/>
            <a:gdLst/>
            <a:ahLst/>
            <a:cxnLst/>
            <a:rect l="l" t="t" r="r" b="b"/>
            <a:pathLst>
              <a:path w="15462251" h="7552401">
                <a:moveTo>
                  <a:pt x="0" y="0"/>
                </a:moveTo>
                <a:lnTo>
                  <a:pt x="15462252" y="0"/>
                </a:lnTo>
                <a:lnTo>
                  <a:pt x="15462252" y="7552401"/>
                </a:lnTo>
                <a:lnTo>
                  <a:pt x="0" y="7552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98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495977" y="8924952"/>
            <a:ext cx="15296046" cy="935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Highest sales: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Government ($53M)        </a:t>
            </a: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                   Highest Profit: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Government ($11M)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Lowest Sales: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Channel Partners ($2M)                           </a:t>
            </a: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Lowest Profit: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Enterprise ($-1M)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8587" y="-202884"/>
            <a:ext cx="1057175" cy="10692768"/>
            <a:chOff x="0" y="0"/>
            <a:chExt cx="278433" cy="28162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433" cy="2816202"/>
            </a:xfrm>
            <a:custGeom>
              <a:avLst/>
              <a:gdLst/>
              <a:ahLst/>
              <a:cxnLst/>
              <a:rect l="l" t="t" r="r" b="b"/>
              <a:pathLst>
                <a:path w="278433" h="2816202">
                  <a:moveTo>
                    <a:pt x="0" y="0"/>
                  </a:moveTo>
                  <a:lnTo>
                    <a:pt x="278433" y="0"/>
                  </a:lnTo>
                  <a:lnTo>
                    <a:pt x="278433" y="2816202"/>
                  </a:lnTo>
                  <a:lnTo>
                    <a:pt x="0" y="2816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278433" cy="2806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59413" y="-202884"/>
            <a:ext cx="1057175" cy="10692768"/>
            <a:chOff x="0" y="0"/>
            <a:chExt cx="278433" cy="28162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8433" cy="2816202"/>
            </a:xfrm>
            <a:custGeom>
              <a:avLst/>
              <a:gdLst/>
              <a:ahLst/>
              <a:cxnLst/>
              <a:rect l="l" t="t" r="r" b="b"/>
              <a:pathLst>
                <a:path w="278433" h="2816202">
                  <a:moveTo>
                    <a:pt x="0" y="0"/>
                  </a:moveTo>
                  <a:lnTo>
                    <a:pt x="278433" y="0"/>
                  </a:lnTo>
                  <a:lnTo>
                    <a:pt x="278433" y="2816202"/>
                  </a:lnTo>
                  <a:lnTo>
                    <a:pt x="0" y="2816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78433" cy="2806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78857" y="-417859"/>
            <a:ext cx="22058556" cy="800151"/>
            <a:chOff x="0" y="0"/>
            <a:chExt cx="5809661" cy="2107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09661" cy="210739"/>
            </a:xfrm>
            <a:custGeom>
              <a:avLst/>
              <a:gdLst/>
              <a:ahLst/>
              <a:cxnLst/>
              <a:rect l="l" t="t" r="r" b="b"/>
              <a:pathLst>
                <a:path w="5809661" h="210739">
                  <a:moveTo>
                    <a:pt x="0" y="0"/>
                  </a:moveTo>
                  <a:lnTo>
                    <a:pt x="5809661" y="0"/>
                  </a:lnTo>
                  <a:lnTo>
                    <a:pt x="5809661" y="210739"/>
                  </a:lnTo>
                  <a:lnTo>
                    <a:pt x="0" y="2107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5809661" cy="201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713124" y="10005720"/>
            <a:ext cx="22058556" cy="800151"/>
            <a:chOff x="0" y="0"/>
            <a:chExt cx="5809661" cy="2107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809661" cy="210739"/>
            </a:xfrm>
            <a:custGeom>
              <a:avLst/>
              <a:gdLst/>
              <a:ahLst/>
              <a:cxnLst/>
              <a:rect l="l" t="t" r="r" b="b"/>
              <a:pathLst>
                <a:path w="5809661" h="210739">
                  <a:moveTo>
                    <a:pt x="0" y="0"/>
                  </a:moveTo>
                  <a:lnTo>
                    <a:pt x="5809661" y="0"/>
                  </a:lnTo>
                  <a:lnTo>
                    <a:pt x="5809661" y="210739"/>
                  </a:lnTo>
                  <a:lnTo>
                    <a:pt x="0" y="2107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5809661" cy="201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24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83245" y="1503003"/>
            <a:ext cx="16321510" cy="7280993"/>
          </a:xfrm>
          <a:custGeom>
            <a:avLst/>
            <a:gdLst/>
            <a:ahLst/>
            <a:cxnLst/>
            <a:rect l="l" t="t" r="r" b="b"/>
            <a:pathLst>
              <a:path w="16321510" h="7280993">
                <a:moveTo>
                  <a:pt x="0" y="0"/>
                </a:moveTo>
                <a:lnTo>
                  <a:pt x="16321510" y="0"/>
                </a:lnTo>
                <a:lnTo>
                  <a:pt x="16321510" y="7280994"/>
                </a:lnTo>
                <a:lnTo>
                  <a:pt x="0" y="728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638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440210" y="734717"/>
            <a:ext cx="5407581" cy="674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n-US" sz="4623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Product-Discount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51233" y="9058402"/>
            <a:ext cx="15129842" cy="409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1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Maximum Discount: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Paseo ($2.60 M)       </a:t>
            </a: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           Least Discount: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Carretera ($1.12 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7868" y="3341646"/>
            <a:ext cx="6842469" cy="6382158"/>
          </a:xfrm>
          <a:custGeom>
            <a:avLst/>
            <a:gdLst/>
            <a:ahLst/>
            <a:cxnLst/>
            <a:rect l="l" t="t" r="r" b="b"/>
            <a:pathLst>
              <a:path w="6842469" h="6382158">
                <a:moveTo>
                  <a:pt x="0" y="0"/>
                </a:moveTo>
                <a:lnTo>
                  <a:pt x="6842469" y="0"/>
                </a:lnTo>
                <a:lnTo>
                  <a:pt x="6842469" y="6382158"/>
                </a:lnTo>
                <a:lnTo>
                  <a:pt x="0" y="6382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819805" y="7959505"/>
            <a:ext cx="4763917" cy="2381958"/>
          </a:xfrm>
          <a:custGeom>
            <a:avLst/>
            <a:gdLst/>
            <a:ahLst/>
            <a:cxnLst/>
            <a:rect l="l" t="t" r="r" b="b"/>
            <a:pathLst>
              <a:path w="4763917" h="2381958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6036382" y="-162279"/>
            <a:ext cx="4763917" cy="2381958"/>
          </a:xfrm>
          <a:custGeom>
            <a:avLst/>
            <a:gdLst/>
            <a:ahLst/>
            <a:cxnLst/>
            <a:rect l="l" t="t" r="r" b="b"/>
            <a:pathLst>
              <a:path w="4763917" h="2381958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5515" y="2267304"/>
            <a:ext cx="9146174" cy="5750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0017" lvl="1" indent="-340008" algn="l">
              <a:lnSpc>
                <a:spcPts val="3275"/>
              </a:lnSpc>
              <a:buFont typeface="Arial"/>
              <a:buChar char="•"/>
            </a:pPr>
            <a:r>
              <a:rPr lang="en-US" sz="3149" b="1">
                <a:solidFill>
                  <a:srgbClr val="F9B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Country-Wise Performance</a:t>
            </a:r>
            <a:r>
              <a:rPr lang="en-US" sz="3149">
                <a:solidFill>
                  <a:srgbClr val="F9B616"/>
                </a:solidFill>
                <a:latin typeface="Canva Sans"/>
                <a:ea typeface="Canva Sans"/>
                <a:cs typeface="Canva Sans"/>
                <a:sym typeface="Canva Sans"/>
              </a:rPr>
              <a:t>: France &amp; Germany are top 2 profitable countries.</a:t>
            </a:r>
          </a:p>
          <a:p>
            <a:pPr algn="l">
              <a:lnSpc>
                <a:spcPts val="3275"/>
              </a:lnSpc>
            </a:pPr>
            <a:endParaRPr lang="en-US" sz="3149">
              <a:solidFill>
                <a:srgbClr val="F9B61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275"/>
              </a:lnSpc>
            </a:pPr>
            <a:endParaRPr lang="en-US" sz="3149">
              <a:solidFill>
                <a:srgbClr val="F9B61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80017" lvl="1" indent="-340008" algn="l">
              <a:lnSpc>
                <a:spcPts val="3275"/>
              </a:lnSpc>
              <a:buFont typeface="Arial"/>
              <a:buChar char="•"/>
            </a:pPr>
            <a:r>
              <a:rPr lang="en-US" sz="3149" b="1">
                <a:solidFill>
                  <a:srgbClr val="F9B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Bottom 3 products</a:t>
            </a:r>
            <a:r>
              <a:rPr lang="en-US" sz="3149">
                <a:solidFill>
                  <a:srgbClr val="F9B616"/>
                </a:solidFill>
                <a:latin typeface="Canva Sans"/>
                <a:ea typeface="Canva Sans"/>
                <a:cs typeface="Canva Sans"/>
                <a:sym typeface="Canva Sans"/>
              </a:rPr>
              <a:t> based on sales are Amarilla, Montana and Carretera.</a:t>
            </a:r>
          </a:p>
          <a:p>
            <a:pPr algn="l">
              <a:lnSpc>
                <a:spcPts val="3275"/>
              </a:lnSpc>
            </a:pPr>
            <a:endParaRPr lang="en-US" sz="3149">
              <a:solidFill>
                <a:srgbClr val="F9B61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275"/>
              </a:lnSpc>
            </a:pPr>
            <a:endParaRPr lang="en-US" sz="3149">
              <a:solidFill>
                <a:srgbClr val="F9B61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80017" lvl="1" indent="-340008" algn="l">
              <a:lnSpc>
                <a:spcPts val="3275"/>
              </a:lnSpc>
              <a:buFont typeface="Arial"/>
              <a:buChar char="•"/>
            </a:pPr>
            <a:r>
              <a:rPr lang="en-US" sz="3149" b="1">
                <a:solidFill>
                  <a:srgbClr val="F9B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in Q4</a:t>
            </a:r>
            <a:r>
              <a:rPr lang="en-US" sz="3149">
                <a:solidFill>
                  <a:srgbClr val="F9B616"/>
                </a:solidFill>
                <a:latin typeface="Canva Sans"/>
                <a:ea typeface="Canva Sans"/>
                <a:cs typeface="Canva Sans"/>
                <a:sym typeface="Canva Sans"/>
              </a:rPr>
              <a:t> is better than other Quarter. Point which we have to consider as there are two quarter 4 in the Dataset.</a:t>
            </a:r>
          </a:p>
          <a:p>
            <a:pPr algn="l">
              <a:lnSpc>
                <a:spcPts val="3275"/>
              </a:lnSpc>
            </a:pPr>
            <a:endParaRPr lang="en-US" sz="3149">
              <a:solidFill>
                <a:srgbClr val="F9B61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275"/>
              </a:lnSpc>
            </a:pPr>
            <a:endParaRPr lang="en-US" sz="3149">
              <a:solidFill>
                <a:srgbClr val="F9B61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80017" lvl="1" indent="-340008" algn="l">
              <a:lnSpc>
                <a:spcPts val="3275"/>
              </a:lnSpc>
              <a:buFont typeface="Arial"/>
              <a:buChar char="•"/>
            </a:pPr>
            <a:r>
              <a:rPr lang="en-US" sz="3149">
                <a:solidFill>
                  <a:srgbClr val="F9B616"/>
                </a:solidFill>
                <a:latin typeface="Canva Sans"/>
                <a:ea typeface="Canva Sans"/>
                <a:cs typeface="Canva Sans"/>
                <a:sym typeface="Canva Sans"/>
              </a:rPr>
              <a:t>Yearly profit is better for the year </a:t>
            </a:r>
            <a:r>
              <a:rPr lang="en-US" sz="3149" b="1">
                <a:solidFill>
                  <a:srgbClr val="F9B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2014.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34689" y="862639"/>
            <a:ext cx="8018622" cy="817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4"/>
              </a:lnSpc>
              <a:spcBef>
                <a:spcPct val="0"/>
              </a:spcBef>
            </a:pPr>
            <a:r>
              <a:rPr lang="en-US" sz="5591" b="1">
                <a:solidFill>
                  <a:srgbClr val="FFDE59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33287" y="1232258"/>
            <a:ext cx="7026013" cy="7822484"/>
          </a:xfrm>
          <a:custGeom>
            <a:avLst/>
            <a:gdLst/>
            <a:ahLst/>
            <a:cxnLst/>
            <a:rect l="l" t="t" r="r" b="b"/>
            <a:pathLst>
              <a:path w="7026013" h="7822484">
                <a:moveTo>
                  <a:pt x="0" y="0"/>
                </a:moveTo>
                <a:lnTo>
                  <a:pt x="7026013" y="0"/>
                </a:lnTo>
                <a:lnTo>
                  <a:pt x="7026013" y="7822484"/>
                </a:lnTo>
                <a:lnTo>
                  <a:pt x="0" y="7822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02257" y="1625662"/>
            <a:ext cx="9608114" cy="172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95"/>
              </a:lnSpc>
            </a:pPr>
            <a:r>
              <a:rPr lang="en-US" sz="10139" b="1">
                <a:solidFill>
                  <a:srgbClr val="000000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02257" y="3337918"/>
            <a:ext cx="9230587" cy="60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5"/>
              </a:lnSpc>
            </a:pPr>
            <a:r>
              <a:rPr lang="en-US" sz="3546">
                <a:solidFill>
                  <a:srgbClr val="000000"/>
                </a:solidFill>
                <a:latin typeface="Body Text Fit"/>
                <a:ea typeface="Body Text Fit"/>
                <a:cs typeface="Body Text Fit"/>
                <a:sym typeface="Body Text Fit"/>
              </a:rPr>
              <a:t>We would love to hear your questions.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A1C3D6-F864-7522-F03D-12652C94FC4D}"/>
              </a:ext>
            </a:extLst>
          </p:cNvPr>
          <p:cNvGrpSpPr/>
          <p:nvPr/>
        </p:nvGrpSpPr>
        <p:grpSpPr>
          <a:xfrm>
            <a:off x="2066851" y="5341633"/>
            <a:ext cx="4469943" cy="643820"/>
            <a:chOff x="1702257" y="4610100"/>
            <a:chExt cx="4469943" cy="6438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12E3F9-CC75-69BC-A0C4-84974B4037AA}"/>
                </a:ext>
              </a:extLst>
            </p:cNvPr>
            <p:cNvSpPr/>
            <p:nvPr/>
          </p:nvSpPr>
          <p:spPr>
            <a:xfrm>
              <a:off x="1702257" y="4645138"/>
              <a:ext cx="4090063" cy="608782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082137" y="4610100"/>
              <a:ext cx="409006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83"/>
                </a:lnSpc>
              </a:pPr>
              <a:r>
                <a:rPr lang="en-US" sz="3416" b="1" dirty="0">
                  <a:ln>
                    <a:solidFill>
                      <a:schemeClr val="bg1"/>
                    </a:solidFill>
                  </a:ln>
                  <a:solidFill>
                    <a:srgbClr val="FFFF00"/>
                  </a:solidFill>
                  <a:latin typeface="Body Text Fit"/>
                  <a:ea typeface="Body Text Fit"/>
                  <a:cs typeface="Body Text Fit"/>
                  <a:sym typeface="Body Text Fit"/>
                </a:rPr>
                <a:t>+91 7772098393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BB5AC2-AFC6-7E6E-593B-AC65029C15E8}"/>
              </a:ext>
            </a:extLst>
          </p:cNvPr>
          <p:cNvGrpSpPr/>
          <p:nvPr/>
        </p:nvGrpSpPr>
        <p:grpSpPr>
          <a:xfrm>
            <a:off x="1682865" y="6045595"/>
            <a:ext cx="4489335" cy="637595"/>
            <a:chOff x="1682865" y="6045595"/>
            <a:chExt cx="4489335" cy="63759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13413B-DF43-9BA3-C856-9392D6CD6838}"/>
                </a:ext>
              </a:extLst>
            </p:cNvPr>
            <p:cNvSpPr/>
            <p:nvPr/>
          </p:nvSpPr>
          <p:spPr>
            <a:xfrm>
              <a:off x="1682865" y="6074408"/>
              <a:ext cx="4489335" cy="608782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23273" y="6045595"/>
              <a:ext cx="409006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83"/>
                </a:lnSpc>
              </a:pPr>
              <a:r>
                <a:rPr lang="en-US" sz="3416" dirty="0">
                  <a:ln>
                    <a:solidFill>
                      <a:schemeClr val="bg1"/>
                    </a:solidFill>
                  </a:ln>
                  <a:solidFill>
                    <a:srgbClr val="FFFF00"/>
                  </a:solidFill>
                  <a:latin typeface="Body Text Fit"/>
                  <a:ea typeface="Body Text Fit"/>
                  <a:cs typeface="Body Text Fit"/>
                  <a:sym typeface="Body Text Fit"/>
                </a:rPr>
                <a:t>akhvnd@gmail.com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335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Poppins Bold</vt:lpstr>
      <vt:lpstr>Poppins</vt:lpstr>
      <vt:lpstr>Body Text Large Bold</vt:lpstr>
      <vt:lpstr>Arial</vt:lpstr>
      <vt:lpstr>Canva Sans</vt:lpstr>
      <vt:lpstr>Canva Sans Bold</vt:lpstr>
      <vt:lpstr>Body Text Fit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 Analysis of Western Countries</dc:title>
  <cp:lastModifiedBy>AKASH VINODIYA</cp:lastModifiedBy>
  <cp:revision>3</cp:revision>
  <dcterms:created xsi:type="dcterms:W3CDTF">2006-08-16T00:00:00Z</dcterms:created>
  <dcterms:modified xsi:type="dcterms:W3CDTF">2024-12-09T06:42:15Z</dcterms:modified>
  <dc:identifier>DAGYts3O3LE</dc:identifier>
</cp:coreProperties>
</file>