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7"/>
  </p:notesMasterIdLst>
  <p:sldIdLst>
    <p:sldId id="256" r:id="rId2"/>
    <p:sldId id="257" r:id="rId3"/>
    <p:sldId id="258" r:id="rId4"/>
    <p:sldId id="259" r:id="rId5"/>
    <p:sldId id="260" r:id="rId6"/>
    <p:sldId id="261" r:id="rId7"/>
    <p:sldId id="263" r:id="rId8"/>
    <p:sldId id="266" r:id="rId9"/>
    <p:sldId id="264" r:id="rId10"/>
    <p:sldId id="267" r:id="rId11"/>
    <p:sldId id="265" r:id="rId12"/>
    <p:sldId id="268" r:id="rId13"/>
    <p:sldId id="272" r:id="rId14"/>
    <p:sldId id="269" r:id="rId15"/>
    <p:sldId id="270"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A14D83-1DD1-B291-94C4-7FA13F76B7AE}" name="שיר סנה" initials="שס" userId="S::ssneh@campus.haifa.ac.il::2959f46e-664f-43b6-a8fe-bc4c85dfffc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21:57:24.795"/>
    </inkml:context>
    <inkml:brush xml:id="br0">
      <inkml:brushProperty name="width" value="0.05" units="cm"/>
      <inkml:brushProperty name="height" value="0.05" units="cm"/>
      <inkml:brushProperty name="color" value="#FFFFFF"/>
    </inkml:brush>
  </inkml:definitions>
  <inkml:trace contextRef="#ctx0" brushRef="#br0">184 125 24575,'0'10'0,"0"-1"0,-1 0 0,0 1 0,-1-1 0,1 0 0,-2 0 0,1 0 0,-1 0 0,-1 0 0,-5 10 0,4-9 0,1 0 0,0 0 0,-3 14 0,6-22 0,0 1 0,1-1 0,-1 0 0,1 1 0,0-1 0,0 1 0,0-1 0,0 1 0,0-1 0,0 1 0,1-1 0,-1 1 0,1-1 0,0 1 0,-1-1 0,1 0 0,0 1 0,1-1 0,1 4 0,-2-6 0,-1 1 0,0-1 0,1 1 0,-1-1 0,0 1 0,1-1 0,-1 0 0,1 1 0,-1-1 0,1 0 0,-1 1 0,0-1 0,1 0 0,-1 0 0,1 1 0,0-1 0,-1 0 0,1 0 0,-1 0 0,1 0 0,-1 0 0,1 0 0,-1 0 0,1 0 0,-1 0 0,1 0 0,0 0 0,-1 0 0,1 0 0,-1 0 0,1 0 0,0-1 0,10-16 0,-1-25 0,-10 0 0,0 29 0,0 0 0,0 1 0,1-1 0,3-15 0,-4 26 0,1 0 0,-1 0 0,1-1 0,0 1 0,0 0 0,0 0 0,0 0 0,0 0 0,0 0 0,1 0 0,-1 1 0,0-1 0,1 0 0,0 1 0,-1-1 0,1 1 0,0-1 0,0 1 0,0 0 0,-1 0 0,1 0 0,1 0 0,-1 0 0,0 0 0,0 0 0,0 1 0,0-1 0,4 1 0,-4-1 0,0 1 0,-1 0 0,1 0 0,0 0 0,0 0 0,-1 1 0,1-1 0,0 0 0,-1 1 0,1-1 0,0 1 0,-1 0 0,1-1 0,-1 1 0,1 0 0,-1 0 0,1 0 0,-1 0 0,1 0 0,1 2 0,-1 0 0,0 0 0,0 0 0,0 0 0,-1 0 0,1 0 0,-1 1 0,0-1 0,0 0 0,2 7 0,-1 6 0,0 1 0,-2 0 0,-1 25 0,1-30 0,0-2 0,-1 1 0,0-1 0,0 0 0,-1 0 0,-1-1 0,1 1 0,-6 11 0,6-16 0,0-1 0,0 0 0,-1-1 0,1 1 0,-1 0 0,0-1 0,0 0 0,0 1 0,-1-1 0,1 0 0,-1-1 0,0 1 0,1-1 0,-1 1 0,0-1 0,0-1 0,-1 1 0,-6 2 0,10-4 0,-1 1 0,1-1 0,0 0 0,-1 1 0,1-1 0,0 0 0,-1 0 0,1 0 0,0 0 0,-1 0 0,1-1 0,0 1 0,0 0 0,-1-1 0,1 1 0,0 0 0,-1-1 0,1 0 0,0 1 0,0-1 0,0 0 0,-2 0 0,2-1 0,-1 0 0,1 0 0,-1 0 0,1 0 0,0 0 0,0 0 0,-1-1 0,2 1 0,-1 0 0,0 0 0,0-4 0,-2-7 0,2 0 0,0 0 0,1-23 0,0 28 0,0-16 0,-1 16 0,1 0 0,0 0 0,1 0 0,-1 0 0,1 0 0,1 0 0,3-11 0,-5 19 0,0 0 0,0 0 0,0-1 0,0 1 0,0 0 0,0 0 0,0-1 0,1 1 0,-1 0 0,0 0 0,0 0 0,0 0 0,0-1 0,0 1 0,0 0 0,1 0 0,-1 0 0,0 0 0,0-1 0,0 1 0,1 0 0,-1 0 0,0 0 0,0 0 0,0 0 0,1 0 0,-1 0 0,0 0 0,0 0 0,1 0 0,-1 0 0,0-1 0,0 1 0,1 1 0,-1-1 0,0 0 0,7 8 0,3 18 0,-9-21 0,6 15 0,3 7 0,-1 1 0,-1 0 0,-1 0 0,4 46 0,19-134 0,-20 38 0,-1-1 0,-1-1 0,-1 0 0,6-37 0,-15 236 0,2-543 0,-6 331 0,6 37 0,0-1 0,0 1 0,0 0 0,0-1 0,0 1 0,0 0 0,0 0 0,0-1 0,0 1 0,-1 0 0,1-1 0,0 1 0,0 0 0,0 0 0,0-1 0,-1 1 0,1 0 0,0 0 0,0-1 0,-1 1 0,1 0 0,0 0 0,0 0 0,-1 0 0,1-1 0,0 1 0,-1 0 0,1 0 0,0 0 0,0 0 0,-1 0 0,-7 18 0,-8 111 0,8-75 0,3 1 0,3 101 0,2-142 0,0-287 0,-1 282 0,0 0 0,-1 0 0,-4 17 0,-4 14 0,7-3 0,1 47 0,0 11 0,-5-69 0,2-20 0,-2-17 0,4-8 0,-1 0 0,1-35 0,-4-19 0,-8-35 0,16 253 0,-2-64 0,1-24 0,0-51 0,0-37 0,0-315 0,0 790 0,0-441 0,-1 26 0,1-28 0,0 0 0,0 0 0,0 0 0,0 0 0,0 0 0,0-1 0,-1 1 0,1 0 0,0 0 0,0 0 0,-1 0 0,1 0 0,0-1 0,-1 1 0,1 0 0,-1 0 0,1-1 0,-1 1 0,1 0 0,-1-1 0,0 1 0,1 0 0,-1-1 0,0 1 0,-2-3 0,2-1 0,-1 0 0,0 0 0,1 0 0,-1 0 0,1 0 0,0 0 0,0 0 0,0-1 0,0 1 0,0-6 0,0 4 0,-6-29 0,-4-50 0,9 58 0,-2 0 0,0 1 0,-2-1 0,-9-28 0,1 0 0,11 42 0,1 1 0,-1 0 0,-7-17 0,10 27 0,-1 0 0,1 0 0,0 0 0,-1 0 0,1 0 0,-1 0 0,1 0 0,-1 0 0,1 1 0,-1-1 0,1 0 0,-1 0 0,0 0 0,0 1 0,1-1 0,-1 0 0,0 1 0,0-1 0,0 1 0,0-1 0,0 1 0,0-1 0,0 1 0,0-1 0,0 1 0,0 0 0,0 0 0,-1-1 0,0 2 0,1 0 0,0 0 0,-1-1 0,1 1 0,0 0 0,-1 0 0,1 0 0,0 0 0,0 0 0,0 1 0,0-1 0,0 0 0,0 0 0,1 1 0,-1-1 0,-1 3 0,-3 7 0,0 1 0,1 0 0,-4 19 0,4-7-455,1 0 0,0 37 0,3-37-6371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21:57:39.407"/>
    </inkml:context>
    <inkml:brush xml:id="br0">
      <inkml:brushProperty name="width" value="0.1" units="cm"/>
      <inkml:brushProperty name="height" value="0.1" units="cm"/>
      <inkml:brushProperty name="color" value="#FFFFFF"/>
    </inkml:brush>
  </inkml:definitions>
  <inkml:trace contextRef="#ctx0" brushRef="#br0">132 1 24575,'-1'9'0,"0"1"0,-1 0 0,0-1 0,0 1 0,-1-1 0,0 0 0,-1 0 0,-5 10 0,3-6 0,0 1 0,-5 22 0,-41 144 0,40-136 0,8-28 0,0 0 0,0 1 0,-1 30 0,6-501-1365,-1 432-5461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86AAC-B219-4CCC-A5DB-F0D04424538E}" type="datetimeFigureOut">
              <a:rPr lang="en-IL" smtClean="0"/>
              <a:t>30/04/2023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BAD27-516E-4E00-9F30-B9F8D676116C}" type="slidenum">
              <a:rPr lang="en-IL" smtClean="0"/>
              <a:t>‹#›</a:t>
            </a:fld>
            <a:endParaRPr lang="en-IL"/>
          </a:p>
        </p:txBody>
      </p:sp>
    </p:spTree>
    <p:extLst>
      <p:ext uri="{BB962C8B-B14F-4D97-AF65-F5344CB8AC3E}">
        <p14:creationId xmlns:p14="http://schemas.microsoft.com/office/powerpoint/2010/main" val="23888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Salient object sub-network is a deep learning model that identifies visually distinctive regions of an image.</a:t>
            </a:r>
            <a:endParaRPr lang="en-IL" dirty="0"/>
          </a:p>
        </p:txBody>
      </p:sp>
      <p:sp>
        <p:nvSpPr>
          <p:cNvPr id="4" name="Slide Number Placeholder 3"/>
          <p:cNvSpPr>
            <a:spLocks noGrp="1"/>
          </p:cNvSpPr>
          <p:nvPr>
            <p:ph type="sldNum" sz="quarter" idx="5"/>
          </p:nvPr>
        </p:nvSpPr>
        <p:spPr/>
        <p:txBody>
          <a:bodyPr/>
          <a:lstStyle/>
          <a:p>
            <a:fld id="{79DBAD27-516E-4E00-9F30-B9F8D676116C}" type="slidenum">
              <a:rPr lang="en-IL" smtClean="0"/>
              <a:t>8</a:t>
            </a:fld>
            <a:endParaRPr lang="en-IL"/>
          </a:p>
        </p:txBody>
      </p:sp>
    </p:spTree>
    <p:extLst>
      <p:ext uri="{BB962C8B-B14F-4D97-AF65-F5344CB8AC3E}">
        <p14:creationId xmlns:p14="http://schemas.microsoft.com/office/powerpoint/2010/main" val="217544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ALIAS method is a technique used to generate random variables with specified probability distributions. It works by constructing two arrays, one of probabilities and another of alias values, and comparing a randomly generated integer to the probabilities array to select an outcome. It is a simple and efficient method commonly used in computer simulations.</a:t>
            </a:r>
            <a:endParaRPr lang="en-IL" dirty="0"/>
          </a:p>
        </p:txBody>
      </p:sp>
      <p:sp>
        <p:nvSpPr>
          <p:cNvPr id="4" name="Slide Number Placeholder 3"/>
          <p:cNvSpPr>
            <a:spLocks noGrp="1"/>
          </p:cNvSpPr>
          <p:nvPr>
            <p:ph type="sldNum" sz="quarter" idx="5"/>
          </p:nvPr>
        </p:nvSpPr>
        <p:spPr/>
        <p:txBody>
          <a:bodyPr/>
          <a:lstStyle/>
          <a:p>
            <a:fld id="{79DBAD27-516E-4E00-9F30-B9F8D676116C}" type="slidenum">
              <a:rPr lang="en-IL" smtClean="0"/>
              <a:t>13</a:t>
            </a:fld>
            <a:endParaRPr lang="en-IL"/>
          </a:p>
        </p:txBody>
      </p:sp>
    </p:spTree>
    <p:extLst>
      <p:ext uri="{BB962C8B-B14F-4D97-AF65-F5344CB8AC3E}">
        <p14:creationId xmlns:p14="http://schemas.microsoft.com/office/powerpoint/2010/main" val="38109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April 30,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75236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April 30,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9264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April 30,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681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April 30,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90624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April 30,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31325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April 30,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9233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April 30,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55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April 30,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5347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April 30,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6712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April 30,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8280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April 30,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8391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E8352ED3-3C46-4C9A-9738-67B2D875E7E2}" type="datetime2">
              <a:rPr lang="en-US" smtClean="0"/>
              <a:pPr/>
              <a:t>Sunday, April 30,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0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78861779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27">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29">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D5A35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41" name="Rectangle 31">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A85993D-67BC-88B9-F2D1-F35AB7758826}"/>
              </a:ext>
            </a:extLst>
          </p:cNvPr>
          <p:cNvSpPr txBox="1"/>
          <p:nvPr/>
        </p:nvSpPr>
        <p:spPr>
          <a:xfrm>
            <a:off x="6048103" y="576263"/>
            <a:ext cx="4911634" cy="29676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tx2"/>
                </a:solidFill>
                <a:latin typeface="+mj-lt"/>
                <a:ea typeface="+mj-ea"/>
                <a:cs typeface="+mj-cs"/>
              </a:rPr>
              <a:t>Project Presentation</a:t>
            </a:r>
          </a:p>
        </p:txBody>
      </p:sp>
      <p:pic>
        <p:nvPicPr>
          <p:cNvPr id="5" name="Picture 4" descr="Logo&#10;&#10;Description automatically generated">
            <a:extLst>
              <a:ext uri="{FF2B5EF4-FFF2-40B4-BE49-F238E27FC236}">
                <a16:creationId xmlns:a16="http://schemas.microsoft.com/office/drawing/2014/main" id="{C9AF281E-F6DD-29B3-8EA4-2DB47159D4E3}"/>
              </a:ext>
            </a:extLst>
          </p:cNvPr>
          <p:cNvPicPr>
            <a:picLocks noChangeAspect="1"/>
          </p:cNvPicPr>
          <p:nvPr/>
        </p:nvPicPr>
        <p:blipFill rotWithShape="1">
          <a:blip r:embed="rId2">
            <a:extLst>
              <a:ext uri="{28A0092B-C50C-407E-A947-70E740481C1C}">
                <a14:useLocalDpi xmlns:a14="http://schemas.microsoft.com/office/drawing/2010/main" val="0"/>
              </a:ext>
            </a:extLst>
          </a:blip>
          <a:srcRect l="9467" r="2756" b="2"/>
          <a:stretch/>
        </p:blipFill>
        <p:spPr>
          <a:xfrm>
            <a:off x="303950" y="685800"/>
            <a:ext cx="5234702" cy="5486400"/>
          </a:xfrm>
          <a:prstGeom prst="rect">
            <a:avLst/>
          </a:prstGeom>
        </p:spPr>
      </p:pic>
      <p:cxnSp>
        <p:nvCxnSpPr>
          <p:cNvPr id="42" name="Straight Connector 33">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5A352"/>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35">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5A35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78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73543" cy="2967606"/>
          </a:xfrm>
        </p:spPr>
        <p:txBody>
          <a:bodyPr anchor="b">
            <a:normAutofit/>
          </a:bodyPr>
          <a:lstStyle/>
          <a:p>
            <a:pPr algn="l"/>
            <a:r>
              <a:rPr lang="en-US" sz="4800" dirty="0"/>
              <a:t>What is </a:t>
            </a:r>
            <a:r>
              <a:rPr lang="en-US" sz="4800" dirty="0" err="1"/>
              <a:t>OpenPose</a:t>
            </a:r>
            <a:r>
              <a:rPr lang="en-US" sz="4800" dirty="0"/>
              <a:t>?</a:t>
            </a:r>
            <a:br>
              <a:rPr lang="en-US" sz="4800" dirty="0"/>
            </a:b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ui-monospac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2234314-E3A9-29AB-CA4C-9FE3873745F0}"/>
              </a:ext>
            </a:extLst>
          </p:cNvPr>
          <p:cNvPicPr>
            <a:picLocks noChangeAspect="1"/>
          </p:cNvPicPr>
          <p:nvPr/>
        </p:nvPicPr>
        <p:blipFill>
          <a:blip r:embed="rId2"/>
          <a:stretch>
            <a:fillRect/>
          </a:stretch>
        </p:blipFill>
        <p:spPr>
          <a:xfrm>
            <a:off x="6614610" y="1480494"/>
            <a:ext cx="5570703" cy="3802710"/>
          </a:xfrm>
          <a:prstGeom prst="rect">
            <a:avLst/>
          </a:prstGeom>
        </p:spPr>
      </p:pic>
      <p:sp>
        <p:nvSpPr>
          <p:cNvPr id="8" name="TextBox 7">
            <a:extLst>
              <a:ext uri="{FF2B5EF4-FFF2-40B4-BE49-F238E27FC236}">
                <a16:creationId xmlns:a16="http://schemas.microsoft.com/office/drawing/2014/main" id="{42C6C7CA-BF09-DE8B-07C8-75A6F66CCF60}"/>
              </a:ext>
            </a:extLst>
          </p:cNvPr>
          <p:cNvSpPr txBox="1"/>
          <p:nvPr/>
        </p:nvSpPr>
        <p:spPr>
          <a:xfrm>
            <a:off x="657993" y="2996214"/>
            <a:ext cx="6102220" cy="2308324"/>
          </a:xfrm>
          <a:prstGeom prst="rect">
            <a:avLst/>
          </a:prstGeom>
          <a:noFill/>
        </p:spPr>
        <p:txBody>
          <a:bodyPr wrap="square">
            <a:spAutoFit/>
          </a:bodyPr>
          <a:lstStyle/>
          <a:p>
            <a:r>
              <a:rPr lang="en-US" b="0" i="0" dirty="0" err="1">
                <a:solidFill>
                  <a:schemeClr val="tx1">
                    <a:lumMod val="75000"/>
                    <a:lumOff val="25000"/>
                  </a:schemeClr>
                </a:solidFill>
                <a:effectLst/>
                <a:latin typeface="Söhne"/>
              </a:rPr>
              <a:t>OpenPose</a:t>
            </a:r>
            <a:r>
              <a:rPr lang="en-US" b="0" i="0" dirty="0">
                <a:solidFill>
                  <a:schemeClr val="tx1">
                    <a:lumMod val="75000"/>
                    <a:lumOff val="25000"/>
                  </a:schemeClr>
                </a:solidFill>
                <a:effectLst/>
                <a:latin typeface="Söhne"/>
              </a:rPr>
              <a:t> is a real-time multi-person key</a:t>
            </a:r>
            <a:r>
              <a:rPr lang="he-IL" b="0" i="0" dirty="0">
                <a:solidFill>
                  <a:schemeClr val="tx1">
                    <a:lumMod val="75000"/>
                    <a:lumOff val="25000"/>
                  </a:schemeClr>
                </a:solidFill>
                <a:effectLst/>
                <a:latin typeface="Söhne"/>
              </a:rPr>
              <a:t> </a:t>
            </a:r>
            <a:r>
              <a:rPr lang="en-US" b="0" i="0" dirty="0">
                <a:solidFill>
                  <a:schemeClr val="tx1">
                    <a:lumMod val="75000"/>
                    <a:lumOff val="25000"/>
                  </a:schemeClr>
                </a:solidFill>
                <a:effectLst/>
                <a:latin typeface="Söhne"/>
              </a:rPr>
              <a:t>point detection library for body, face, and hand estimation. It detects and tracks key points on a person's body, face, and hands in real-time from video streams or images using deep learning and computer vision techniques. It has been used in various fields such as robotics, augmented reality, and sports analysis, and is available as an open-source library with APIs for Python, C++, and MATLAB.</a:t>
            </a:r>
            <a:endParaRPr lang="en-IL" dirty="0">
              <a:solidFill>
                <a:schemeClr val="tx1">
                  <a:lumMod val="75000"/>
                  <a:lumOff val="25000"/>
                </a:schemeClr>
              </a:solidFill>
              <a:latin typeface="Söhne"/>
            </a:endParaRPr>
          </a:p>
        </p:txBody>
      </p:sp>
    </p:spTree>
    <p:extLst>
      <p:ext uri="{BB962C8B-B14F-4D97-AF65-F5344CB8AC3E}">
        <p14:creationId xmlns:p14="http://schemas.microsoft.com/office/powerpoint/2010/main" val="322013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21038" cy="2967606"/>
          </a:xfrm>
        </p:spPr>
        <p:txBody>
          <a:bodyPr anchor="b">
            <a:normAutofit/>
          </a:bodyPr>
          <a:lstStyle/>
          <a:p>
            <a:pPr algn="l"/>
            <a:r>
              <a:rPr lang="en-US" sz="4400" dirty="0"/>
              <a:t>Body segmentation</a:t>
            </a:r>
            <a:endParaRPr lang="en-IL" sz="44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898" y="3806724"/>
            <a:ext cx="4429795"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2000" b="0" i="0" u="none" strike="noStrike" cap="none" normalizeH="0" baseline="0" dirty="0">
                <a:ln>
                  <a:noFill/>
                </a:ln>
                <a:solidFill>
                  <a:schemeClr val="tx1">
                    <a:lumMod val="75000"/>
                    <a:lumOff val="25000"/>
                  </a:schemeClr>
                </a:solidFill>
                <a:effectLst/>
                <a:latin typeface="Söhne"/>
              </a:rPr>
              <a:t>We segment the user body with U2Net.</a:t>
            </a:r>
            <a:endParaRPr kumimoji="0" lang="en-IL" altLang="en-IL" sz="2000" b="0" i="0" u="none" strike="noStrike" cap="none" normalizeH="0" baseline="0" dirty="0">
              <a:ln>
                <a:noFill/>
              </a:ln>
              <a:solidFill>
                <a:schemeClr val="tx1">
                  <a:lumMod val="75000"/>
                  <a:lumOff val="25000"/>
                </a:schemeClr>
              </a:solidFill>
              <a:effectLst/>
              <a:latin typeface="Söhne"/>
            </a:endParaRP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E54DAD32-195E-1B38-7328-DEC206A48826}"/>
              </a:ext>
            </a:extLst>
          </p:cNvPr>
          <p:cNvSpPr/>
          <p:nvPr/>
        </p:nvSpPr>
        <p:spPr>
          <a:xfrm>
            <a:off x="7360505" y="3480154"/>
            <a:ext cx="998512" cy="32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 name="Picture 9">
            <a:extLst>
              <a:ext uri="{FF2B5EF4-FFF2-40B4-BE49-F238E27FC236}">
                <a16:creationId xmlns:a16="http://schemas.microsoft.com/office/drawing/2014/main" id="{1D5DE846-811B-2A87-A490-8D2FBD30892D}"/>
              </a:ext>
            </a:extLst>
          </p:cNvPr>
          <p:cNvPicPr>
            <a:picLocks noChangeAspect="1"/>
          </p:cNvPicPr>
          <p:nvPr/>
        </p:nvPicPr>
        <p:blipFill>
          <a:blip r:embed="rId2"/>
          <a:stretch>
            <a:fillRect/>
          </a:stretch>
        </p:blipFill>
        <p:spPr>
          <a:xfrm>
            <a:off x="5546985" y="2474801"/>
            <a:ext cx="1606389" cy="2316459"/>
          </a:xfrm>
          <a:prstGeom prst="rect">
            <a:avLst/>
          </a:prstGeom>
        </p:spPr>
      </p:pic>
      <p:pic>
        <p:nvPicPr>
          <p:cNvPr id="6" name="Picture 5">
            <a:extLst>
              <a:ext uri="{FF2B5EF4-FFF2-40B4-BE49-F238E27FC236}">
                <a16:creationId xmlns:a16="http://schemas.microsoft.com/office/drawing/2014/main" id="{71C68292-8DDF-4DD4-D66D-9FC1AC7FF33D}"/>
              </a:ext>
            </a:extLst>
          </p:cNvPr>
          <p:cNvPicPr>
            <a:picLocks noChangeAspect="1"/>
          </p:cNvPicPr>
          <p:nvPr/>
        </p:nvPicPr>
        <p:blipFill>
          <a:blip r:embed="rId3"/>
          <a:stretch>
            <a:fillRect/>
          </a:stretch>
        </p:blipFill>
        <p:spPr>
          <a:xfrm>
            <a:off x="8654165" y="2474801"/>
            <a:ext cx="1647293" cy="2322069"/>
          </a:xfrm>
          <a:prstGeom prst="rect">
            <a:avLst/>
          </a:prstGeom>
        </p:spPr>
      </p:pic>
    </p:spTree>
    <p:extLst>
      <p:ext uri="{BB962C8B-B14F-4D97-AF65-F5344CB8AC3E}">
        <p14:creationId xmlns:p14="http://schemas.microsoft.com/office/powerpoint/2010/main" val="53453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21038" cy="2967606"/>
          </a:xfrm>
        </p:spPr>
        <p:txBody>
          <a:bodyPr anchor="b">
            <a:normAutofit/>
          </a:bodyPr>
          <a:lstStyle/>
          <a:p>
            <a:pPr algn="l"/>
            <a:r>
              <a:rPr lang="en-US" sz="4400" dirty="0"/>
              <a:t>Generating the result</a:t>
            </a:r>
            <a:endParaRPr lang="en-IL" sz="44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899" y="3806724"/>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2000" b="0" i="0" u="none" strike="noStrike" cap="none" normalizeH="0" baseline="0" dirty="0">
                <a:ln>
                  <a:noFill/>
                </a:ln>
                <a:solidFill>
                  <a:schemeClr val="tx1">
                    <a:lumMod val="75000"/>
                    <a:lumOff val="25000"/>
                  </a:schemeClr>
                </a:solidFill>
                <a:effectLst/>
                <a:latin typeface="Söhne"/>
              </a:rPr>
              <a:t>These are used to create a new image of the user wearing the requested cloth item. The image is created using </a:t>
            </a:r>
            <a:r>
              <a:rPr kumimoji="0" lang="en-US" altLang="en-IL" sz="2000" b="0" i="0" u="none" strike="noStrike" cap="none" normalizeH="0" baseline="0" dirty="0" err="1">
                <a:ln>
                  <a:noFill/>
                </a:ln>
                <a:solidFill>
                  <a:schemeClr val="tx1">
                    <a:lumMod val="75000"/>
                    <a:lumOff val="25000"/>
                  </a:schemeClr>
                </a:solidFill>
                <a:effectLst/>
                <a:latin typeface="Söhne"/>
              </a:rPr>
              <a:t>ALIASGenerator</a:t>
            </a:r>
            <a:r>
              <a:rPr kumimoji="0" lang="en-US" altLang="en-IL" sz="2000" b="0" i="0" u="none" strike="noStrike" cap="none" normalizeH="0" baseline="0" dirty="0">
                <a:ln>
                  <a:noFill/>
                </a:ln>
                <a:solidFill>
                  <a:schemeClr val="tx1">
                    <a:lumMod val="75000"/>
                    <a:lumOff val="25000"/>
                  </a:schemeClr>
                </a:solidFill>
                <a:effectLst/>
                <a:latin typeface="Söhne"/>
              </a:rPr>
              <a:t>.</a:t>
            </a:r>
            <a:endParaRPr kumimoji="0" lang="en-IL" altLang="en-IL" sz="2000" b="0" i="0" u="none" strike="noStrike" cap="none" normalizeH="0" baseline="0" dirty="0">
              <a:ln>
                <a:noFill/>
              </a:ln>
              <a:solidFill>
                <a:schemeClr val="tx1">
                  <a:lumMod val="75000"/>
                  <a:lumOff val="25000"/>
                </a:schemeClr>
              </a:solidFill>
              <a:effectLst/>
              <a:latin typeface="Söhne"/>
            </a:endParaRP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3A01C0-F58A-B0EF-1E59-541E5633C8B0}"/>
              </a:ext>
            </a:extLst>
          </p:cNvPr>
          <p:cNvPicPr>
            <a:picLocks noChangeAspect="1"/>
          </p:cNvPicPr>
          <p:nvPr/>
        </p:nvPicPr>
        <p:blipFill>
          <a:blip r:embed="rId2"/>
          <a:stretch>
            <a:fillRect/>
          </a:stretch>
        </p:blipFill>
        <p:spPr>
          <a:xfrm>
            <a:off x="10598450" y="2418086"/>
            <a:ext cx="1531281" cy="2171636"/>
          </a:xfrm>
          <a:prstGeom prst="rect">
            <a:avLst/>
          </a:prstGeom>
        </p:spPr>
      </p:pic>
      <p:pic>
        <p:nvPicPr>
          <p:cNvPr id="9" name="Picture 8">
            <a:extLst>
              <a:ext uri="{FF2B5EF4-FFF2-40B4-BE49-F238E27FC236}">
                <a16:creationId xmlns:a16="http://schemas.microsoft.com/office/drawing/2014/main" id="{8D72C35D-D17A-F2E3-5AC0-C12958675D87}"/>
              </a:ext>
            </a:extLst>
          </p:cNvPr>
          <p:cNvPicPr>
            <a:picLocks noChangeAspect="1"/>
          </p:cNvPicPr>
          <p:nvPr/>
        </p:nvPicPr>
        <p:blipFill>
          <a:blip r:embed="rId3"/>
          <a:stretch>
            <a:fillRect/>
          </a:stretch>
        </p:blipFill>
        <p:spPr>
          <a:xfrm>
            <a:off x="4473540" y="1250624"/>
            <a:ext cx="1282988" cy="1850106"/>
          </a:xfrm>
          <a:prstGeom prst="rect">
            <a:avLst/>
          </a:prstGeom>
        </p:spPr>
      </p:pic>
      <p:pic>
        <p:nvPicPr>
          <p:cNvPr id="11" name="Picture 10">
            <a:extLst>
              <a:ext uri="{FF2B5EF4-FFF2-40B4-BE49-F238E27FC236}">
                <a16:creationId xmlns:a16="http://schemas.microsoft.com/office/drawing/2014/main" id="{4AFA844E-E770-04F4-4A5F-E3361BE722D7}"/>
              </a:ext>
            </a:extLst>
          </p:cNvPr>
          <p:cNvPicPr>
            <a:picLocks noChangeAspect="1"/>
          </p:cNvPicPr>
          <p:nvPr/>
        </p:nvPicPr>
        <p:blipFill>
          <a:blip r:embed="rId4"/>
          <a:stretch>
            <a:fillRect/>
          </a:stretch>
        </p:blipFill>
        <p:spPr>
          <a:xfrm>
            <a:off x="4456168" y="3978012"/>
            <a:ext cx="1300360" cy="1850106"/>
          </a:xfrm>
          <a:prstGeom prst="rect">
            <a:avLst/>
          </a:prstGeom>
        </p:spPr>
      </p:pic>
      <p:pic>
        <p:nvPicPr>
          <p:cNvPr id="12" name="Picture 11">
            <a:extLst>
              <a:ext uri="{FF2B5EF4-FFF2-40B4-BE49-F238E27FC236}">
                <a16:creationId xmlns:a16="http://schemas.microsoft.com/office/drawing/2014/main" id="{4244A620-9161-F80F-992D-0768CAE512D3}"/>
              </a:ext>
            </a:extLst>
          </p:cNvPr>
          <p:cNvPicPr>
            <a:picLocks noChangeAspect="1"/>
          </p:cNvPicPr>
          <p:nvPr/>
        </p:nvPicPr>
        <p:blipFill>
          <a:blip r:embed="rId5"/>
          <a:stretch>
            <a:fillRect/>
          </a:stretch>
        </p:blipFill>
        <p:spPr>
          <a:xfrm>
            <a:off x="6622719" y="2544392"/>
            <a:ext cx="992706" cy="1380743"/>
          </a:xfrm>
          <a:prstGeom prst="rect">
            <a:avLst/>
          </a:prstGeom>
        </p:spPr>
      </p:pic>
      <p:pic>
        <p:nvPicPr>
          <p:cNvPr id="13" name="Picture 12">
            <a:extLst>
              <a:ext uri="{FF2B5EF4-FFF2-40B4-BE49-F238E27FC236}">
                <a16:creationId xmlns:a16="http://schemas.microsoft.com/office/drawing/2014/main" id="{07AE5532-9236-24D2-B8D0-092D23C3AB03}"/>
              </a:ext>
            </a:extLst>
          </p:cNvPr>
          <p:cNvPicPr>
            <a:picLocks noChangeAspect="1"/>
          </p:cNvPicPr>
          <p:nvPr/>
        </p:nvPicPr>
        <p:blipFill>
          <a:blip r:embed="rId6"/>
          <a:stretch>
            <a:fillRect/>
          </a:stretch>
        </p:blipFill>
        <p:spPr>
          <a:xfrm>
            <a:off x="6660179" y="895430"/>
            <a:ext cx="992705" cy="1399344"/>
          </a:xfrm>
          <a:prstGeom prst="rect">
            <a:avLst/>
          </a:prstGeom>
        </p:spPr>
      </p:pic>
      <p:sp>
        <p:nvSpPr>
          <p:cNvPr id="14" name="Arrow: Right 13">
            <a:extLst>
              <a:ext uri="{FF2B5EF4-FFF2-40B4-BE49-F238E27FC236}">
                <a16:creationId xmlns:a16="http://schemas.microsoft.com/office/drawing/2014/main" id="{7CDD9033-A092-68BB-C325-3BBCA3A04E29}"/>
              </a:ext>
            </a:extLst>
          </p:cNvPr>
          <p:cNvSpPr/>
          <p:nvPr/>
        </p:nvSpPr>
        <p:spPr>
          <a:xfrm rot="19955561">
            <a:off x="5835776" y="1753019"/>
            <a:ext cx="787989"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Arrow: Right 14">
            <a:extLst>
              <a:ext uri="{FF2B5EF4-FFF2-40B4-BE49-F238E27FC236}">
                <a16:creationId xmlns:a16="http://schemas.microsoft.com/office/drawing/2014/main" id="{BD8A657E-8610-3167-9BE2-A664010C05A2}"/>
              </a:ext>
            </a:extLst>
          </p:cNvPr>
          <p:cNvSpPr/>
          <p:nvPr/>
        </p:nvSpPr>
        <p:spPr>
          <a:xfrm rot="2315543">
            <a:off x="5791888" y="2370100"/>
            <a:ext cx="763847"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6" name="Picture 15">
            <a:extLst>
              <a:ext uri="{FF2B5EF4-FFF2-40B4-BE49-F238E27FC236}">
                <a16:creationId xmlns:a16="http://schemas.microsoft.com/office/drawing/2014/main" id="{33E5161D-0DD0-64A9-6F1A-8C92EB7227F5}"/>
              </a:ext>
            </a:extLst>
          </p:cNvPr>
          <p:cNvPicPr>
            <a:picLocks noChangeAspect="1"/>
          </p:cNvPicPr>
          <p:nvPr/>
        </p:nvPicPr>
        <p:blipFill>
          <a:blip r:embed="rId7"/>
          <a:stretch>
            <a:fillRect/>
          </a:stretch>
        </p:blipFill>
        <p:spPr>
          <a:xfrm>
            <a:off x="6593189" y="4197954"/>
            <a:ext cx="1107343" cy="1450301"/>
          </a:xfrm>
          <a:prstGeom prst="rect">
            <a:avLst/>
          </a:prstGeom>
        </p:spPr>
      </p:pic>
      <p:sp>
        <p:nvSpPr>
          <p:cNvPr id="17" name="Arrow: Right 16">
            <a:extLst>
              <a:ext uri="{FF2B5EF4-FFF2-40B4-BE49-F238E27FC236}">
                <a16:creationId xmlns:a16="http://schemas.microsoft.com/office/drawing/2014/main" id="{C60CBB50-5FAF-9844-0E46-9F29E1CF3D08}"/>
              </a:ext>
            </a:extLst>
          </p:cNvPr>
          <p:cNvSpPr/>
          <p:nvPr/>
        </p:nvSpPr>
        <p:spPr>
          <a:xfrm>
            <a:off x="5751144" y="4589722"/>
            <a:ext cx="806749" cy="313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Arrow: Right 17">
            <a:extLst>
              <a:ext uri="{FF2B5EF4-FFF2-40B4-BE49-F238E27FC236}">
                <a16:creationId xmlns:a16="http://schemas.microsoft.com/office/drawing/2014/main" id="{8D434936-A194-E214-6366-643668B60183}"/>
              </a:ext>
            </a:extLst>
          </p:cNvPr>
          <p:cNvSpPr/>
          <p:nvPr/>
        </p:nvSpPr>
        <p:spPr>
          <a:xfrm rot="3169216">
            <a:off x="7463795" y="2216697"/>
            <a:ext cx="1542444" cy="407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9" name="Rectangle 18">
            <a:extLst>
              <a:ext uri="{FF2B5EF4-FFF2-40B4-BE49-F238E27FC236}">
                <a16:creationId xmlns:a16="http://schemas.microsoft.com/office/drawing/2014/main" id="{ED61C227-1240-25EF-613D-3EEEC825778A}"/>
              </a:ext>
            </a:extLst>
          </p:cNvPr>
          <p:cNvSpPr/>
          <p:nvPr/>
        </p:nvSpPr>
        <p:spPr>
          <a:xfrm>
            <a:off x="8043694" y="3037456"/>
            <a:ext cx="1910060" cy="9328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08CC6679-9B77-4627-D045-2E340754F9C4}"/>
              </a:ext>
            </a:extLst>
          </p:cNvPr>
          <p:cNvSpPr txBox="1"/>
          <p:nvPr/>
        </p:nvSpPr>
        <p:spPr>
          <a:xfrm>
            <a:off x="8094392" y="3319237"/>
            <a:ext cx="1995666" cy="369332"/>
          </a:xfrm>
          <a:prstGeom prst="rect">
            <a:avLst/>
          </a:prstGeom>
          <a:noFill/>
        </p:spPr>
        <p:txBody>
          <a:bodyPr wrap="square" rtlCol="0">
            <a:spAutoFit/>
          </a:bodyPr>
          <a:lstStyle/>
          <a:p>
            <a:r>
              <a:rPr lang="en-US" dirty="0" err="1"/>
              <a:t>ALIASGenerator</a:t>
            </a:r>
            <a:endParaRPr lang="en-IL" dirty="0"/>
          </a:p>
        </p:txBody>
      </p:sp>
      <p:sp>
        <p:nvSpPr>
          <p:cNvPr id="21" name="Arrow: Right 20">
            <a:extLst>
              <a:ext uri="{FF2B5EF4-FFF2-40B4-BE49-F238E27FC236}">
                <a16:creationId xmlns:a16="http://schemas.microsoft.com/office/drawing/2014/main" id="{6687E991-5116-80F1-0D2E-7FF1A267E7BE}"/>
              </a:ext>
            </a:extLst>
          </p:cNvPr>
          <p:cNvSpPr/>
          <p:nvPr/>
        </p:nvSpPr>
        <p:spPr>
          <a:xfrm>
            <a:off x="10004452" y="3428999"/>
            <a:ext cx="562814" cy="216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Arrow: Right 21">
            <a:extLst>
              <a:ext uri="{FF2B5EF4-FFF2-40B4-BE49-F238E27FC236}">
                <a16:creationId xmlns:a16="http://schemas.microsoft.com/office/drawing/2014/main" id="{CCC1E84B-62A6-ABF4-4447-8AE6D103B307}"/>
              </a:ext>
            </a:extLst>
          </p:cNvPr>
          <p:cNvSpPr/>
          <p:nvPr/>
        </p:nvSpPr>
        <p:spPr>
          <a:xfrm>
            <a:off x="7624566" y="3299745"/>
            <a:ext cx="377571" cy="231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Arrow: Right 22">
            <a:extLst>
              <a:ext uri="{FF2B5EF4-FFF2-40B4-BE49-F238E27FC236}">
                <a16:creationId xmlns:a16="http://schemas.microsoft.com/office/drawing/2014/main" id="{0228B6E6-2D36-38FC-3AFF-270416AE845F}"/>
              </a:ext>
            </a:extLst>
          </p:cNvPr>
          <p:cNvSpPr/>
          <p:nvPr/>
        </p:nvSpPr>
        <p:spPr>
          <a:xfrm rot="18465289">
            <a:off x="7657498" y="4266226"/>
            <a:ext cx="942606" cy="43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49188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899" y="576263"/>
            <a:ext cx="5173543" cy="2967606"/>
          </a:xfrm>
        </p:spPr>
        <p:txBody>
          <a:bodyPr anchor="b">
            <a:normAutofit/>
          </a:bodyPr>
          <a:lstStyle/>
          <a:p>
            <a:pPr algn="l"/>
            <a:r>
              <a:rPr lang="en-US" sz="4800" dirty="0"/>
              <a:t>What is </a:t>
            </a:r>
            <a:r>
              <a:rPr lang="en-US" sz="4800" dirty="0" err="1"/>
              <a:t>ALIASGenerator</a:t>
            </a:r>
            <a:r>
              <a:rPr lang="en-US" sz="4800" dirty="0"/>
              <a:t>?</a:t>
            </a:r>
            <a:br>
              <a:rPr lang="en-US" sz="4800" dirty="0"/>
            </a:b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ui-monospac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C6C7CA-BF09-DE8B-07C8-75A6F66CCF60}"/>
              </a:ext>
            </a:extLst>
          </p:cNvPr>
          <p:cNvSpPr txBox="1"/>
          <p:nvPr/>
        </p:nvSpPr>
        <p:spPr>
          <a:xfrm>
            <a:off x="657993" y="2996214"/>
            <a:ext cx="6102220" cy="2585323"/>
          </a:xfrm>
          <a:prstGeom prst="rect">
            <a:avLst/>
          </a:prstGeom>
          <a:noFill/>
        </p:spPr>
        <p:txBody>
          <a:bodyPr wrap="square">
            <a:spAutoFit/>
          </a:bodyPr>
          <a:lstStyle/>
          <a:p>
            <a:r>
              <a:rPr lang="en-US" dirty="0"/>
              <a:t> </a:t>
            </a:r>
            <a:r>
              <a:rPr lang="en-US" dirty="0">
                <a:solidFill>
                  <a:schemeClr val="tx1">
                    <a:lumMod val="75000"/>
                    <a:lumOff val="25000"/>
                  </a:schemeClr>
                </a:solidFill>
                <a:latin typeface="Söhne"/>
              </a:rPr>
              <a:t>the </a:t>
            </a:r>
            <a:r>
              <a:rPr lang="en-US" dirty="0" err="1">
                <a:solidFill>
                  <a:schemeClr val="tx1">
                    <a:lumMod val="75000"/>
                    <a:lumOff val="25000"/>
                  </a:schemeClr>
                </a:solidFill>
                <a:latin typeface="Söhne"/>
              </a:rPr>
              <a:t>ALIASGenerator</a:t>
            </a:r>
            <a:r>
              <a:rPr lang="en-US" dirty="0">
                <a:solidFill>
                  <a:schemeClr val="tx1">
                    <a:lumMod val="75000"/>
                    <a:lumOff val="25000"/>
                  </a:schemeClr>
                </a:solidFill>
                <a:latin typeface="Söhne"/>
              </a:rPr>
              <a:t> is a component of the GMM network* used for image generation, specifically for generating a latent code for the appearance of the clothes. It uses an adaptation of the Alias Method to sample from a Gaussian mixture distribution, allowing it to generate diverse and realistic appearance codes for the virtual try-on image.</a:t>
            </a:r>
          </a:p>
          <a:p>
            <a:endParaRPr lang="en-US" dirty="0">
              <a:solidFill>
                <a:schemeClr val="tx1">
                  <a:lumMod val="75000"/>
                  <a:lumOff val="25000"/>
                </a:schemeClr>
              </a:solidFill>
              <a:latin typeface="Söhne"/>
            </a:endParaRPr>
          </a:p>
          <a:p>
            <a:r>
              <a:rPr lang="en-US" dirty="0">
                <a:solidFill>
                  <a:schemeClr val="tx1">
                    <a:lumMod val="75000"/>
                    <a:lumOff val="25000"/>
                  </a:schemeClr>
                </a:solidFill>
                <a:latin typeface="Söhne"/>
              </a:rPr>
              <a:t>You can see the implementation of the generator in model/network.py file in the project.</a:t>
            </a:r>
            <a:endParaRPr lang="en-IL" dirty="0">
              <a:solidFill>
                <a:schemeClr val="tx1">
                  <a:lumMod val="75000"/>
                  <a:lumOff val="25000"/>
                </a:schemeClr>
              </a:solidFill>
              <a:latin typeface="Söhne"/>
            </a:endParaRPr>
          </a:p>
        </p:txBody>
      </p:sp>
      <p:sp>
        <p:nvSpPr>
          <p:cNvPr id="3" name="TextBox 2">
            <a:extLst>
              <a:ext uri="{FF2B5EF4-FFF2-40B4-BE49-F238E27FC236}">
                <a16:creationId xmlns:a16="http://schemas.microsoft.com/office/drawing/2014/main" id="{D4986037-639D-F4BB-3BF5-41932B0066B0}"/>
              </a:ext>
            </a:extLst>
          </p:cNvPr>
          <p:cNvSpPr txBox="1"/>
          <p:nvPr/>
        </p:nvSpPr>
        <p:spPr>
          <a:xfrm>
            <a:off x="7218938" y="2864897"/>
            <a:ext cx="3582955" cy="1384995"/>
          </a:xfrm>
          <a:prstGeom prst="rect">
            <a:avLst/>
          </a:prstGeom>
          <a:noFill/>
        </p:spPr>
        <p:txBody>
          <a:bodyPr wrap="square" rtlCol="0">
            <a:spAutoFit/>
          </a:bodyPr>
          <a:lstStyle/>
          <a:p>
            <a:r>
              <a:rPr lang="en-US" sz="1400" dirty="0">
                <a:solidFill>
                  <a:schemeClr val="tx1">
                    <a:lumMod val="75000"/>
                    <a:lumOff val="25000"/>
                  </a:schemeClr>
                </a:solidFill>
                <a:latin typeface="Söhne"/>
              </a:rPr>
              <a:t>*GMM (Gaussian Mixture Model) is a type of generative model that is commonly used for image and data generation tasks. A GMM network consists of several Gaussian distributions that are combined to model the distribution of the data.</a:t>
            </a:r>
            <a:endParaRPr lang="en-IL" sz="1400" dirty="0">
              <a:solidFill>
                <a:schemeClr val="tx1">
                  <a:lumMod val="75000"/>
                  <a:lumOff val="25000"/>
                </a:schemeClr>
              </a:solidFill>
              <a:latin typeface="Söhne"/>
            </a:endParaRPr>
          </a:p>
        </p:txBody>
      </p:sp>
      <p:pic>
        <p:nvPicPr>
          <p:cNvPr id="1026" name="Picture 2" descr="Anomaly Detection in Python with Gaussian Mixture Models. | by Agasti  Kishor Dukare | Towards Data Science">
            <a:extLst>
              <a:ext uri="{FF2B5EF4-FFF2-40B4-BE49-F238E27FC236}">
                <a16:creationId xmlns:a16="http://schemas.microsoft.com/office/drawing/2014/main" id="{EF574F13-03F4-B368-C518-8330A618B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779" y="4288875"/>
            <a:ext cx="28956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73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1880AF-8B19-48CA-849F-648A2085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a:extLst>
              <a:ext uri="{FF2B5EF4-FFF2-40B4-BE49-F238E27FC236}">
                <a16:creationId xmlns:a16="http://schemas.microsoft.com/office/drawing/2014/main" id="{511BFA0A-F1B4-463A-9BBA-F8F8491E3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Rectangle 14">
            <a:extLst>
              <a:ext uri="{FF2B5EF4-FFF2-40B4-BE49-F238E27FC236}">
                <a16:creationId xmlns:a16="http://schemas.microsoft.com/office/drawing/2014/main" id="{9A530282-C4AD-4F3E-88D9-8814778D2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5839D-C25D-3A00-0A14-BE495CADC8D5}"/>
              </a:ext>
            </a:extLst>
          </p:cNvPr>
          <p:cNvSpPr>
            <a:spLocks noGrp="1"/>
          </p:cNvSpPr>
          <p:nvPr>
            <p:ph type="ctrTitle"/>
          </p:nvPr>
        </p:nvSpPr>
        <p:spPr>
          <a:xfrm>
            <a:off x="422899" y="576263"/>
            <a:ext cx="5459286" cy="2967606"/>
          </a:xfrm>
        </p:spPr>
        <p:txBody>
          <a:bodyPr anchor="b">
            <a:normAutofit/>
          </a:bodyPr>
          <a:lstStyle/>
          <a:p>
            <a:pPr algn="l"/>
            <a:r>
              <a:rPr lang="en-US" sz="4800" dirty="0"/>
              <a:t>The Result</a:t>
            </a:r>
            <a:endParaRPr lang="en-IL" sz="4800" dirty="0"/>
          </a:p>
        </p:txBody>
      </p:sp>
      <p:sp>
        <p:nvSpPr>
          <p:cNvPr id="17" name="Rectangle 16">
            <a:extLst>
              <a:ext uri="{FF2B5EF4-FFF2-40B4-BE49-F238E27FC236}">
                <a16:creationId xmlns:a16="http://schemas.microsoft.com/office/drawing/2014/main" id="{7CD05A1F-69D3-4BEE-B3EF-577FE0DAD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01058" y="680190"/>
            <a:ext cx="692459" cy="2662656"/>
          </a:xfrm>
          <a:prstGeom prst="rect">
            <a:avLst/>
          </a:prstGeom>
          <a:solidFill>
            <a:srgbClr val="E0B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Picture 5">
            <a:extLst>
              <a:ext uri="{FF2B5EF4-FFF2-40B4-BE49-F238E27FC236}">
                <a16:creationId xmlns:a16="http://schemas.microsoft.com/office/drawing/2014/main" id="{998C003B-9A1B-58E9-ACED-2F7DDD78BEE5}"/>
              </a:ext>
            </a:extLst>
          </p:cNvPr>
          <p:cNvPicPr>
            <a:picLocks noChangeAspect="1"/>
          </p:cNvPicPr>
          <p:nvPr/>
        </p:nvPicPr>
        <p:blipFill rotWithShape="1">
          <a:blip r:embed="rId2"/>
          <a:srcRect r="1" b="8642"/>
          <a:stretch/>
        </p:blipFill>
        <p:spPr>
          <a:xfrm>
            <a:off x="9248910" y="2060066"/>
            <a:ext cx="2104398" cy="2726509"/>
          </a:xfrm>
          <a:prstGeom prst="rect">
            <a:avLst/>
          </a:prstGeom>
        </p:spPr>
      </p:pic>
      <p:cxnSp>
        <p:nvCxnSpPr>
          <p:cNvPr id="19" name="Straight Connector 18">
            <a:extLst>
              <a:ext uri="{FF2B5EF4-FFF2-40B4-BE49-F238E27FC236}">
                <a16:creationId xmlns:a16="http://schemas.microsoft.com/office/drawing/2014/main" id="{6B0DADC3-685B-4A8E-BFF3-83AE137F6C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0B37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3974C3-B71C-4AB5-A98E-B6898D767F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0B372"/>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7DA2F9F-D228-DF6F-4182-591B8006EB39}"/>
              </a:ext>
            </a:extLst>
          </p:cNvPr>
          <p:cNvPicPr>
            <a:picLocks noChangeAspect="1"/>
          </p:cNvPicPr>
          <p:nvPr/>
        </p:nvPicPr>
        <p:blipFill>
          <a:blip r:embed="rId3"/>
          <a:stretch>
            <a:fillRect/>
          </a:stretch>
        </p:blipFill>
        <p:spPr>
          <a:xfrm>
            <a:off x="5865832" y="864276"/>
            <a:ext cx="1604463" cy="2313682"/>
          </a:xfrm>
          <a:prstGeom prst="rect">
            <a:avLst/>
          </a:prstGeom>
        </p:spPr>
      </p:pic>
      <p:pic>
        <p:nvPicPr>
          <p:cNvPr id="8" name="Picture 7">
            <a:extLst>
              <a:ext uri="{FF2B5EF4-FFF2-40B4-BE49-F238E27FC236}">
                <a16:creationId xmlns:a16="http://schemas.microsoft.com/office/drawing/2014/main" id="{A981C32B-54D7-BA82-AE1F-B4D5AE30FECF}"/>
              </a:ext>
            </a:extLst>
          </p:cNvPr>
          <p:cNvPicPr>
            <a:picLocks noChangeAspect="1"/>
          </p:cNvPicPr>
          <p:nvPr/>
        </p:nvPicPr>
        <p:blipFill>
          <a:blip r:embed="rId4"/>
          <a:stretch>
            <a:fillRect/>
          </a:stretch>
        </p:blipFill>
        <p:spPr>
          <a:xfrm>
            <a:off x="5879523" y="3801705"/>
            <a:ext cx="1699715" cy="2418294"/>
          </a:xfrm>
          <a:prstGeom prst="rect">
            <a:avLst/>
          </a:prstGeom>
        </p:spPr>
      </p:pic>
      <p:sp>
        <p:nvSpPr>
          <p:cNvPr id="9" name="Cross 8">
            <a:extLst>
              <a:ext uri="{FF2B5EF4-FFF2-40B4-BE49-F238E27FC236}">
                <a16:creationId xmlns:a16="http://schemas.microsoft.com/office/drawing/2014/main" id="{602E45F4-A5BA-071E-073B-99A30944F83D}"/>
              </a:ext>
            </a:extLst>
          </p:cNvPr>
          <p:cNvSpPr/>
          <p:nvPr/>
        </p:nvSpPr>
        <p:spPr>
          <a:xfrm>
            <a:off x="6500059" y="3334774"/>
            <a:ext cx="352362" cy="38142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Arrow: Right 9">
            <a:extLst>
              <a:ext uri="{FF2B5EF4-FFF2-40B4-BE49-F238E27FC236}">
                <a16:creationId xmlns:a16="http://schemas.microsoft.com/office/drawing/2014/main" id="{111E067F-EF15-93F2-BDAC-A7FD26828299}"/>
              </a:ext>
            </a:extLst>
          </p:cNvPr>
          <p:cNvSpPr/>
          <p:nvPr/>
        </p:nvSpPr>
        <p:spPr>
          <a:xfrm>
            <a:off x="7791061" y="3177958"/>
            <a:ext cx="1123986" cy="538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67292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5A80-E216-65AC-3FBD-22B816BBB028}"/>
              </a:ext>
            </a:extLst>
          </p:cNvPr>
          <p:cNvSpPr>
            <a:spLocks noGrp="1"/>
          </p:cNvSpPr>
          <p:nvPr>
            <p:ph type="title"/>
          </p:nvPr>
        </p:nvSpPr>
        <p:spPr/>
        <p:txBody>
          <a:bodyPr/>
          <a:lstStyle/>
          <a:p>
            <a:r>
              <a:rPr lang="en-US" dirty="0"/>
              <a:t>Let’s see it in action:</a:t>
            </a:r>
            <a:endParaRPr lang="en-IL" dirty="0"/>
          </a:p>
        </p:txBody>
      </p:sp>
      <p:sp>
        <p:nvSpPr>
          <p:cNvPr id="3" name="Content Placeholder 2">
            <a:extLst>
              <a:ext uri="{FF2B5EF4-FFF2-40B4-BE49-F238E27FC236}">
                <a16:creationId xmlns:a16="http://schemas.microsoft.com/office/drawing/2014/main" id="{9E3E16AF-3CD8-3E49-853B-525FEFE07426}"/>
              </a:ext>
            </a:extLst>
          </p:cNvPr>
          <p:cNvSpPr>
            <a:spLocks noGrp="1"/>
          </p:cNvSpPr>
          <p:nvPr>
            <p:ph idx="1"/>
          </p:nvPr>
        </p:nvSpPr>
        <p:spPr/>
        <p:txBody>
          <a:bodyPr/>
          <a:lstStyle/>
          <a:p>
            <a:r>
              <a:rPr lang="en-US" dirty="0">
                <a:solidFill>
                  <a:schemeClr val="tx1">
                    <a:lumMod val="75000"/>
                    <a:lumOff val="25000"/>
                  </a:schemeClr>
                </a:solidFill>
                <a:latin typeface="Söhne"/>
              </a:rPr>
              <a:t>Need to insert here video of using the app.</a:t>
            </a:r>
            <a:endParaRPr lang="en-IL" dirty="0">
              <a:solidFill>
                <a:schemeClr val="tx1">
                  <a:lumMod val="75000"/>
                  <a:lumOff val="25000"/>
                </a:schemeClr>
              </a:solidFill>
              <a:latin typeface="Söhne"/>
            </a:endParaRPr>
          </a:p>
        </p:txBody>
      </p:sp>
    </p:spTree>
    <p:extLst>
      <p:ext uri="{BB962C8B-B14F-4D97-AF65-F5344CB8AC3E}">
        <p14:creationId xmlns:p14="http://schemas.microsoft.com/office/powerpoint/2010/main" val="213721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B0966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 name="Rectangle 29">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5FDB4-A23D-A1BF-451A-436CF777171D}"/>
              </a:ext>
            </a:extLst>
          </p:cNvPr>
          <p:cNvSpPr>
            <a:spLocks noGrp="1"/>
          </p:cNvSpPr>
          <p:nvPr>
            <p:ph type="ctrTitle"/>
          </p:nvPr>
        </p:nvSpPr>
        <p:spPr>
          <a:xfrm>
            <a:off x="6048103" y="576263"/>
            <a:ext cx="4911634" cy="2967606"/>
          </a:xfrm>
        </p:spPr>
        <p:txBody>
          <a:bodyPr anchor="b">
            <a:normAutofit/>
          </a:bodyPr>
          <a:lstStyle/>
          <a:p>
            <a:pPr algn="l"/>
            <a:r>
              <a:rPr lang="en-US" sz="4800" i="0" dirty="0">
                <a:effectLst/>
                <a:latin typeface="Georgia Pro (Headings)"/>
              </a:rPr>
              <a:t>The Problem:</a:t>
            </a:r>
            <a:br>
              <a:rPr lang="en-US" sz="4800" i="0" dirty="0">
                <a:effectLst/>
                <a:latin typeface="Georgia Pro (Headings)"/>
              </a:rPr>
            </a:br>
            <a:endParaRPr lang="en-IL" sz="4800" dirty="0">
              <a:latin typeface="Georgia Pro (Headings)"/>
            </a:endParaRPr>
          </a:p>
        </p:txBody>
      </p:sp>
      <p:sp>
        <p:nvSpPr>
          <p:cNvPr id="3" name="Subtitle 2">
            <a:extLst>
              <a:ext uri="{FF2B5EF4-FFF2-40B4-BE49-F238E27FC236}">
                <a16:creationId xmlns:a16="http://schemas.microsoft.com/office/drawing/2014/main" id="{E1C9F378-F691-8AC9-E4F0-E18166B9043D}"/>
              </a:ext>
            </a:extLst>
          </p:cNvPr>
          <p:cNvSpPr>
            <a:spLocks noGrp="1"/>
          </p:cNvSpPr>
          <p:nvPr>
            <p:ph type="subTitle" idx="1"/>
          </p:nvPr>
        </p:nvSpPr>
        <p:spPr>
          <a:xfrm>
            <a:off x="6048102" y="2990053"/>
            <a:ext cx="5421083" cy="3176537"/>
          </a:xfrm>
        </p:spPr>
        <p:txBody>
          <a:bodyPr>
            <a:normAutofit/>
          </a:bodyPr>
          <a:lstStyle/>
          <a:p>
            <a:pPr algn="l"/>
            <a:r>
              <a:rPr lang="en-US" sz="1400" b="0" i="0" dirty="0">
                <a:solidFill>
                  <a:schemeClr val="tx1">
                    <a:lumMod val="75000"/>
                    <a:lumOff val="25000"/>
                  </a:schemeClr>
                </a:solidFill>
                <a:effectLst/>
                <a:latin typeface="Söhne"/>
              </a:rPr>
              <a:t>How many times did you buy a clothing item online, got really exited and then got super disappointed when it arrived, and it didn't fit as well as you imagined?</a:t>
            </a:r>
          </a:p>
          <a:p>
            <a:pPr algn="l"/>
            <a:r>
              <a:rPr lang="en-US" sz="1400" b="0" i="0" dirty="0">
                <a:solidFill>
                  <a:schemeClr val="tx1">
                    <a:lumMod val="75000"/>
                    <a:lumOff val="25000"/>
                  </a:schemeClr>
                </a:solidFill>
                <a:effectLst/>
                <a:latin typeface="Söhne"/>
              </a:rPr>
              <a:t>Unfortunately - While buying clothes online, it is difficult for a customer to select a desirable outfit in the first attempt because they can’t try on clothes before they are delivered physically.</a:t>
            </a:r>
          </a:p>
          <a:p>
            <a:pPr algn="l"/>
            <a:endParaRPr lang="en-IL" sz="900" dirty="0">
              <a:solidFill>
                <a:schemeClr val="tx1">
                  <a:lumMod val="75000"/>
                  <a:lumOff val="25000"/>
                </a:schemeClr>
              </a:solidFill>
              <a:latin typeface="Söhne"/>
            </a:endParaRPr>
          </a:p>
        </p:txBody>
      </p:sp>
      <p:pic>
        <p:nvPicPr>
          <p:cNvPr id="5" name="Picture 4" descr="Question marks in a line and one question mark is lit">
            <a:extLst>
              <a:ext uri="{FF2B5EF4-FFF2-40B4-BE49-F238E27FC236}">
                <a16:creationId xmlns:a16="http://schemas.microsoft.com/office/drawing/2014/main" id="{3CF25172-00B1-C729-19CA-53302D27D669}"/>
              </a:ext>
            </a:extLst>
          </p:cNvPr>
          <p:cNvPicPr>
            <a:picLocks noChangeAspect="1"/>
          </p:cNvPicPr>
          <p:nvPr/>
        </p:nvPicPr>
        <p:blipFill rotWithShape="1">
          <a:blip r:embed="rId2"/>
          <a:srcRect r="36311" b="-2"/>
          <a:stretch/>
        </p:blipFill>
        <p:spPr>
          <a:xfrm>
            <a:off x="303951" y="685800"/>
            <a:ext cx="5234702" cy="5486400"/>
          </a:xfrm>
          <a:prstGeom prst="rect">
            <a:avLst/>
          </a:prstGeom>
        </p:spPr>
      </p:pic>
      <p:cxnSp>
        <p:nvCxnSpPr>
          <p:cNvPr id="32" name="Straight Connector 31">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B0966B"/>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B0966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6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Rectangle 1032">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 name="Rectangle 1034">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rgbClr val="D37B5B">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037" name="Rectangle 1036">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04917-CCDF-1377-EAF1-A3B19530E7D1}"/>
              </a:ext>
            </a:extLst>
          </p:cNvPr>
          <p:cNvSpPr>
            <a:spLocks noGrp="1"/>
          </p:cNvSpPr>
          <p:nvPr>
            <p:ph type="ctrTitle"/>
          </p:nvPr>
        </p:nvSpPr>
        <p:spPr>
          <a:xfrm>
            <a:off x="6048103" y="576263"/>
            <a:ext cx="4911634" cy="2967606"/>
          </a:xfrm>
        </p:spPr>
        <p:txBody>
          <a:bodyPr anchor="b">
            <a:normAutofit/>
          </a:bodyPr>
          <a:lstStyle/>
          <a:p>
            <a:pPr algn="l"/>
            <a:r>
              <a:rPr lang="en-US" sz="4800" i="0" dirty="0">
                <a:effectLst/>
                <a:latin typeface="Georgia Pro (Headings)"/>
              </a:rPr>
              <a:t>The Solution:</a:t>
            </a:r>
            <a:br>
              <a:rPr lang="en-US" sz="4800" i="0" dirty="0">
                <a:effectLst/>
                <a:latin typeface="Georgia Pro (Headings)"/>
              </a:rPr>
            </a:br>
            <a:endParaRPr lang="en-IL" sz="4800" dirty="0">
              <a:latin typeface="Georgia Pro (Headings)"/>
            </a:endParaRPr>
          </a:p>
        </p:txBody>
      </p:sp>
      <p:sp>
        <p:nvSpPr>
          <p:cNvPr id="3" name="Subtitle 2">
            <a:extLst>
              <a:ext uri="{FF2B5EF4-FFF2-40B4-BE49-F238E27FC236}">
                <a16:creationId xmlns:a16="http://schemas.microsoft.com/office/drawing/2014/main" id="{9262BD9A-3152-A85F-F7F8-F8F8338E04F0}"/>
              </a:ext>
            </a:extLst>
          </p:cNvPr>
          <p:cNvSpPr>
            <a:spLocks noGrp="1"/>
          </p:cNvSpPr>
          <p:nvPr>
            <p:ph type="subTitle" idx="1"/>
          </p:nvPr>
        </p:nvSpPr>
        <p:spPr>
          <a:xfrm>
            <a:off x="6061601" y="3023790"/>
            <a:ext cx="4911634" cy="2192683"/>
          </a:xfrm>
        </p:spPr>
        <p:txBody>
          <a:bodyPr>
            <a:normAutofit/>
          </a:bodyPr>
          <a:lstStyle/>
          <a:p>
            <a:pPr algn="l"/>
            <a:r>
              <a:rPr lang="en-US" sz="1400" b="0" i="0" dirty="0">
                <a:solidFill>
                  <a:schemeClr val="tx1">
                    <a:lumMod val="75000"/>
                    <a:lumOff val="25000"/>
                  </a:schemeClr>
                </a:solidFill>
                <a:effectLst/>
                <a:latin typeface="Söhne"/>
              </a:rPr>
              <a:t>E-commerce websites can be equipped with virtual dressing rooms that allow users to try on multiple clothes virtually and select the best-looking outfit.</a:t>
            </a:r>
          </a:p>
          <a:p>
            <a:pPr algn="l"/>
            <a:r>
              <a:rPr lang="en-US" sz="1400" b="0" i="0" dirty="0">
                <a:solidFill>
                  <a:schemeClr val="tx1">
                    <a:lumMod val="75000"/>
                    <a:lumOff val="25000"/>
                  </a:schemeClr>
                </a:solidFill>
                <a:effectLst/>
                <a:latin typeface="Söhne"/>
              </a:rPr>
              <a:t>It's never been easier to look fabulous!!!</a:t>
            </a:r>
          </a:p>
          <a:p>
            <a:pPr algn="l"/>
            <a:endParaRPr lang="en-IL" sz="1800" dirty="0"/>
          </a:p>
        </p:txBody>
      </p:sp>
      <p:pic>
        <p:nvPicPr>
          <p:cNvPr id="1026" name="Picture 2" descr="Focusing on the Solution not the Problem - Success Factor">
            <a:extLst>
              <a:ext uri="{FF2B5EF4-FFF2-40B4-BE49-F238E27FC236}">
                <a16:creationId xmlns:a16="http://schemas.microsoft.com/office/drawing/2014/main" id="{D3B0978B-FE24-E67C-DE84-AFE7594AB2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54" r="7983" b="-1"/>
          <a:stretch/>
        </p:blipFill>
        <p:spPr bwMode="auto">
          <a:xfrm>
            <a:off x="303950" y="685800"/>
            <a:ext cx="5234702" cy="5486400"/>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37B5B"/>
            </a:solidFill>
            <a:prstDash val="dash"/>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37B5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6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73E42119-878B-4A86-B09C-2C668FBA2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72" name="Rectangle 2071">
            <a:extLst>
              <a:ext uri="{FF2B5EF4-FFF2-40B4-BE49-F238E27FC236}">
                <a16:creationId xmlns:a16="http://schemas.microsoft.com/office/drawing/2014/main" id="{C7BAC2A1-7B06-4D44-A105-3FEBE5ABF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74" name="Rectangle 2073">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685800"/>
            <a:ext cx="295465" cy="54864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076" name="Rectangle 2075">
            <a:extLst>
              <a:ext uri="{FF2B5EF4-FFF2-40B4-BE49-F238E27FC236}">
                <a16:creationId xmlns:a16="http://schemas.microsoft.com/office/drawing/2014/main" id="{E377A14D-EFA9-4E27-B5EE-87E822E93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15959-757D-2D61-FBC6-6C3CD26B7284}"/>
              </a:ext>
            </a:extLst>
          </p:cNvPr>
          <p:cNvSpPr>
            <a:spLocks noGrp="1"/>
          </p:cNvSpPr>
          <p:nvPr>
            <p:ph type="ctrTitle"/>
          </p:nvPr>
        </p:nvSpPr>
        <p:spPr>
          <a:xfrm>
            <a:off x="6048103" y="576263"/>
            <a:ext cx="4911634" cy="2967606"/>
          </a:xfrm>
        </p:spPr>
        <p:txBody>
          <a:bodyPr anchor="b">
            <a:normAutofit/>
          </a:bodyPr>
          <a:lstStyle/>
          <a:p>
            <a:pPr algn="l"/>
            <a:r>
              <a:rPr lang="en-US" sz="4800" i="0" dirty="0">
                <a:effectLst/>
                <a:latin typeface="Georgia Pro (Headings)"/>
              </a:rPr>
              <a:t>The Approach:</a:t>
            </a:r>
            <a:br>
              <a:rPr lang="en-US" sz="4800" i="0" dirty="0">
                <a:effectLst/>
                <a:latin typeface="Georgia Pro (Headings)"/>
              </a:rPr>
            </a:br>
            <a:endParaRPr lang="en-IL" sz="4800" dirty="0">
              <a:latin typeface="Georgia Pro (Headings)"/>
            </a:endParaRPr>
          </a:p>
        </p:txBody>
      </p:sp>
      <p:sp>
        <p:nvSpPr>
          <p:cNvPr id="3" name="Subtitle 2">
            <a:extLst>
              <a:ext uri="{FF2B5EF4-FFF2-40B4-BE49-F238E27FC236}">
                <a16:creationId xmlns:a16="http://schemas.microsoft.com/office/drawing/2014/main" id="{625E2B0F-D350-9265-9567-F5623FA1D777}"/>
              </a:ext>
            </a:extLst>
          </p:cNvPr>
          <p:cNvSpPr>
            <a:spLocks noGrp="1"/>
          </p:cNvSpPr>
          <p:nvPr>
            <p:ph type="subTitle" idx="1"/>
          </p:nvPr>
        </p:nvSpPr>
        <p:spPr>
          <a:xfrm>
            <a:off x="6048102" y="2990053"/>
            <a:ext cx="4981833" cy="2967605"/>
          </a:xfrm>
        </p:spPr>
        <p:txBody>
          <a:bodyPr>
            <a:normAutofit/>
          </a:bodyPr>
          <a:lstStyle/>
          <a:p>
            <a:pPr algn="l"/>
            <a:r>
              <a:rPr lang="en-US" sz="1400" b="0" i="0" dirty="0">
                <a:solidFill>
                  <a:schemeClr val="tx1">
                    <a:lumMod val="75000"/>
                    <a:lumOff val="25000"/>
                  </a:schemeClr>
                </a:solidFill>
                <a:effectLst/>
                <a:latin typeface="Söhne"/>
              </a:rPr>
              <a:t>I created a Virtual clothing assistant using Deep learning algorithms in order to help the consumers.</a:t>
            </a:r>
          </a:p>
          <a:p>
            <a:pPr algn="l"/>
            <a:r>
              <a:rPr lang="en-US" sz="1400" b="0" i="0" dirty="0">
                <a:solidFill>
                  <a:schemeClr val="tx1">
                    <a:lumMod val="75000"/>
                    <a:lumOff val="25000"/>
                  </a:schemeClr>
                </a:solidFill>
                <a:effectLst/>
                <a:latin typeface="Söhne"/>
              </a:rPr>
              <a:t>The user can select the cloth he/she wants to wear and then upload his/her image of any pose they want, and the assistant will help to dress that human with his/her selected cloth.</a:t>
            </a:r>
          </a:p>
        </p:txBody>
      </p:sp>
      <p:pic>
        <p:nvPicPr>
          <p:cNvPr id="4" name="Picture 2" descr="Choose the Right Approach | APQC">
            <a:extLst>
              <a:ext uri="{FF2B5EF4-FFF2-40B4-BE49-F238E27FC236}">
                <a16:creationId xmlns:a16="http://schemas.microsoft.com/office/drawing/2014/main" id="{D35FDD00-62D0-7B45-67CE-DF383D5835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225"/>
          <a:stretch/>
        </p:blipFill>
        <p:spPr bwMode="auto">
          <a:xfrm>
            <a:off x="303950" y="685800"/>
            <a:ext cx="5234702" cy="5486400"/>
          </a:xfrm>
          <a:prstGeom prst="rect">
            <a:avLst/>
          </a:prstGeom>
          <a:noFill/>
          <a:extLst>
            <a:ext uri="{909E8E84-426E-40DD-AFC4-6F175D3DCCD1}">
              <a14:hiddenFill xmlns:a14="http://schemas.microsoft.com/office/drawing/2010/main">
                <a:solidFill>
                  <a:srgbClr val="FFFFFF"/>
                </a:solidFill>
              </a14:hiddenFill>
            </a:ext>
          </a:extLst>
        </p:spPr>
      </p:pic>
      <p:cxnSp>
        <p:nvCxnSpPr>
          <p:cNvPr id="2078" name="Straight Connector 2077">
            <a:extLst>
              <a:ext uri="{FF2B5EF4-FFF2-40B4-BE49-F238E27FC236}">
                <a16:creationId xmlns:a16="http://schemas.microsoft.com/office/drawing/2014/main" id="{A3ABB528-3326-46B1-A869-B1368B822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2DD25A9F-B5F0-4862-A336-1733E754E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9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D4BB9EAD-82C5-4DBD-BD13-BD52755E0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11">
            <a:extLst>
              <a:ext uri="{FF2B5EF4-FFF2-40B4-BE49-F238E27FC236}">
                <a16:creationId xmlns:a16="http://schemas.microsoft.com/office/drawing/2014/main" id="{037250F5-2719-46CF-BF94-09CA242B3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13">
            <a:extLst>
              <a:ext uri="{FF2B5EF4-FFF2-40B4-BE49-F238E27FC236}">
                <a16:creationId xmlns:a16="http://schemas.microsoft.com/office/drawing/2014/main" id="{C02D1D19-94E7-427D-A80A-D6D9F2DA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D75EBD-98FC-F2A0-4226-6E93E5D0CE4E}"/>
              </a:ext>
            </a:extLst>
          </p:cNvPr>
          <p:cNvSpPr txBox="1"/>
          <p:nvPr/>
        </p:nvSpPr>
        <p:spPr>
          <a:xfrm>
            <a:off x="422898" y="576263"/>
            <a:ext cx="4977777" cy="29676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0" dirty="0">
                <a:solidFill>
                  <a:schemeClr val="tx2"/>
                </a:solidFill>
                <a:effectLst/>
                <a:latin typeface="Georgia Pro (Headings)"/>
                <a:ea typeface="+mj-ea"/>
                <a:cs typeface="+mj-cs"/>
              </a:rPr>
              <a:t>So how exactly does it work?</a:t>
            </a:r>
            <a:endParaRPr lang="en-US" sz="4800" dirty="0">
              <a:solidFill>
                <a:schemeClr val="tx2"/>
              </a:solidFill>
              <a:latin typeface="Georgia Pro (Headings)"/>
              <a:ea typeface="+mj-ea"/>
              <a:cs typeface="+mj-cs"/>
            </a:endParaRPr>
          </a:p>
        </p:txBody>
      </p:sp>
      <p:sp>
        <p:nvSpPr>
          <p:cNvPr id="26" name="Rectangle 15">
            <a:extLst>
              <a:ext uri="{FF2B5EF4-FFF2-40B4-BE49-F238E27FC236}">
                <a16:creationId xmlns:a16="http://schemas.microsoft.com/office/drawing/2014/main" id="{C411D842-D027-45A2-981F-6B76E11EE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74AFF6">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3" name="Picture 6" descr="Approach vs Methodology: Optimising Successful WFM Transformation | Quay  Consulting | Project Management Consultants | Sydney">
            <a:extLst>
              <a:ext uri="{FF2B5EF4-FFF2-40B4-BE49-F238E27FC236}">
                <a16:creationId xmlns:a16="http://schemas.microsoft.com/office/drawing/2014/main" id="{6C773329-1B7C-2B95-97E0-AFF0A7F535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30" r="19479" b="2"/>
          <a:stretch/>
        </p:blipFill>
        <p:spPr bwMode="auto">
          <a:xfrm>
            <a:off x="6620386" y="1246946"/>
            <a:ext cx="4364109" cy="436410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17">
            <a:extLst>
              <a:ext uri="{FF2B5EF4-FFF2-40B4-BE49-F238E27FC236}">
                <a16:creationId xmlns:a16="http://schemas.microsoft.com/office/drawing/2014/main" id="{93FD53B9-BACB-4F9A-9CF5-DFFABB89E3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74AFF6"/>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9">
            <a:extLst>
              <a:ext uri="{FF2B5EF4-FFF2-40B4-BE49-F238E27FC236}">
                <a16:creationId xmlns:a16="http://schemas.microsoft.com/office/drawing/2014/main" id="{A33BAA05-2208-445F-893E-D4792BC031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74AFF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57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576263"/>
            <a:ext cx="3932532" cy="2967606"/>
          </a:xfrm>
        </p:spPr>
        <p:txBody>
          <a:bodyPr anchor="b">
            <a:normAutofit/>
          </a:bodyPr>
          <a:lstStyle/>
          <a:p>
            <a:pPr algn="l"/>
            <a:r>
              <a:rPr lang="en-US" sz="4800" dirty="0"/>
              <a:t>Input</a:t>
            </a: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spcBef>
                <a:spcPct val="0"/>
              </a:spcBef>
              <a:spcAft>
                <a:spcPts val="600"/>
              </a:spcAft>
              <a:buClrTx/>
              <a:buSzTx/>
              <a:buFontTx/>
              <a:buNone/>
              <a:tabLst/>
            </a:pPr>
            <a:r>
              <a:rPr kumimoji="0" lang="en-IL" altLang="en-IL" sz="2000" b="0" i="0" u="none" strike="noStrike" cap="none" normalizeH="0" baseline="0" dirty="0">
                <a:ln>
                  <a:noFill/>
                </a:ln>
                <a:solidFill>
                  <a:schemeClr val="tx1">
                    <a:lumMod val="75000"/>
                    <a:lumOff val="25000"/>
                  </a:schemeClr>
                </a:solidFill>
                <a:effectLst/>
                <a:latin typeface="Söhne"/>
              </a:rPr>
              <a:t>We allow the user to upload his/her image and their clothing item’s image.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099" name="Picture 3">
            <a:extLst>
              <a:ext uri="{FF2B5EF4-FFF2-40B4-BE49-F238E27FC236}">
                <a16:creationId xmlns:a16="http://schemas.microsoft.com/office/drawing/2014/main" id="{DA41A126-9115-2AC6-2782-7F4AFDBC8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132" y="2281026"/>
            <a:ext cx="6774155" cy="2303213"/>
          </a:xfrm>
          <a:prstGeom prst="rect">
            <a:avLst/>
          </a:prstGeom>
          <a:noFill/>
          <a:extLst>
            <a:ext uri="{909E8E84-426E-40DD-AFC4-6F175D3DCCD1}">
              <a14:hiddenFill xmlns:a14="http://schemas.microsoft.com/office/drawing/2010/main">
                <a:solidFill>
                  <a:srgbClr val="FFFFFF"/>
                </a:solidFill>
              </a14:hiddenFill>
            </a:ext>
          </a:extLst>
        </p:spPr>
      </p:pic>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02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576263"/>
            <a:ext cx="3932532" cy="2967606"/>
          </a:xfrm>
        </p:spPr>
        <p:txBody>
          <a:bodyPr anchor="b">
            <a:normAutofit/>
          </a:bodyPr>
          <a:lstStyle/>
          <a:p>
            <a:pPr algn="l"/>
            <a:r>
              <a:rPr lang="en-US" sz="4800" dirty="0"/>
              <a:t>Cloth mask</a:t>
            </a: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000" b="0" i="0" u="none" strike="noStrike" cap="none" normalizeH="0" baseline="0" dirty="0">
                <a:ln>
                  <a:noFill/>
                </a:ln>
                <a:solidFill>
                  <a:schemeClr val="tx1">
                    <a:lumMod val="75000"/>
                    <a:lumOff val="25000"/>
                  </a:schemeClr>
                </a:solidFill>
                <a:effectLst/>
                <a:latin typeface="Söhne"/>
              </a:rPr>
              <a:t>We create a cloth mask with </a:t>
            </a:r>
            <a:r>
              <a:rPr lang="en-US" altLang="en-IL" sz="2000" dirty="0">
                <a:solidFill>
                  <a:schemeClr val="tx1">
                    <a:lumMod val="75000"/>
                    <a:lumOff val="25000"/>
                  </a:schemeClr>
                </a:solidFill>
                <a:latin typeface="Söhne"/>
              </a:rPr>
              <a:t>U2Net</a:t>
            </a:r>
            <a:r>
              <a:rPr kumimoji="0" lang="en-IL" altLang="en-IL" sz="2000" b="0" i="0" u="none" strike="noStrike" cap="none" normalizeH="0" baseline="0" dirty="0">
                <a:ln>
                  <a:noFill/>
                </a:ln>
                <a:solidFill>
                  <a:schemeClr val="tx1">
                    <a:lumMod val="75000"/>
                    <a:lumOff val="25000"/>
                  </a:schemeClr>
                </a:solidFill>
                <a:effectLst/>
                <a:latin typeface="Söhn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6072210-7106-7700-A649-77FF1B2AFFC2}"/>
              </a:ext>
            </a:extLst>
          </p:cNvPr>
          <p:cNvPicPr>
            <a:picLocks noChangeAspect="1"/>
          </p:cNvPicPr>
          <p:nvPr/>
        </p:nvPicPr>
        <p:blipFill>
          <a:blip r:embed="rId2"/>
          <a:stretch>
            <a:fillRect/>
          </a:stretch>
        </p:blipFill>
        <p:spPr>
          <a:xfrm>
            <a:off x="5599493" y="2521539"/>
            <a:ext cx="1577070" cy="2243800"/>
          </a:xfrm>
          <a:prstGeom prst="rect">
            <a:avLst/>
          </a:prstGeom>
        </p:spPr>
      </p:pic>
      <p:sp>
        <p:nvSpPr>
          <p:cNvPr id="5" name="Arrow: Right 4">
            <a:extLst>
              <a:ext uri="{FF2B5EF4-FFF2-40B4-BE49-F238E27FC236}">
                <a16:creationId xmlns:a16="http://schemas.microsoft.com/office/drawing/2014/main" id="{E54DAD32-195E-1B38-7328-DEC206A48826}"/>
              </a:ext>
            </a:extLst>
          </p:cNvPr>
          <p:cNvSpPr/>
          <p:nvPr/>
        </p:nvSpPr>
        <p:spPr>
          <a:xfrm>
            <a:off x="7360505" y="3480154"/>
            <a:ext cx="998512" cy="32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Picture 5">
            <a:extLst>
              <a:ext uri="{FF2B5EF4-FFF2-40B4-BE49-F238E27FC236}">
                <a16:creationId xmlns:a16="http://schemas.microsoft.com/office/drawing/2014/main" id="{1E56CC79-D839-E990-9BE0-45C80197DC51}"/>
              </a:ext>
            </a:extLst>
          </p:cNvPr>
          <p:cNvPicPr>
            <a:picLocks noChangeAspect="1"/>
          </p:cNvPicPr>
          <p:nvPr/>
        </p:nvPicPr>
        <p:blipFill>
          <a:blip r:embed="rId3"/>
          <a:stretch>
            <a:fillRect/>
          </a:stretch>
        </p:blipFill>
        <p:spPr>
          <a:xfrm>
            <a:off x="8542959" y="2402477"/>
            <a:ext cx="1742964" cy="2282783"/>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EDBC7FD-FDF2-6C49-F2FC-5B5E71D0AFA7}"/>
                  </a:ext>
                </a:extLst>
              </p14:cNvPr>
              <p14:cNvContentPartPr/>
              <p14:nvPr/>
            </p14:nvContentPartPr>
            <p14:xfrm>
              <a:off x="8471248" y="3491390"/>
              <a:ext cx="113400" cy="222840"/>
            </p14:xfrm>
          </p:contentPart>
        </mc:Choice>
        <mc:Fallback xmlns="">
          <p:pic>
            <p:nvPicPr>
              <p:cNvPr id="7" name="Ink 6">
                <a:extLst>
                  <a:ext uri="{FF2B5EF4-FFF2-40B4-BE49-F238E27FC236}">
                    <a16:creationId xmlns:a16="http://schemas.microsoft.com/office/drawing/2014/main" id="{2EDBC7FD-FDF2-6C49-F2FC-5B5E71D0AFA7}"/>
                  </a:ext>
                </a:extLst>
              </p:cNvPr>
              <p:cNvPicPr/>
              <p:nvPr/>
            </p:nvPicPr>
            <p:blipFill>
              <a:blip r:embed="rId5"/>
              <a:stretch>
                <a:fillRect/>
              </a:stretch>
            </p:blipFill>
            <p:spPr>
              <a:xfrm>
                <a:off x="8462608" y="3482750"/>
                <a:ext cx="1310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A46F3C6-5F04-226C-D960-5511AE849D35}"/>
                  </a:ext>
                </a:extLst>
              </p14:cNvPr>
              <p14:cNvContentPartPr/>
              <p14:nvPr/>
            </p14:nvContentPartPr>
            <p14:xfrm>
              <a:off x="8480608" y="3480230"/>
              <a:ext cx="47520" cy="172080"/>
            </p14:xfrm>
          </p:contentPart>
        </mc:Choice>
        <mc:Fallback xmlns="">
          <p:pic>
            <p:nvPicPr>
              <p:cNvPr id="9" name="Ink 8">
                <a:extLst>
                  <a:ext uri="{FF2B5EF4-FFF2-40B4-BE49-F238E27FC236}">
                    <a16:creationId xmlns:a16="http://schemas.microsoft.com/office/drawing/2014/main" id="{AA46F3C6-5F04-226C-D960-5511AE849D35}"/>
                  </a:ext>
                </a:extLst>
              </p:cNvPr>
              <p:cNvPicPr/>
              <p:nvPr/>
            </p:nvPicPr>
            <p:blipFill>
              <a:blip r:embed="rId7"/>
              <a:stretch>
                <a:fillRect/>
              </a:stretch>
            </p:blipFill>
            <p:spPr>
              <a:xfrm>
                <a:off x="8462968" y="3462590"/>
                <a:ext cx="83160" cy="207720"/>
              </a:xfrm>
              <a:prstGeom prst="rect">
                <a:avLst/>
              </a:prstGeom>
            </p:spPr>
          </p:pic>
        </mc:Fallback>
      </mc:AlternateContent>
    </p:spTree>
    <p:extLst>
      <p:ext uri="{BB962C8B-B14F-4D97-AF65-F5344CB8AC3E}">
        <p14:creationId xmlns:p14="http://schemas.microsoft.com/office/powerpoint/2010/main" val="7987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118494"/>
            <a:ext cx="5173543" cy="2522069"/>
          </a:xfrm>
        </p:spPr>
        <p:txBody>
          <a:bodyPr anchor="b">
            <a:normAutofit/>
          </a:bodyPr>
          <a:lstStyle/>
          <a:p>
            <a:pPr algn="l"/>
            <a:r>
              <a:rPr lang="en-US" sz="4800" dirty="0"/>
              <a:t>What is U2Net?</a:t>
            </a:r>
            <a:br>
              <a:rPr lang="en-US" sz="4800" dirty="0"/>
            </a:b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ui-monospace"/>
              </a:rPr>
              <a:t> </a:t>
            </a: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C6C7CA-BF09-DE8B-07C8-75A6F66CCF60}"/>
              </a:ext>
            </a:extLst>
          </p:cNvPr>
          <p:cNvSpPr txBox="1"/>
          <p:nvPr/>
        </p:nvSpPr>
        <p:spPr>
          <a:xfrm>
            <a:off x="458221" y="2093779"/>
            <a:ext cx="6102220" cy="3970318"/>
          </a:xfrm>
          <a:prstGeom prst="rect">
            <a:avLst/>
          </a:prstGeom>
          <a:noFill/>
        </p:spPr>
        <p:txBody>
          <a:bodyPr wrap="square">
            <a:spAutoFit/>
          </a:bodyPr>
          <a:lstStyle/>
          <a:p>
            <a:r>
              <a:rPr lang="en-US" b="0" i="0" dirty="0">
                <a:solidFill>
                  <a:schemeClr val="tx1">
                    <a:lumMod val="75000"/>
                    <a:lumOff val="25000"/>
                  </a:schemeClr>
                </a:solidFill>
                <a:effectLst/>
                <a:latin typeface="Söhne"/>
              </a:rPr>
              <a:t>U2Net is a deep neural network architecture for image segmentation tasks, based on a U-shaped encoder-decoder network structure with nested U-shaped blocks. It uses a "salient object sub-network" with attention mechanisms to highlight important regions in the image and has achieved state-of-the-art results in various benchmark datasets for salient object detection and other image segmentation tasks.</a:t>
            </a:r>
          </a:p>
          <a:p>
            <a:endParaRPr lang="en-US" dirty="0">
              <a:solidFill>
                <a:schemeClr val="tx1">
                  <a:lumMod val="75000"/>
                  <a:lumOff val="25000"/>
                </a:schemeClr>
              </a:solidFill>
              <a:latin typeface="Söhne"/>
            </a:endParaRPr>
          </a:p>
          <a:p>
            <a:r>
              <a:rPr lang="en-US" dirty="0">
                <a:solidFill>
                  <a:schemeClr val="tx1">
                    <a:lumMod val="75000"/>
                    <a:lumOff val="25000"/>
                  </a:schemeClr>
                </a:solidFill>
                <a:latin typeface="Söhne"/>
              </a:rPr>
              <a:t>U2Net </a:t>
            </a:r>
            <a:r>
              <a:rPr lang="en-US" b="0" i="0" dirty="0">
                <a:solidFill>
                  <a:schemeClr val="tx1">
                    <a:lumMod val="75000"/>
                    <a:lumOff val="25000"/>
                  </a:schemeClr>
                </a:solidFill>
                <a:effectLst/>
                <a:latin typeface="Söhne"/>
              </a:rPr>
              <a:t>was proposed in a paper titled "U2-Net: Going Deeper with Nested U-Structure for Salient Object Detection" by Qin et al. in 2020. </a:t>
            </a:r>
          </a:p>
          <a:p>
            <a:endParaRPr lang="en-US" dirty="0">
              <a:solidFill>
                <a:schemeClr val="tx1">
                  <a:lumMod val="75000"/>
                  <a:lumOff val="25000"/>
                </a:schemeClr>
              </a:solidFill>
              <a:latin typeface="Söhne"/>
            </a:endParaRPr>
          </a:p>
          <a:p>
            <a:r>
              <a:rPr lang="en-US" b="0" i="0" dirty="0">
                <a:solidFill>
                  <a:schemeClr val="tx1">
                    <a:lumMod val="75000"/>
                    <a:lumOff val="25000"/>
                  </a:schemeClr>
                </a:solidFill>
                <a:effectLst/>
                <a:latin typeface="Söhne"/>
              </a:rPr>
              <a:t>You can see the implementation of U2Net in model/u2net.py file in the project.</a:t>
            </a:r>
          </a:p>
        </p:txBody>
      </p:sp>
      <p:pic>
        <p:nvPicPr>
          <p:cNvPr id="10" name="Picture 9">
            <a:extLst>
              <a:ext uri="{FF2B5EF4-FFF2-40B4-BE49-F238E27FC236}">
                <a16:creationId xmlns:a16="http://schemas.microsoft.com/office/drawing/2014/main" id="{4FA81F81-D6F1-5A86-F8AA-319339EAB6C4}"/>
              </a:ext>
            </a:extLst>
          </p:cNvPr>
          <p:cNvPicPr>
            <a:picLocks noChangeAspect="1"/>
          </p:cNvPicPr>
          <p:nvPr/>
        </p:nvPicPr>
        <p:blipFill>
          <a:blip r:embed="rId3"/>
          <a:stretch>
            <a:fillRect/>
          </a:stretch>
        </p:blipFill>
        <p:spPr>
          <a:xfrm>
            <a:off x="6691323" y="1379528"/>
            <a:ext cx="4411004" cy="4314619"/>
          </a:xfrm>
          <a:prstGeom prst="rect">
            <a:avLst/>
          </a:prstGeom>
        </p:spPr>
      </p:pic>
    </p:spTree>
    <p:extLst>
      <p:ext uri="{BB962C8B-B14F-4D97-AF65-F5344CB8AC3E}">
        <p14:creationId xmlns:p14="http://schemas.microsoft.com/office/powerpoint/2010/main" val="65183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410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6" name="Rectangle 410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8" name="Rectangle 4107">
            <a:extLst>
              <a:ext uri="{FF2B5EF4-FFF2-40B4-BE49-F238E27FC236}">
                <a16:creationId xmlns:a16="http://schemas.microsoft.com/office/drawing/2014/main" id="{4D4D99EB-C4F3-4F0C-91F7-AB4DC2A08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CD946-ABC4-038D-DD3C-25CA981B531E}"/>
              </a:ext>
            </a:extLst>
          </p:cNvPr>
          <p:cNvSpPr>
            <a:spLocks noGrp="1"/>
          </p:cNvSpPr>
          <p:nvPr>
            <p:ph type="ctrTitle"/>
          </p:nvPr>
        </p:nvSpPr>
        <p:spPr>
          <a:xfrm>
            <a:off x="422900" y="576263"/>
            <a:ext cx="3932532" cy="2967606"/>
          </a:xfrm>
        </p:spPr>
        <p:txBody>
          <a:bodyPr anchor="b">
            <a:normAutofit/>
          </a:bodyPr>
          <a:lstStyle/>
          <a:p>
            <a:pPr algn="l"/>
            <a:r>
              <a:rPr lang="en-US" sz="4800" dirty="0"/>
              <a:t>Body position</a:t>
            </a:r>
            <a:endParaRPr lang="en-IL" sz="4800" dirty="0"/>
          </a:p>
        </p:txBody>
      </p:sp>
      <p:sp>
        <p:nvSpPr>
          <p:cNvPr id="4" name="Rectangle 1">
            <a:extLst>
              <a:ext uri="{FF2B5EF4-FFF2-40B4-BE49-F238E27FC236}">
                <a16:creationId xmlns:a16="http://schemas.microsoft.com/office/drawing/2014/main" id="{91CAB3ED-7BAF-64C6-AE9E-DCA23CF5405B}"/>
              </a:ext>
            </a:extLst>
          </p:cNvPr>
          <p:cNvSpPr>
            <a:spLocks noGrp="1" noChangeArrowheads="1"/>
          </p:cNvSpPr>
          <p:nvPr>
            <p:ph type="subTitle" idx="1"/>
          </p:nvPr>
        </p:nvSpPr>
        <p:spPr bwMode="auto">
          <a:xfrm>
            <a:off x="422900" y="3764975"/>
            <a:ext cx="3932532" cy="21926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2000" b="0" i="0" u="none" strike="noStrike" cap="none" normalizeH="0" baseline="0" dirty="0">
                <a:ln>
                  <a:noFill/>
                </a:ln>
                <a:solidFill>
                  <a:schemeClr val="tx1">
                    <a:lumMod val="75000"/>
                    <a:lumOff val="25000"/>
                  </a:schemeClr>
                </a:solidFill>
                <a:effectLst/>
                <a:latin typeface="Söhne"/>
              </a:rPr>
              <a:t>We get a body position estimation and key points with </a:t>
            </a:r>
            <a:r>
              <a:rPr kumimoji="0" lang="en-US" altLang="en-IL" sz="2000" b="0" i="0" u="none" strike="noStrike" cap="none" normalizeH="0" baseline="0" dirty="0" err="1">
                <a:ln>
                  <a:noFill/>
                </a:ln>
                <a:solidFill>
                  <a:schemeClr val="tx1">
                    <a:lumMod val="75000"/>
                    <a:lumOff val="25000"/>
                  </a:schemeClr>
                </a:solidFill>
                <a:effectLst/>
                <a:latin typeface="Söhne"/>
              </a:rPr>
              <a:t>OpenPose</a:t>
            </a:r>
            <a:r>
              <a:rPr kumimoji="0" lang="en-US" altLang="en-IL" sz="2000" b="0" i="0" u="none" strike="noStrike" cap="none" normalizeH="0" baseline="0" dirty="0">
                <a:ln>
                  <a:noFill/>
                </a:ln>
                <a:solidFill>
                  <a:schemeClr val="tx1">
                    <a:lumMod val="75000"/>
                    <a:lumOff val="25000"/>
                  </a:schemeClr>
                </a:solidFill>
                <a:effectLst/>
                <a:latin typeface="Söhne"/>
              </a:rPr>
              <a:t>.</a:t>
            </a:r>
            <a:endParaRPr kumimoji="0" lang="en-IL" altLang="en-IL" sz="2000" b="0" i="0" u="none" strike="noStrike" cap="none" normalizeH="0" baseline="0" dirty="0">
              <a:ln>
                <a:noFill/>
              </a:ln>
              <a:solidFill>
                <a:schemeClr val="tx1">
                  <a:lumMod val="75000"/>
                  <a:lumOff val="25000"/>
                </a:schemeClr>
              </a:solidFill>
              <a:effectLst/>
              <a:latin typeface="Söhne"/>
            </a:endParaRPr>
          </a:p>
        </p:txBody>
      </p:sp>
      <p:sp>
        <p:nvSpPr>
          <p:cNvPr id="4110" name="Rectangle 4109">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112" name="Straight Connector 4111">
            <a:extLst>
              <a:ext uri="{FF2B5EF4-FFF2-40B4-BE49-F238E27FC236}">
                <a16:creationId xmlns:a16="http://schemas.microsoft.com/office/drawing/2014/main" id="{EC540AD5-A993-4DA3-B064-D004E2CC65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8E6A9698-2C5E-4B0F-B3FA-0CE9BCA6E1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71A3"/>
            </a:solidFill>
            <a:prstDash val="dash"/>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E54DAD32-195E-1B38-7328-DEC206A48826}"/>
              </a:ext>
            </a:extLst>
          </p:cNvPr>
          <p:cNvSpPr/>
          <p:nvPr/>
        </p:nvSpPr>
        <p:spPr>
          <a:xfrm>
            <a:off x="7360505" y="3480154"/>
            <a:ext cx="998512" cy="326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 name="Picture 9">
            <a:extLst>
              <a:ext uri="{FF2B5EF4-FFF2-40B4-BE49-F238E27FC236}">
                <a16:creationId xmlns:a16="http://schemas.microsoft.com/office/drawing/2014/main" id="{1D5DE846-811B-2A87-A490-8D2FBD30892D}"/>
              </a:ext>
            </a:extLst>
          </p:cNvPr>
          <p:cNvPicPr>
            <a:picLocks noChangeAspect="1"/>
          </p:cNvPicPr>
          <p:nvPr/>
        </p:nvPicPr>
        <p:blipFill>
          <a:blip r:embed="rId2"/>
          <a:stretch>
            <a:fillRect/>
          </a:stretch>
        </p:blipFill>
        <p:spPr>
          <a:xfrm>
            <a:off x="5546985" y="2474800"/>
            <a:ext cx="1606389" cy="2316459"/>
          </a:xfrm>
          <a:prstGeom prst="rect">
            <a:avLst/>
          </a:prstGeom>
        </p:spPr>
      </p:pic>
      <p:pic>
        <p:nvPicPr>
          <p:cNvPr id="12" name="Picture 11">
            <a:extLst>
              <a:ext uri="{FF2B5EF4-FFF2-40B4-BE49-F238E27FC236}">
                <a16:creationId xmlns:a16="http://schemas.microsoft.com/office/drawing/2014/main" id="{A6419FC5-50ED-7C99-6397-BE6A071AD7FD}"/>
              </a:ext>
            </a:extLst>
          </p:cNvPr>
          <p:cNvPicPr>
            <a:picLocks noChangeAspect="1"/>
          </p:cNvPicPr>
          <p:nvPr/>
        </p:nvPicPr>
        <p:blipFill>
          <a:blip r:embed="rId3"/>
          <a:stretch>
            <a:fillRect/>
          </a:stretch>
        </p:blipFill>
        <p:spPr>
          <a:xfrm>
            <a:off x="8566148" y="2474800"/>
            <a:ext cx="1665453" cy="2316459"/>
          </a:xfrm>
          <a:prstGeom prst="rect">
            <a:avLst/>
          </a:prstGeom>
        </p:spPr>
      </p:pic>
    </p:spTree>
    <p:extLst>
      <p:ext uri="{BB962C8B-B14F-4D97-AF65-F5344CB8AC3E}">
        <p14:creationId xmlns:p14="http://schemas.microsoft.com/office/powerpoint/2010/main" val="2553865288"/>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684</Words>
  <Application>Microsoft Office PowerPoint</Application>
  <PresentationFormat>Widescreen</PresentationFormat>
  <Paragraphs>45</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Dante (Headings)2</vt:lpstr>
      <vt:lpstr>Georgia Pro</vt:lpstr>
      <vt:lpstr>Georgia Pro (Headings)</vt:lpstr>
      <vt:lpstr>Helvetica Neue Medium</vt:lpstr>
      <vt:lpstr>Söhne</vt:lpstr>
      <vt:lpstr>ui-monospace</vt:lpstr>
      <vt:lpstr>Wingdings 2</vt:lpstr>
      <vt:lpstr>OffsetVTI</vt:lpstr>
      <vt:lpstr>PowerPoint Presentation</vt:lpstr>
      <vt:lpstr>The Problem: </vt:lpstr>
      <vt:lpstr>The Solution: </vt:lpstr>
      <vt:lpstr>The Approach: </vt:lpstr>
      <vt:lpstr>PowerPoint Presentation</vt:lpstr>
      <vt:lpstr>Input</vt:lpstr>
      <vt:lpstr>Cloth mask</vt:lpstr>
      <vt:lpstr>What is U2Net? </vt:lpstr>
      <vt:lpstr>Body position</vt:lpstr>
      <vt:lpstr>What is OpenPose? </vt:lpstr>
      <vt:lpstr>Body segmentation</vt:lpstr>
      <vt:lpstr>Generating the result</vt:lpstr>
      <vt:lpstr>What is ALIASGenerator? </vt:lpstr>
      <vt:lpstr>The Result</vt:lpstr>
      <vt:lpstr>Let’s see it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שיר סנה</dc:creator>
  <cp:lastModifiedBy>שיר סנה</cp:lastModifiedBy>
  <cp:revision>16</cp:revision>
  <dcterms:created xsi:type="dcterms:W3CDTF">2023-04-29T19:15:11Z</dcterms:created>
  <dcterms:modified xsi:type="dcterms:W3CDTF">2023-04-30T16:32:55Z</dcterms:modified>
</cp:coreProperties>
</file>