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7" r:id="rId11"/>
    <p:sldId id="265" r:id="rId12"/>
    <p:sldId id="273" r:id="rId13"/>
    <p:sldId id="274" r:id="rId14"/>
    <p:sldId id="275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A14D83-1DD1-B291-94C4-7FA13F76B7AE}" name="שיר סנה" initials="שס" userId="S::ssneh@campus.haifa.ac.il::2959f46e-664f-43b6-a8fe-bc4c85dfff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84" autoAdjust="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21:57:24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184 125 24575,'0'10'0,"0"-1"0,-1 0 0,0 1 0,-1-1 0,1 0 0,-2 0 0,1 0 0,-1 0 0,-1 0 0,-5 10 0,4-9 0,1 0 0,0 0 0,-3 14 0,6-22 0,0 1 0,1-1 0,-1 0 0,1 1 0,0-1 0,0 1 0,0-1 0,0 1 0,0-1 0,0 1 0,1-1 0,-1 1 0,1-1 0,0 1 0,-1-1 0,1 0 0,0 1 0,1-1 0,1 4 0,-2-6 0,-1 1 0,0-1 0,1 1 0,-1-1 0,0 1 0,1-1 0,-1 0 0,1 1 0,-1-1 0,1 0 0,-1 1 0,0-1 0,1 0 0,-1 0 0,1 1 0,0-1 0,-1 0 0,1 0 0,-1 0 0,1 0 0,-1 0 0,1 0 0,-1 0 0,1 0 0,-1 0 0,1 0 0,0 0 0,-1 0 0,1 0 0,-1 0 0,1 0 0,0-1 0,10-16 0,-1-25 0,-10 0 0,0 29 0,0 0 0,0 1 0,1-1 0,3-15 0,-4 26 0,1 0 0,-1 0 0,1-1 0,0 1 0,0 0 0,0 0 0,0 0 0,0 0 0,0 0 0,1 0 0,-1 1 0,0-1 0,1 0 0,0 1 0,-1-1 0,1 1 0,0-1 0,0 1 0,0 0 0,-1 0 0,1 0 0,1 0 0,-1 0 0,0 0 0,0 0 0,0 1 0,0-1 0,4 1 0,-4-1 0,0 1 0,-1 0 0,1 0 0,0 0 0,0 0 0,-1 1 0,1-1 0,0 0 0,-1 1 0,1-1 0,0 1 0,-1 0 0,1-1 0,-1 1 0,1 0 0,-1 0 0,1 0 0,-1 0 0,1 0 0,1 2 0,-1 0 0,0 0 0,0 0 0,0 0 0,-1 0 0,1 0 0,-1 1 0,0-1 0,0 0 0,2 7 0,-1 6 0,0 1 0,-2 0 0,-1 25 0,1-30 0,0-2 0,-1 1 0,0-1 0,0 0 0,-1 0 0,-1-1 0,1 1 0,-6 11 0,6-16 0,0-1 0,0 0 0,-1-1 0,1 1 0,-1 0 0,0-1 0,0 0 0,0 1 0,-1-1 0,1 0 0,-1-1 0,0 1 0,1-1 0,-1 1 0,0-1 0,0-1 0,-1 1 0,-6 2 0,10-4 0,-1 1 0,1-1 0,0 0 0,-1 1 0,1-1 0,0 0 0,-1 0 0,1 0 0,0 0 0,-1 0 0,1-1 0,0 1 0,0 0 0,-1-1 0,1 1 0,0 0 0,-1-1 0,1 0 0,0 1 0,0-1 0,0 0 0,-2 0 0,2-1 0,-1 0 0,1 0 0,-1 0 0,1 0 0,0 0 0,0 0 0,-1-1 0,2 1 0,-1 0 0,0 0 0,0-4 0,-2-7 0,2 0 0,0 0 0,1-23 0,0 28 0,0-16 0,-1 16 0,1 0 0,0 0 0,1 0 0,-1 0 0,1 0 0,1 0 0,3-11 0,-5 19 0,0 0 0,0 0 0,0-1 0,0 1 0,0 0 0,0 0 0,0-1 0,1 1 0,-1 0 0,0 0 0,0 0 0,0 0 0,0-1 0,0 1 0,0 0 0,1 0 0,-1 0 0,0 0 0,0-1 0,0 1 0,1 0 0,-1 0 0,0 0 0,0 0 0,0 0 0,1 0 0,-1 0 0,0 0 0,0 0 0,1 0 0,-1 0 0,0-1 0,0 1 0,1 1 0,-1-1 0,0 0 0,7 8 0,3 18 0,-9-21 0,6 15 0,3 7 0,-1 1 0,-1 0 0,-1 0 0,4 46 0,19-134 0,-20 38 0,-1-1 0,-1-1 0,-1 0 0,6-37 0,-15 236 0,2-543 0,-6 331 0,6 37 0,0-1 0,0 1 0,0 0 0,0-1 0,0 1 0,0 0 0,0 0 0,0-1 0,0 1 0,-1 0 0,1-1 0,0 1 0,0 0 0,0 0 0,0-1 0,-1 1 0,1 0 0,0 0 0,0-1 0,-1 1 0,1 0 0,0 0 0,0 0 0,-1 0 0,1-1 0,0 1 0,-1 0 0,1 0 0,0 0 0,0 0 0,-1 0 0,-7 18 0,-8 111 0,8-75 0,3 1 0,3 101 0,2-142 0,0-287 0,-1 282 0,0 0 0,-1 0 0,-4 17 0,-4 14 0,7-3 0,1 47 0,0 11 0,-5-69 0,2-20 0,-2-17 0,4-8 0,-1 0 0,1-35 0,-4-19 0,-8-35 0,16 253 0,-2-64 0,1-24 0,0-51 0,0-37 0,0-315 0,0 790 0,0-441 0,-1 26 0,1-28 0,0 0 0,0 0 0,0 0 0,0 0 0,0 0 0,0-1 0,-1 1 0,1 0 0,0 0 0,0 0 0,-1 0 0,1 0 0,0-1 0,-1 1 0,1 0 0,-1 0 0,1-1 0,-1 1 0,1 0 0,-1-1 0,0 1 0,1 0 0,-1-1 0,0 1 0,-2-3 0,2-1 0,-1 0 0,0 0 0,1 0 0,-1 0 0,1 0 0,0 0 0,0 0 0,0-1 0,0 1 0,0-6 0,0 4 0,-6-29 0,-4-50 0,9 58 0,-2 0 0,0 1 0,-2-1 0,-9-28 0,1 0 0,11 42 0,1 1 0,-1 0 0,-7-17 0,10 27 0,-1 0 0,1 0 0,0 0 0,-1 0 0,1 0 0,-1 0 0,1 0 0,-1 0 0,1 1 0,-1-1 0,1 0 0,-1 0 0,0 0 0,0 1 0,1-1 0,-1 0 0,0 1 0,0-1 0,0 1 0,0-1 0,0 1 0,0-1 0,0 1 0,0-1 0,0 1 0,0 0 0,0 0 0,-1-1 0,0 2 0,1 0 0,0 0 0,-1-1 0,1 1 0,0 0 0,-1 0 0,1 0 0,0 0 0,0 0 0,0 1 0,0-1 0,0 0 0,0 0 0,1 1 0,-1-1 0,-1 3 0,-3 7 0,0 1 0,1 0 0,-4 19 0,4-7-455,1 0 0,0 37 0,3-37-6371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21:57:39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1 24575,'-1'9'0,"0"1"0,-1 0 0,0-1 0,0 1 0,-1-1 0,0 0 0,-1 0 0,-5 10 0,3-6 0,0 1 0,-5 22 0,-41 144 0,40-136 0,8-28 0,0 0 0,0 1 0,-1 30 0,6-501-1365,-1 432-5461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86AAC-B219-4CCC-A5DB-F0D04424538E}" type="datetimeFigureOut">
              <a:rPr lang="en-IL" smtClean="0"/>
              <a:t>05/09/2023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BAD27-516E-4E00-9F30-B9F8D67611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8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ediapipe/soluti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ssemblyai.com/blog/mediapipe-for-dummies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GoDuck912/Self-Correction-Human-Parsin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3.16874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Salient object sub-network is a deep learning model that identifies visually distinctive regions of an image.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BAD27-516E-4E00-9F30-B9F8D676116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544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Link for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https://developers.google.com/mediapipe/solutions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Farther explanation: </a:t>
            </a:r>
            <a:r>
              <a:rPr lang="en-US" dirty="0">
                <a:hlinkClick r:id="rId4"/>
              </a:rPr>
              <a:t>https://www.assemblyai.com/blog/mediapipe-for-dummies/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BAD27-516E-4E00-9F30-B9F8D676116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688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L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Link for Self-Correction-Human-Parsing:</a:t>
            </a:r>
            <a:endParaRPr kumimoji="0" lang="en-IL" altLang="en-IL" sz="12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L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  <a:hlinkClick r:id="rId3"/>
              </a:rPr>
              <a:t>https://github.com/GoGoDuck912/Self-Correction-Human-Parsing</a:t>
            </a:r>
            <a:endParaRPr kumimoji="0" lang="en-US" altLang="en-IL" sz="12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BAD27-516E-4E00-9F30-B9F8D676116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485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"VITON-HD: High-Resolution Virtual Try-On via Misalignment-Aware Normalization" by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Choi,Park,Lee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and Choo in 2021.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https://arxiv.org/pdf/2103.16874.pdf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BAD27-516E-4E00-9F30-B9F8D676116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796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ALIAS method is a technique used to generate random variables with specified probability distributions. It works by constructing two arrays, one of probabilities and another of alias values, and comparing a randomly generated integer to the probabilities array to select an outcome. It is a simple and efficient method commonly used in computer simulations.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BAD27-516E-4E00-9F30-B9F8D676116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09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September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6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September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September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September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September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5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September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September 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September 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September 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2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September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September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September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1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73E42119-878B-4A86-B09C-2C668FBA2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C7BAC2A1-7B06-4D44-A105-3FEBE5ABF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D8BC5CF3-F657-4FA8-9F22-6B38CF646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685800"/>
            <a:ext cx="295465" cy="5486400"/>
          </a:xfrm>
          <a:prstGeom prst="rect">
            <a:avLst/>
          </a:prstGeom>
          <a:solidFill>
            <a:srgbClr val="D5A35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E377A14D-EFA9-4E27-B5EE-87E822E93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5993D-67BC-88B9-F2D1-F35AB7758826}"/>
              </a:ext>
            </a:extLst>
          </p:cNvPr>
          <p:cNvSpPr txBox="1"/>
          <p:nvPr/>
        </p:nvSpPr>
        <p:spPr>
          <a:xfrm>
            <a:off x="6048103" y="576263"/>
            <a:ext cx="4911634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Presentation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9AF281E-F6DD-29B3-8EA4-2DB47159D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r="2756" b="2"/>
          <a:stretch/>
        </p:blipFill>
        <p:spPr>
          <a:xfrm>
            <a:off x="303950" y="685800"/>
            <a:ext cx="5234702" cy="5486400"/>
          </a:xfrm>
          <a:prstGeom prst="rect">
            <a:avLst/>
          </a:prstGeom>
        </p:spPr>
      </p:pic>
      <p:cxnSp>
        <p:nvCxnSpPr>
          <p:cNvPr id="42" name="Straight Connector 33">
            <a:extLst>
              <a:ext uri="{FF2B5EF4-FFF2-40B4-BE49-F238E27FC236}">
                <a16:creationId xmlns:a16="http://schemas.microsoft.com/office/drawing/2014/main" id="{A3ABB528-3326-46B1-A869-B1368B822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5A3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5">
            <a:extLst>
              <a:ext uri="{FF2B5EF4-FFF2-40B4-BE49-F238E27FC236}">
                <a16:creationId xmlns:a16="http://schemas.microsoft.com/office/drawing/2014/main" id="{2DD25A9F-B5F0-4862-A336-1733E754E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5A3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78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D946-ABC4-038D-DD3C-25CA981B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173543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 is </a:t>
            </a:r>
            <a:r>
              <a:rPr lang="en-US" sz="4800" dirty="0" err="1"/>
              <a:t>Mediapipe</a:t>
            </a:r>
            <a:r>
              <a:rPr lang="en-US" sz="4800" dirty="0"/>
              <a:t>?</a:t>
            </a:r>
            <a:br>
              <a:rPr lang="en-US" sz="4800" dirty="0"/>
            </a:br>
            <a:endParaRPr lang="en-IL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AB3ED-7BAF-64C6-AE9E-DCA23CF54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900" y="3764975"/>
            <a:ext cx="3932532" cy="2192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C6C7CA-BF09-DE8B-07C8-75A6F66CCF60}"/>
              </a:ext>
            </a:extLst>
          </p:cNvPr>
          <p:cNvSpPr txBox="1"/>
          <p:nvPr/>
        </p:nvSpPr>
        <p:spPr>
          <a:xfrm>
            <a:off x="657993" y="2996214"/>
            <a:ext cx="61022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Mediapipe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is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 versatile framework developed by Google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that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provides tools for building various computer vision and machine learning applications, including pose estimation.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My code uses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library to perform pose estimation on the model image, saves the detected pose landmarks, and creates an annotated image for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visualization.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IL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266D0-53A2-FC1A-179D-3C9B97928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73" y="2065622"/>
            <a:ext cx="5630958" cy="34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3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D946-ABC4-038D-DD3C-25CA981B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121038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Body Parsing</a:t>
            </a:r>
            <a:endParaRPr lang="en-IL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AB3ED-7BAF-64C6-AE9E-DCA23CF54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898" y="3806724"/>
            <a:ext cx="4429795" cy="2192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We parse the user body with Self-Correction-Human-Parsing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62AFE07-9B36-F0DD-0465-D25A371C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536" y="2384751"/>
            <a:ext cx="5105842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3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D946-ABC4-038D-DD3C-25CA981B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121038" cy="2475013"/>
          </a:xfrm>
        </p:spPr>
        <p:txBody>
          <a:bodyPr anchor="b">
            <a:normAutofit/>
          </a:bodyPr>
          <a:lstStyle/>
          <a:p>
            <a:pPr algn="l"/>
            <a:r>
              <a:rPr kumimoji="0" lang="en-US" altLang="en-IL" sz="4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Self-Correction-Human-Parsing</a:t>
            </a:r>
            <a:endParaRPr lang="en-IL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AB3ED-7BAF-64C6-AE9E-DCA23CF54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899" y="3173566"/>
            <a:ext cx="6707107" cy="2192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 parsing of human body parts or clothing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 images using a deep neural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It provides flexibility in choosing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dataset, specifying input and 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directories, and optionally saving logits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further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IL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EF2B5A-AC26-1186-6E25-3BDFD4D8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609" y="2059797"/>
            <a:ext cx="6981670" cy="2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D946-ABC4-038D-DD3C-25CA981B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121038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Body Segmentation</a:t>
            </a:r>
            <a:endParaRPr lang="en-IL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AB3ED-7BAF-64C6-AE9E-DCA23CF54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898" y="3806724"/>
            <a:ext cx="4429795" cy="2192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We segment the user body with </a:t>
            </a:r>
            <a:r>
              <a:rPr kumimoji="0" lang="en-US" altLang="en-IL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SegGenerator</a:t>
            </a:r>
            <a:r>
              <a:rPr lang="en-US" altLang="en-I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.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EBB6777-9B67-133B-FC79-AF39E696ACF7}"/>
              </a:ext>
            </a:extLst>
          </p:cNvPr>
          <p:cNvSpPr/>
          <p:nvPr/>
        </p:nvSpPr>
        <p:spPr>
          <a:xfrm>
            <a:off x="6618803" y="535340"/>
            <a:ext cx="4585622" cy="54791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85CD2-CA60-44DA-9A8F-4E8C05594BE4}"/>
              </a:ext>
            </a:extLst>
          </p:cNvPr>
          <p:cNvSpPr txBox="1"/>
          <p:nvPr/>
        </p:nvSpPr>
        <p:spPr>
          <a:xfrm>
            <a:off x="6656925" y="715418"/>
            <a:ext cx="45856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Network [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SegGenerator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 was created. Total number of parameters: 34.5 million. To see the architecture, print(network).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SegGenerator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 (conv1): Sequential( (0): Conv2d(21, 64,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=(3, 3), stride=(1, 1), padding=(1, 1)) (1): InstanceNorm2d(64, eps=1e-05, momentum=0.1, affine=False,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track_running_stats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=False) (2):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() (3): Conv2d(64, 64,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=(3, 3), stride=(1, 1), padding=(1, 1)) (4): InstanceNorm2d(64, eps=1e-05, momentum=0.1, affine=False,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track_running_stats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=False) (5):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() ) (conv2): Sequential( (0): Conv2d(64, 128,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=(3, 3), stride=(1, 1), padding=(1, 1)) (1): InstanceNorm2d(128, eps=1e-05, momentum=0.1, affine=False,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track_running_stats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=False) (2):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() (3): Conv2d(128, 128,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=(3, 3), stride=(1, 1), padding=(1, 1)) (4): InstanceNorm2d(128, eps=1e-05, momentum=0.1, affine=False,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track_running_stats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=False) (5):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() ) (conv3): Sequential( (0): Conv2d(128, 256,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=(3, 3), stride=(1, 1), padding=(1, 1)) (1): InstanceNorm2d(256, eps=1e-05, momentum=0.1, affine=False,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track_running_stats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=False) (2):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() (3): Conv2d(256, 256,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=(3, 3), stride=(1, 1), padding=(1, 1)) (4): InstanceNorm2d(256, eps=1e-05, momentum=0.1, affine=False,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track_running_stats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=False) (5):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() ) (conv4): Sequential( (0): Conv2d(256, 512,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=(3, 3), stride=(1, 1), padding=(1, 1)) (1): InstanceNorm2d(512, eps=1e-05, momentum=0.1, affine=False,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track_running_stats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=False) (2):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() (3): Conv2d(512, 512,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=(3, 3), stride=(1, 1), padding=(1, 1)) (4): InstanceNorm2d(512, eps=1e-05, momentum=0.1, affine=False,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track_running_stats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=False) (5):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65677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D946-ABC4-038D-DD3C-25CA981B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121038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 err="1"/>
              <a:t>SegGenerator</a:t>
            </a:r>
            <a:endParaRPr lang="en-IL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AB3ED-7BAF-64C6-AE9E-DCA23CF54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898" y="3806724"/>
            <a:ext cx="4429795" cy="2192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Semantic segmentation pipeline designed for human parsing. Its primary function is to process input data and produce a detailed segmentation map that identifies various human body parts and clothing items.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34EA314-87CF-55DB-5B79-406141F80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26" y="1797103"/>
            <a:ext cx="5049068" cy="3807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01D03-1B6C-77F6-68BA-D1D809DFCD8E}"/>
              </a:ext>
            </a:extLst>
          </p:cNvPr>
          <p:cNvSpPr txBox="1"/>
          <p:nvPr/>
        </p:nvSpPr>
        <p:spPr>
          <a:xfrm>
            <a:off x="5988986" y="5643388"/>
            <a:ext cx="5507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from the paper: </a:t>
            </a:r>
            <a:r>
              <a:rPr lang="en-US" sz="1200" dirty="0"/>
              <a:t>"VITON-HD: High-Resolution Virtual Try-On via Misalignment-Aware Normalization" by </a:t>
            </a:r>
            <a:r>
              <a:rPr lang="en-US" sz="1200" dirty="0" err="1"/>
              <a:t>Choi,Park,Lee</a:t>
            </a:r>
            <a:r>
              <a:rPr lang="en-US" sz="1200" dirty="0"/>
              <a:t> and Choo in 2021.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19425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D946-ABC4-038D-DD3C-25CA981B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121038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Generating the result</a:t>
            </a:r>
            <a:endParaRPr lang="en-IL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AB3ED-7BAF-64C6-AE9E-DCA23CF54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899" y="3806724"/>
            <a:ext cx="3932532" cy="2192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These are used to create a new image of the user wearing the requested cloth item. The image is created using </a:t>
            </a:r>
            <a:r>
              <a:rPr kumimoji="0" lang="en-US" altLang="en-IL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ALIASGenerator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8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D946-ABC4-038D-DD3C-25CA981B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173543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 is </a:t>
            </a:r>
            <a:r>
              <a:rPr lang="en-US" sz="4800" dirty="0" err="1"/>
              <a:t>ALIASGenerator</a:t>
            </a:r>
            <a:r>
              <a:rPr lang="en-US" sz="4800" dirty="0"/>
              <a:t>?</a:t>
            </a:r>
            <a:br>
              <a:rPr lang="en-US" sz="4800" dirty="0"/>
            </a:br>
            <a:endParaRPr lang="en-IL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AB3ED-7BAF-64C6-AE9E-DCA23CF54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900" y="3764975"/>
            <a:ext cx="3932532" cy="2192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C6C7CA-BF09-DE8B-07C8-75A6F66CCF60}"/>
              </a:ext>
            </a:extLst>
          </p:cNvPr>
          <p:cNvSpPr txBox="1"/>
          <p:nvPr/>
        </p:nvSpPr>
        <p:spPr>
          <a:xfrm>
            <a:off x="657993" y="2996214"/>
            <a:ext cx="61022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ALIASGenerator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 is a component of the GMM network* used for image generation, specifically for generating a latent code for the appearance of the clothes. It uses an adaptation of the Alias Method to sample from a Gaussian mixture distribution, allowing it to generate diverse and realistic appearance codes for the virtual try-on image.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You can see the implementation of the generator in model/network.py file in the project.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86037-639D-F4BB-3BF5-41932B0066B0}"/>
              </a:ext>
            </a:extLst>
          </p:cNvPr>
          <p:cNvSpPr txBox="1"/>
          <p:nvPr/>
        </p:nvSpPr>
        <p:spPr>
          <a:xfrm>
            <a:off x="7218938" y="2864897"/>
            <a:ext cx="3582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*GMM (Gaussian Mixture Model) is a type of generative model that is commonly used for image and data generation tasks. A GMM network consists of several Gaussian distributions that are combined to model the distribution of the data.</a:t>
            </a:r>
            <a:endParaRPr lang="en-IL" sz="1400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</p:txBody>
      </p:sp>
      <p:pic>
        <p:nvPicPr>
          <p:cNvPr id="1026" name="Picture 2" descr="Anomaly Detection in Python with Gaussian Mixture Models. | by Agasti  Kishor Dukare | Towards Data Science">
            <a:extLst>
              <a:ext uri="{FF2B5EF4-FFF2-40B4-BE49-F238E27FC236}">
                <a16:creationId xmlns:a16="http://schemas.microsoft.com/office/drawing/2014/main" id="{EF574F13-03F4-B368-C518-8330A618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79" y="4288875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737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1880AF-8B19-48CA-849F-648A2085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BFA0A-F1B4-463A-9BBA-F8F8491E3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30282-C4AD-4F3E-88D9-8814778D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5839D-C25D-3A00-0A14-BE495CADC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45928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The Result</a:t>
            </a:r>
            <a:endParaRPr lang="en-IL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05A1F-69D3-4BEE-B3EF-577FE0DAD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01058" y="680190"/>
            <a:ext cx="692459" cy="2662656"/>
          </a:xfrm>
          <a:prstGeom prst="rect">
            <a:avLst/>
          </a:prstGeom>
          <a:solidFill>
            <a:srgbClr val="E0B37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0DADC3-685B-4A8E-BFF3-83AE137F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0B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3974C3-B71C-4AB5-A98E-B6898D767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0B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2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3E42119-878B-4A86-B09C-2C668FBA2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BAC2A1-7B06-4D44-A105-3FEBE5ABF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C5CF3-F657-4FA8-9F22-6B38CF646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685800"/>
            <a:ext cx="295465" cy="5486400"/>
          </a:xfrm>
          <a:prstGeom prst="rect">
            <a:avLst/>
          </a:prstGeom>
          <a:solidFill>
            <a:srgbClr val="B0966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77A14D-EFA9-4E27-B5EE-87E822E93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5FDB4-A23D-A1BF-451A-436CF777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103" y="576263"/>
            <a:ext cx="4911634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i="0" dirty="0">
                <a:effectLst/>
                <a:latin typeface="Georgia Pro (Headings)"/>
              </a:rPr>
              <a:t>The Problem:</a:t>
            </a:r>
            <a:br>
              <a:rPr lang="en-US" sz="4800" i="0" dirty="0">
                <a:effectLst/>
                <a:latin typeface="Georgia Pro (Headings)"/>
              </a:rPr>
            </a:br>
            <a:endParaRPr lang="en-IL" sz="4800" dirty="0">
              <a:latin typeface="Georgia Pro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F378-F691-8AC9-E4F0-E18166B90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102" y="2990053"/>
            <a:ext cx="5421083" cy="3176537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How many times did you buy a clothing item online, got really exited and then got super disappointed when it arrived, and it didn't fit as well as you imagined?</a:t>
            </a:r>
          </a:p>
          <a:p>
            <a:pPr algn="l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Unfortunately - While buying clothes online, it is difficult for a customer to select a desirable outfit in the first attempt because they can’t try on clothes before they are delivered physically.</a:t>
            </a:r>
          </a:p>
          <a:p>
            <a:pPr algn="l"/>
            <a:endParaRPr lang="en-IL" sz="900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3CF25172-00B1-C729-19CA-53302D27D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311" b="-2"/>
          <a:stretch/>
        </p:blipFill>
        <p:spPr>
          <a:xfrm>
            <a:off x="303951" y="685800"/>
            <a:ext cx="5234702" cy="54864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ABB528-3326-46B1-A869-B1368B822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B0966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D25A9F-B5F0-4862-A336-1733E754E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0966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6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3E42119-878B-4A86-B09C-2C668FBA2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7BAC2A1-7B06-4D44-A105-3FEBE5ABF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8BC5CF3-F657-4FA8-9F22-6B38CF646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685800"/>
            <a:ext cx="295465" cy="5486400"/>
          </a:xfrm>
          <a:prstGeom prst="rect">
            <a:avLst/>
          </a:prstGeom>
          <a:solidFill>
            <a:srgbClr val="D37B5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377A14D-EFA9-4E27-B5EE-87E822E93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4917-CCDF-1377-EAF1-A3B19530E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103" y="576263"/>
            <a:ext cx="4911634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i="0" dirty="0">
                <a:effectLst/>
                <a:latin typeface="Georgia Pro (Headings)"/>
              </a:rPr>
              <a:t>The Solution:</a:t>
            </a:r>
            <a:br>
              <a:rPr lang="en-US" sz="4800" i="0" dirty="0">
                <a:effectLst/>
                <a:latin typeface="Georgia Pro (Headings)"/>
              </a:rPr>
            </a:br>
            <a:endParaRPr lang="en-IL" sz="4800" dirty="0">
              <a:latin typeface="Georgia Pro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BD9A-3152-A85F-F7F8-F8F8338E0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1601" y="3023790"/>
            <a:ext cx="4911634" cy="2192683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E-commerce websites can be equipped with virtual dressing rooms that allow users to try on multiple clothes virtually and select the best-looking outfit.</a:t>
            </a:r>
          </a:p>
          <a:p>
            <a:pPr algn="l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It's never been easier to look fabulous!!!</a:t>
            </a:r>
          </a:p>
          <a:p>
            <a:pPr algn="l"/>
            <a:endParaRPr lang="en-IL" sz="2000" dirty="0"/>
          </a:p>
        </p:txBody>
      </p:sp>
      <p:pic>
        <p:nvPicPr>
          <p:cNvPr id="1026" name="Picture 2" descr="Focusing on the Solution not the Problem - Success Factor">
            <a:extLst>
              <a:ext uri="{FF2B5EF4-FFF2-40B4-BE49-F238E27FC236}">
                <a16:creationId xmlns:a16="http://schemas.microsoft.com/office/drawing/2014/main" id="{D3B0978B-FE24-E67C-DE84-AFE7594AB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4" r="7983" b="-1"/>
          <a:stretch/>
        </p:blipFill>
        <p:spPr bwMode="auto">
          <a:xfrm>
            <a:off x="303950" y="685800"/>
            <a:ext cx="523470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3ABB528-3326-46B1-A869-B1368B822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37B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2DD25A9F-B5F0-4862-A336-1733E754E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37B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6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73E42119-878B-4A86-B09C-2C668FBA2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C7BAC2A1-7B06-4D44-A105-3FEBE5ABF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D8BC5CF3-F657-4FA8-9F22-6B38CF646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685800"/>
            <a:ext cx="295465" cy="54864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E377A14D-EFA9-4E27-B5EE-87E822E93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15959-757D-2D61-FBC6-6C3CD26B7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103" y="576263"/>
            <a:ext cx="4911634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i="0" dirty="0">
                <a:effectLst/>
                <a:latin typeface="Georgia Pro (Headings)"/>
              </a:rPr>
              <a:t>The Approach:</a:t>
            </a:r>
            <a:br>
              <a:rPr lang="en-US" sz="4800" i="0" dirty="0">
                <a:effectLst/>
                <a:latin typeface="Georgia Pro (Headings)"/>
              </a:rPr>
            </a:br>
            <a:endParaRPr lang="en-IL" sz="4800" dirty="0">
              <a:latin typeface="Georgia Pro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E2B0F-D350-9265-9567-F5623FA1D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102" y="2990053"/>
            <a:ext cx="4981833" cy="2967605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 created a Virtual clothing assistant using Deep learning algorithms in order to help the consumers.</a:t>
            </a:r>
          </a:p>
          <a:p>
            <a:pPr algn="l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user can select the clothing item he/she wants to wear and then upload his/her image of any pose they want, and the assistant will help to dress that human with his/her selected clothing item.</a:t>
            </a:r>
          </a:p>
        </p:txBody>
      </p:sp>
      <p:pic>
        <p:nvPicPr>
          <p:cNvPr id="4" name="Picture 2" descr="Choose the Right Approach | APQC">
            <a:extLst>
              <a:ext uri="{FF2B5EF4-FFF2-40B4-BE49-F238E27FC236}">
                <a16:creationId xmlns:a16="http://schemas.microsoft.com/office/drawing/2014/main" id="{D35FDD00-62D0-7B45-67CE-DF383D583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25"/>
          <a:stretch/>
        </p:blipFill>
        <p:spPr bwMode="auto">
          <a:xfrm>
            <a:off x="303950" y="685800"/>
            <a:ext cx="523470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A3ABB528-3326-46B1-A869-B1368B822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2DD25A9F-B5F0-4862-A336-1733E754E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1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4BB9EAD-82C5-4DBD-BD13-BD52755E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37250F5-2719-46CF-BF94-09CA242B3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C02D1D19-94E7-427D-A80A-D6D9F2DA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75EBD-98FC-F2A0-4226-6E93E5D0CE4E}"/>
              </a:ext>
            </a:extLst>
          </p:cNvPr>
          <p:cNvSpPr txBox="1"/>
          <p:nvPr/>
        </p:nvSpPr>
        <p:spPr>
          <a:xfrm>
            <a:off x="422898" y="576263"/>
            <a:ext cx="4977777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dirty="0">
                <a:solidFill>
                  <a:schemeClr val="tx2"/>
                </a:solidFill>
                <a:effectLst/>
                <a:latin typeface="Georgia Pro (Headings)"/>
                <a:ea typeface="+mj-ea"/>
                <a:cs typeface="+mj-cs"/>
              </a:rPr>
              <a:t>So how exactly does it work?</a:t>
            </a:r>
            <a:endParaRPr lang="en-US" sz="4800" dirty="0">
              <a:solidFill>
                <a:schemeClr val="tx2"/>
              </a:solidFill>
              <a:latin typeface="Georgia Pro (Headings)"/>
              <a:ea typeface="+mj-ea"/>
              <a:cs typeface="+mj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411D842-D027-45A2-981F-6B76E11EE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74AFF6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" name="Picture 6" descr="Approach vs Methodology: Optimising Successful WFM Transformation | Quay  Consulting | Project Management Consultants | Sydney">
            <a:extLst>
              <a:ext uri="{FF2B5EF4-FFF2-40B4-BE49-F238E27FC236}">
                <a16:creationId xmlns:a16="http://schemas.microsoft.com/office/drawing/2014/main" id="{6C773329-1B7C-2B95-97E0-AFF0A7F53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0" r="19479" b="2"/>
          <a:stretch/>
        </p:blipFill>
        <p:spPr bwMode="auto">
          <a:xfrm>
            <a:off x="6620386" y="1246946"/>
            <a:ext cx="4364109" cy="43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93FD53B9-BACB-4F9A-9CF5-DFFABB89E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4AF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A33BAA05-2208-445F-893E-D4792BC03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4AF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D946-ABC4-038D-DD3C-25CA981B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00" y="576263"/>
            <a:ext cx="3932532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Input</a:t>
            </a:r>
            <a:endParaRPr lang="en-IL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AB3ED-7BAF-64C6-AE9E-DCA23CF54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900" y="3764975"/>
            <a:ext cx="3932532" cy="2192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We allow the user to upload his/her image and their clothing item’s image. 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8D5D93C-F95A-1981-0AE6-EECC2E3D4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49" y="1931005"/>
            <a:ext cx="6911939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2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D946-ABC4-038D-DD3C-25CA981B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00" y="576263"/>
            <a:ext cx="3932532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Cloth mask</a:t>
            </a:r>
            <a:endParaRPr lang="en-IL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AB3ED-7BAF-64C6-AE9E-DCA23CF54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900" y="3764975"/>
            <a:ext cx="3932532" cy="2192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We create a cloth mask with </a:t>
            </a:r>
            <a:r>
              <a:rPr lang="en-US" altLang="en-I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U2Net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DBC7FD-FDF2-6C49-F2FC-5B5E71D0AFA7}"/>
                  </a:ext>
                </a:extLst>
              </p14:cNvPr>
              <p14:cNvContentPartPr/>
              <p14:nvPr/>
            </p14:nvContentPartPr>
            <p14:xfrm>
              <a:off x="8471248" y="3491390"/>
              <a:ext cx="113400" cy="22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DBC7FD-FDF2-6C49-F2FC-5B5E71D0AF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2608" y="3482750"/>
                <a:ext cx="131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46F3C6-5F04-226C-D960-5511AE849D35}"/>
                  </a:ext>
                </a:extLst>
              </p14:cNvPr>
              <p14:cNvContentPartPr/>
              <p14:nvPr/>
            </p14:nvContentPartPr>
            <p14:xfrm>
              <a:off x="8480608" y="3480230"/>
              <a:ext cx="47520" cy="172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46F3C6-5F04-226C-D960-5511AE849D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2968" y="3462590"/>
                <a:ext cx="83160" cy="20772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8ABC5C8-5D75-E6F8-7C78-8EAC1D070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2349665"/>
            <a:ext cx="4404742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D946-ABC4-038D-DD3C-25CA981B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00" y="118494"/>
            <a:ext cx="5173543" cy="2522069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 is U2Net?</a:t>
            </a:r>
            <a:br>
              <a:rPr lang="en-US" sz="4800" dirty="0"/>
            </a:br>
            <a:endParaRPr lang="en-IL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AB3ED-7BAF-64C6-AE9E-DCA23CF54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900" y="3764975"/>
            <a:ext cx="3932532" cy="2192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C6C7CA-BF09-DE8B-07C8-75A6F66CCF60}"/>
              </a:ext>
            </a:extLst>
          </p:cNvPr>
          <p:cNvSpPr txBox="1"/>
          <p:nvPr/>
        </p:nvSpPr>
        <p:spPr>
          <a:xfrm>
            <a:off x="458221" y="2093779"/>
            <a:ext cx="61022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U2Net is a deep neural network architecture for image segmentation tasks, based on a U-shaped encoder-decoder network structure with nested U-shaped blocks. It uses a "salient object sub-network" with attention mechanisms to highlight important regions in the image and has achieved state-of-the-art results in various benchmark datasets for salient object detection and other image segmentation tasks.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U2Net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was proposed in a paper titled "U2-Net: Going Deeper with Nested U-Structure for Salient Object Detection" by Qin et al. in 2020.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You can see the implementation of U2Net in model/u2net.py file in the project.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A81F81-D6F1-5A86-F8AA-319339EA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23" y="1379528"/>
            <a:ext cx="4411004" cy="43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3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D946-ABC4-038D-DD3C-25CA981B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00" y="576263"/>
            <a:ext cx="3932532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Body position</a:t>
            </a:r>
            <a:endParaRPr lang="en-IL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AB3ED-7BAF-64C6-AE9E-DCA23CF54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900" y="3764975"/>
            <a:ext cx="3932532" cy="2192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We get a body position estimation and key points with </a:t>
            </a:r>
            <a:r>
              <a:rPr lang="en-US" altLang="en-IL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Mediapipe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371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B46A97-A433-9D15-FFB0-619EFC0D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36" y="2106977"/>
            <a:ext cx="5075360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1362</Words>
  <Application>Microsoft Office PowerPoint</Application>
  <PresentationFormat>Widescreen</PresentationFormat>
  <Paragraphs>67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-apple-system</vt:lpstr>
      <vt:lpstr>Arial</vt:lpstr>
      <vt:lpstr>Calibri</vt:lpstr>
      <vt:lpstr>Courier New</vt:lpstr>
      <vt:lpstr>Dante (Headings)2</vt:lpstr>
      <vt:lpstr>Georgia Pro</vt:lpstr>
      <vt:lpstr>Georgia Pro (Headings)</vt:lpstr>
      <vt:lpstr>Helvetica Neue Medium</vt:lpstr>
      <vt:lpstr>Söhne</vt:lpstr>
      <vt:lpstr>ui-monospace</vt:lpstr>
      <vt:lpstr>Wingdings 2</vt:lpstr>
      <vt:lpstr>OffsetVTI</vt:lpstr>
      <vt:lpstr>PowerPoint Presentation</vt:lpstr>
      <vt:lpstr>The Problem: </vt:lpstr>
      <vt:lpstr>The Solution: </vt:lpstr>
      <vt:lpstr>The Approach: </vt:lpstr>
      <vt:lpstr>PowerPoint Presentation</vt:lpstr>
      <vt:lpstr>Input</vt:lpstr>
      <vt:lpstr>Cloth mask</vt:lpstr>
      <vt:lpstr>What is U2Net? </vt:lpstr>
      <vt:lpstr>Body position</vt:lpstr>
      <vt:lpstr>What is Mediapipe? </vt:lpstr>
      <vt:lpstr>Body Parsing</vt:lpstr>
      <vt:lpstr>Self-Correction-Human-Parsing</vt:lpstr>
      <vt:lpstr>Body Segmentation</vt:lpstr>
      <vt:lpstr>SegGenerator</vt:lpstr>
      <vt:lpstr>Generating the result</vt:lpstr>
      <vt:lpstr>What is ALIASGenerator? </vt:lpstr>
      <vt:lpstr>The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שיר סנה</dc:creator>
  <cp:lastModifiedBy>שיר סנה</cp:lastModifiedBy>
  <cp:revision>22</cp:revision>
  <dcterms:created xsi:type="dcterms:W3CDTF">2023-04-29T19:15:11Z</dcterms:created>
  <dcterms:modified xsi:type="dcterms:W3CDTF">2023-09-05T19:28:12Z</dcterms:modified>
</cp:coreProperties>
</file>