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62" r:id="rId4"/>
    <p:sldId id="263" r:id="rId5"/>
    <p:sldId id="265" r:id="rId6"/>
    <p:sldId id="264"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3"/>
    <p:restoredTop sz="97003"/>
  </p:normalViewPr>
  <p:slideViewPr>
    <p:cSldViewPr snapToGrid="0" snapToObjects="1">
      <p:cViewPr varScale="1">
        <p:scale>
          <a:sx n="58" d="100"/>
          <a:sy n="58" d="100"/>
        </p:scale>
        <p:origin x="78"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0895-5624-3C4F-A562-CB7F2B5CF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2D283A1F-5803-3242-8210-F5D991D53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6A15049-BD94-C64D-82F6-F568CD8EEB5E}"/>
              </a:ext>
            </a:extLst>
          </p:cNvPr>
          <p:cNvSpPr>
            <a:spLocks noGrp="1"/>
          </p:cNvSpPr>
          <p:nvPr>
            <p:ph type="dt" sz="half" idx="10"/>
          </p:nvPr>
        </p:nvSpPr>
        <p:spPr/>
        <p:txBody>
          <a:bodyPr/>
          <a:lstStyle/>
          <a:p>
            <a:fld id="{C3B7BECA-F21C-8F41-BA30-36B2786F78D6}" type="datetimeFigureOut">
              <a:rPr lang="fr-FR" smtClean="0"/>
              <a:t>11/03/2024</a:t>
            </a:fld>
            <a:endParaRPr lang="fr-FR"/>
          </a:p>
        </p:txBody>
      </p:sp>
      <p:sp>
        <p:nvSpPr>
          <p:cNvPr id="5" name="Footer Placeholder 4">
            <a:extLst>
              <a:ext uri="{FF2B5EF4-FFF2-40B4-BE49-F238E27FC236}">
                <a16:creationId xmlns:a16="http://schemas.microsoft.com/office/drawing/2014/main" id="{C7390388-5FA4-064D-8E50-D1B42FE8387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5EFF951-D573-2D47-B439-2219394801AE}"/>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81838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7C13-0670-CD4A-92D6-CB89B33EBAF4}"/>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C669437-2E8B-964B-938B-C10390E932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241D5AC-4256-984D-A6F1-43C02E7BDE34}"/>
              </a:ext>
            </a:extLst>
          </p:cNvPr>
          <p:cNvSpPr>
            <a:spLocks noGrp="1"/>
          </p:cNvSpPr>
          <p:nvPr>
            <p:ph type="dt" sz="half" idx="10"/>
          </p:nvPr>
        </p:nvSpPr>
        <p:spPr/>
        <p:txBody>
          <a:bodyPr/>
          <a:lstStyle/>
          <a:p>
            <a:fld id="{C3B7BECA-F21C-8F41-BA30-36B2786F78D6}" type="datetimeFigureOut">
              <a:rPr lang="fr-FR" smtClean="0"/>
              <a:t>11/03/2024</a:t>
            </a:fld>
            <a:endParaRPr lang="fr-FR"/>
          </a:p>
        </p:txBody>
      </p:sp>
      <p:sp>
        <p:nvSpPr>
          <p:cNvPr id="5" name="Footer Placeholder 4">
            <a:extLst>
              <a:ext uri="{FF2B5EF4-FFF2-40B4-BE49-F238E27FC236}">
                <a16:creationId xmlns:a16="http://schemas.microsoft.com/office/drawing/2014/main" id="{CB3C0CA9-488A-AE4F-9065-6CD518F8A4F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BCD0495-29E7-8443-B548-AACF46F9933E}"/>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13025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DFA8E-90AA-1046-B8B7-7C9852045A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5B99AE2-FB6D-4F4F-9D94-2B0E6CA71B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B81B3E4-48E9-A243-A829-2984863353B5}"/>
              </a:ext>
            </a:extLst>
          </p:cNvPr>
          <p:cNvSpPr>
            <a:spLocks noGrp="1"/>
          </p:cNvSpPr>
          <p:nvPr>
            <p:ph type="dt" sz="half" idx="10"/>
          </p:nvPr>
        </p:nvSpPr>
        <p:spPr/>
        <p:txBody>
          <a:bodyPr/>
          <a:lstStyle/>
          <a:p>
            <a:fld id="{C3B7BECA-F21C-8F41-BA30-36B2786F78D6}" type="datetimeFigureOut">
              <a:rPr lang="fr-FR" smtClean="0"/>
              <a:t>11/03/2024</a:t>
            </a:fld>
            <a:endParaRPr lang="fr-FR"/>
          </a:p>
        </p:txBody>
      </p:sp>
      <p:sp>
        <p:nvSpPr>
          <p:cNvPr id="5" name="Footer Placeholder 4">
            <a:extLst>
              <a:ext uri="{FF2B5EF4-FFF2-40B4-BE49-F238E27FC236}">
                <a16:creationId xmlns:a16="http://schemas.microsoft.com/office/drawing/2014/main" id="{C9FD360E-BAB1-D540-AB54-A24C3ACA6C7F}"/>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7EE37CC-DFC3-664A-AAEB-E640FD4148EB}"/>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143168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FB07-2D41-DD4E-8D74-081CEB5BEB3B}"/>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2ECFA75-BA79-AE4E-AF68-C26A6C854A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F25FF4E-03B6-FF4D-A5CF-D49985A7147E}"/>
              </a:ext>
            </a:extLst>
          </p:cNvPr>
          <p:cNvSpPr>
            <a:spLocks noGrp="1"/>
          </p:cNvSpPr>
          <p:nvPr>
            <p:ph type="dt" sz="half" idx="10"/>
          </p:nvPr>
        </p:nvSpPr>
        <p:spPr/>
        <p:txBody>
          <a:bodyPr/>
          <a:lstStyle/>
          <a:p>
            <a:fld id="{C3B7BECA-F21C-8F41-BA30-36B2786F78D6}" type="datetimeFigureOut">
              <a:rPr lang="fr-FR" smtClean="0"/>
              <a:t>11/03/2024</a:t>
            </a:fld>
            <a:endParaRPr lang="fr-FR"/>
          </a:p>
        </p:txBody>
      </p:sp>
      <p:sp>
        <p:nvSpPr>
          <p:cNvPr id="5" name="Footer Placeholder 4">
            <a:extLst>
              <a:ext uri="{FF2B5EF4-FFF2-40B4-BE49-F238E27FC236}">
                <a16:creationId xmlns:a16="http://schemas.microsoft.com/office/drawing/2014/main" id="{8C137333-C9BE-9645-A017-D65E32B320B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261407B-D39B-0B45-A3B0-297333686325}"/>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33212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0E93-DCC3-9F49-A5A8-D333200D4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8591C590-C5D0-9D47-9A75-9E1020C73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DCDA75-795D-E446-897D-1F5514EA1862}"/>
              </a:ext>
            </a:extLst>
          </p:cNvPr>
          <p:cNvSpPr>
            <a:spLocks noGrp="1"/>
          </p:cNvSpPr>
          <p:nvPr>
            <p:ph type="dt" sz="half" idx="10"/>
          </p:nvPr>
        </p:nvSpPr>
        <p:spPr/>
        <p:txBody>
          <a:bodyPr/>
          <a:lstStyle/>
          <a:p>
            <a:fld id="{C3B7BECA-F21C-8F41-BA30-36B2786F78D6}" type="datetimeFigureOut">
              <a:rPr lang="fr-FR" smtClean="0"/>
              <a:t>11/03/2024</a:t>
            </a:fld>
            <a:endParaRPr lang="fr-FR"/>
          </a:p>
        </p:txBody>
      </p:sp>
      <p:sp>
        <p:nvSpPr>
          <p:cNvPr id="5" name="Footer Placeholder 4">
            <a:extLst>
              <a:ext uri="{FF2B5EF4-FFF2-40B4-BE49-F238E27FC236}">
                <a16:creationId xmlns:a16="http://schemas.microsoft.com/office/drawing/2014/main" id="{284A49F8-4E51-3E42-B80A-A4C71D544BB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7209BEE-AEDD-494B-9D7F-92B797E76246}"/>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9144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1CC8-AEC5-E943-8CD7-FF9522970B69}"/>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7CE589F6-5655-274B-84EE-CB0D4FEC39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A79B28A9-EB40-1045-89EF-F03699F92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CDB70564-9011-1348-91AC-3AA98680009D}"/>
              </a:ext>
            </a:extLst>
          </p:cNvPr>
          <p:cNvSpPr>
            <a:spLocks noGrp="1"/>
          </p:cNvSpPr>
          <p:nvPr>
            <p:ph type="dt" sz="half" idx="10"/>
          </p:nvPr>
        </p:nvSpPr>
        <p:spPr/>
        <p:txBody>
          <a:bodyPr/>
          <a:lstStyle/>
          <a:p>
            <a:fld id="{C3B7BECA-F21C-8F41-BA30-36B2786F78D6}" type="datetimeFigureOut">
              <a:rPr lang="fr-FR" smtClean="0"/>
              <a:t>11/03/2024</a:t>
            </a:fld>
            <a:endParaRPr lang="fr-FR"/>
          </a:p>
        </p:txBody>
      </p:sp>
      <p:sp>
        <p:nvSpPr>
          <p:cNvPr id="6" name="Footer Placeholder 5">
            <a:extLst>
              <a:ext uri="{FF2B5EF4-FFF2-40B4-BE49-F238E27FC236}">
                <a16:creationId xmlns:a16="http://schemas.microsoft.com/office/drawing/2014/main" id="{795D5FA9-C9D6-0B42-B836-5650BC197CC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E20A7A72-DE7C-9144-89A8-A9F02DF92143}"/>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346018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357F-618E-BB4F-9118-A8FD16449982}"/>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A6946209-D4DB-EB4E-915C-A43DAC82E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CDB5CA-A86C-A748-8301-8EAEB85234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13EF4620-099F-8043-B849-6A790A8A1A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E9676A-5A74-7640-9202-0CC608568A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D3562142-B60C-D747-9A59-167C58EE84F4}"/>
              </a:ext>
            </a:extLst>
          </p:cNvPr>
          <p:cNvSpPr>
            <a:spLocks noGrp="1"/>
          </p:cNvSpPr>
          <p:nvPr>
            <p:ph type="dt" sz="half" idx="10"/>
          </p:nvPr>
        </p:nvSpPr>
        <p:spPr/>
        <p:txBody>
          <a:bodyPr/>
          <a:lstStyle/>
          <a:p>
            <a:fld id="{C3B7BECA-F21C-8F41-BA30-36B2786F78D6}" type="datetimeFigureOut">
              <a:rPr lang="fr-FR" smtClean="0"/>
              <a:t>11/03/2024</a:t>
            </a:fld>
            <a:endParaRPr lang="fr-FR"/>
          </a:p>
        </p:txBody>
      </p:sp>
      <p:sp>
        <p:nvSpPr>
          <p:cNvPr id="8" name="Footer Placeholder 7">
            <a:extLst>
              <a:ext uri="{FF2B5EF4-FFF2-40B4-BE49-F238E27FC236}">
                <a16:creationId xmlns:a16="http://schemas.microsoft.com/office/drawing/2014/main" id="{F0C17ECA-B741-5646-BDE6-320076071CCD}"/>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80F3E456-A65F-6844-B891-FC7C76803903}"/>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372914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6A6-8BB0-264F-95BE-7AAF3BCA2FF0}"/>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65A3CD4-F2B4-F941-B61D-AB05C64D01AB}"/>
              </a:ext>
            </a:extLst>
          </p:cNvPr>
          <p:cNvSpPr>
            <a:spLocks noGrp="1"/>
          </p:cNvSpPr>
          <p:nvPr>
            <p:ph type="dt" sz="half" idx="10"/>
          </p:nvPr>
        </p:nvSpPr>
        <p:spPr/>
        <p:txBody>
          <a:bodyPr/>
          <a:lstStyle/>
          <a:p>
            <a:fld id="{C3B7BECA-F21C-8F41-BA30-36B2786F78D6}" type="datetimeFigureOut">
              <a:rPr lang="fr-FR" smtClean="0"/>
              <a:t>11/03/2024</a:t>
            </a:fld>
            <a:endParaRPr lang="fr-FR"/>
          </a:p>
        </p:txBody>
      </p:sp>
      <p:sp>
        <p:nvSpPr>
          <p:cNvPr id="4" name="Footer Placeholder 3">
            <a:extLst>
              <a:ext uri="{FF2B5EF4-FFF2-40B4-BE49-F238E27FC236}">
                <a16:creationId xmlns:a16="http://schemas.microsoft.com/office/drawing/2014/main" id="{B8D3D338-478F-AC47-966F-DE1F34652C8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4C120FCB-2675-744F-83B2-D97416E294A7}"/>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139608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FD638B-3972-BD4E-9247-D048C16D6975}"/>
              </a:ext>
            </a:extLst>
          </p:cNvPr>
          <p:cNvSpPr>
            <a:spLocks noGrp="1"/>
          </p:cNvSpPr>
          <p:nvPr>
            <p:ph type="dt" sz="half" idx="10"/>
          </p:nvPr>
        </p:nvSpPr>
        <p:spPr/>
        <p:txBody>
          <a:bodyPr/>
          <a:lstStyle/>
          <a:p>
            <a:fld id="{C3B7BECA-F21C-8F41-BA30-36B2786F78D6}" type="datetimeFigureOut">
              <a:rPr lang="fr-FR" smtClean="0"/>
              <a:t>11/03/2024</a:t>
            </a:fld>
            <a:endParaRPr lang="fr-FR"/>
          </a:p>
        </p:txBody>
      </p:sp>
      <p:sp>
        <p:nvSpPr>
          <p:cNvPr id="3" name="Footer Placeholder 2">
            <a:extLst>
              <a:ext uri="{FF2B5EF4-FFF2-40B4-BE49-F238E27FC236}">
                <a16:creationId xmlns:a16="http://schemas.microsoft.com/office/drawing/2014/main" id="{C3117F61-854B-324F-A02D-672F6C7835B9}"/>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79C43521-242F-8B49-BE78-261B2992A799}"/>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164092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2F58-4B9F-CB4B-B4E9-3B0F5A610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33E079ED-261E-CE41-AC3A-78F8270C1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E4BE6608-05BB-2946-AB3C-AF7ADF22E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473FFF-A97A-7B4D-9157-D8D8D376EF03}"/>
              </a:ext>
            </a:extLst>
          </p:cNvPr>
          <p:cNvSpPr>
            <a:spLocks noGrp="1"/>
          </p:cNvSpPr>
          <p:nvPr>
            <p:ph type="dt" sz="half" idx="10"/>
          </p:nvPr>
        </p:nvSpPr>
        <p:spPr/>
        <p:txBody>
          <a:bodyPr/>
          <a:lstStyle/>
          <a:p>
            <a:fld id="{C3B7BECA-F21C-8F41-BA30-36B2786F78D6}" type="datetimeFigureOut">
              <a:rPr lang="fr-FR" smtClean="0"/>
              <a:t>11/03/2024</a:t>
            </a:fld>
            <a:endParaRPr lang="fr-FR"/>
          </a:p>
        </p:txBody>
      </p:sp>
      <p:sp>
        <p:nvSpPr>
          <p:cNvPr id="6" name="Footer Placeholder 5">
            <a:extLst>
              <a:ext uri="{FF2B5EF4-FFF2-40B4-BE49-F238E27FC236}">
                <a16:creationId xmlns:a16="http://schemas.microsoft.com/office/drawing/2014/main" id="{A0254699-849E-FE42-9A12-D4E055F2F12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6C721F6-8750-2742-8DC4-90486CC99B1D}"/>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208608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E8AB-14ED-8C44-A4FD-4AABB91F5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A4A770A3-306E-AE45-9D06-424D61540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847624DC-7226-D54E-9ED7-01D496D3C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E7692-BE67-5440-AACF-08C6A747B577}"/>
              </a:ext>
            </a:extLst>
          </p:cNvPr>
          <p:cNvSpPr>
            <a:spLocks noGrp="1"/>
          </p:cNvSpPr>
          <p:nvPr>
            <p:ph type="dt" sz="half" idx="10"/>
          </p:nvPr>
        </p:nvSpPr>
        <p:spPr/>
        <p:txBody>
          <a:bodyPr/>
          <a:lstStyle/>
          <a:p>
            <a:fld id="{C3B7BECA-F21C-8F41-BA30-36B2786F78D6}" type="datetimeFigureOut">
              <a:rPr lang="fr-FR" smtClean="0"/>
              <a:t>11/03/2024</a:t>
            </a:fld>
            <a:endParaRPr lang="fr-FR"/>
          </a:p>
        </p:txBody>
      </p:sp>
      <p:sp>
        <p:nvSpPr>
          <p:cNvPr id="6" name="Footer Placeholder 5">
            <a:extLst>
              <a:ext uri="{FF2B5EF4-FFF2-40B4-BE49-F238E27FC236}">
                <a16:creationId xmlns:a16="http://schemas.microsoft.com/office/drawing/2014/main" id="{B601D054-496D-2C41-A891-1EB78F0DDA8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81C951A-7938-8544-A2E8-204FF274533D}"/>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326592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A5DEA-62E2-0444-A769-7BE3B9B77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A200FD0-93AC-5643-AB27-280F3037C4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51172AD-2406-0748-92E2-259B6232C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7BECA-F21C-8F41-BA30-36B2786F78D6}" type="datetimeFigureOut">
              <a:rPr lang="fr-FR" smtClean="0"/>
              <a:t>11/03/2024</a:t>
            </a:fld>
            <a:endParaRPr lang="fr-FR"/>
          </a:p>
        </p:txBody>
      </p:sp>
      <p:sp>
        <p:nvSpPr>
          <p:cNvPr id="5" name="Footer Placeholder 4">
            <a:extLst>
              <a:ext uri="{FF2B5EF4-FFF2-40B4-BE49-F238E27FC236}">
                <a16:creationId xmlns:a16="http://schemas.microsoft.com/office/drawing/2014/main" id="{A8CAD7D7-E0AA-E347-B1AC-1FF05F860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3520BB1B-096C-3E4B-93AE-F484E2664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3E217-40D7-D448-8C01-18A9FB36306F}" type="slidenum">
              <a:rPr lang="fr-FR" smtClean="0"/>
              <a:t>‹N°›</a:t>
            </a:fld>
            <a:endParaRPr lang="fr-FR"/>
          </a:p>
        </p:txBody>
      </p:sp>
    </p:spTree>
    <p:extLst>
      <p:ext uri="{BB962C8B-B14F-4D97-AF65-F5344CB8AC3E}">
        <p14:creationId xmlns:p14="http://schemas.microsoft.com/office/powerpoint/2010/main" val="369145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A29B-2142-E349-AE99-0BA25F0764A7}"/>
              </a:ext>
            </a:extLst>
          </p:cNvPr>
          <p:cNvSpPr>
            <a:spLocks noGrp="1"/>
          </p:cNvSpPr>
          <p:nvPr>
            <p:ph type="title"/>
          </p:nvPr>
        </p:nvSpPr>
        <p:spPr/>
        <p:txBody>
          <a:bodyPr/>
          <a:lstStyle/>
          <a:p>
            <a:r>
              <a:rPr lang="fr-FR" dirty="0"/>
              <a:t>Fiche Projet  </a:t>
            </a:r>
          </a:p>
        </p:txBody>
      </p:sp>
      <p:sp>
        <p:nvSpPr>
          <p:cNvPr id="3" name="Content Placeholder 2">
            <a:extLst>
              <a:ext uri="{FF2B5EF4-FFF2-40B4-BE49-F238E27FC236}">
                <a16:creationId xmlns:a16="http://schemas.microsoft.com/office/drawing/2014/main" id="{EE1EEBD4-784C-0B41-9F48-9746153E149D}"/>
              </a:ext>
            </a:extLst>
          </p:cNvPr>
          <p:cNvSpPr>
            <a:spLocks noGrp="1"/>
          </p:cNvSpPr>
          <p:nvPr>
            <p:ph idx="1"/>
          </p:nvPr>
        </p:nvSpPr>
        <p:spPr>
          <a:xfrm>
            <a:off x="838200" y="2886977"/>
            <a:ext cx="10515600" cy="1521424"/>
          </a:xfrm>
        </p:spPr>
        <p:txBody>
          <a:bodyPr/>
          <a:lstStyle/>
          <a:p>
            <a:r>
              <a:rPr lang="fr-FR" dirty="0"/>
              <a:t>Titre : étude de l’apprentissage par réalisation motrice de l’algorithme de </a:t>
            </a:r>
            <a:r>
              <a:rPr lang="fr-FR" dirty="0" err="1"/>
              <a:t>dijkstra</a:t>
            </a:r>
            <a:endParaRPr lang="fr-FR" dirty="0"/>
          </a:p>
          <a:p>
            <a:r>
              <a:rPr lang="fr-FR" dirty="0"/>
              <a:t>Acronyme : EARMAD</a:t>
            </a:r>
          </a:p>
        </p:txBody>
      </p:sp>
      <p:sp>
        <p:nvSpPr>
          <p:cNvPr id="4" name="TextBox 3">
            <a:extLst>
              <a:ext uri="{FF2B5EF4-FFF2-40B4-BE49-F238E27FC236}">
                <a16:creationId xmlns:a16="http://schemas.microsoft.com/office/drawing/2014/main" id="{DB06B618-1305-6C46-8C6C-484D03CC2259}"/>
              </a:ext>
            </a:extLst>
          </p:cNvPr>
          <p:cNvSpPr txBox="1"/>
          <p:nvPr/>
        </p:nvSpPr>
        <p:spPr>
          <a:xfrm>
            <a:off x="838200" y="1652979"/>
            <a:ext cx="1216324" cy="646331"/>
          </a:xfrm>
          <a:prstGeom prst="rect">
            <a:avLst/>
          </a:prstGeom>
          <a:noFill/>
        </p:spPr>
        <p:txBody>
          <a:bodyPr wrap="square" rtlCol="0">
            <a:spAutoFit/>
          </a:bodyPr>
          <a:lstStyle/>
          <a:p>
            <a:r>
              <a:rPr lang="fr-FR" dirty="0"/>
              <a:t>NOM : Louati</a:t>
            </a:r>
          </a:p>
        </p:txBody>
      </p:sp>
      <p:sp>
        <p:nvSpPr>
          <p:cNvPr id="5" name="TextBox 4">
            <a:extLst>
              <a:ext uri="{FF2B5EF4-FFF2-40B4-BE49-F238E27FC236}">
                <a16:creationId xmlns:a16="http://schemas.microsoft.com/office/drawing/2014/main" id="{BCB8DFFA-2AA7-664B-AD9E-B2D3641B51AF}"/>
              </a:ext>
            </a:extLst>
          </p:cNvPr>
          <p:cNvSpPr txBox="1"/>
          <p:nvPr/>
        </p:nvSpPr>
        <p:spPr>
          <a:xfrm>
            <a:off x="3716547" y="1592965"/>
            <a:ext cx="1216324" cy="923330"/>
          </a:xfrm>
          <a:prstGeom prst="rect">
            <a:avLst/>
          </a:prstGeom>
          <a:noFill/>
        </p:spPr>
        <p:txBody>
          <a:bodyPr wrap="square" rtlCol="0">
            <a:spAutoFit/>
          </a:bodyPr>
          <a:lstStyle/>
          <a:p>
            <a:r>
              <a:rPr lang="fr-FR" dirty="0"/>
              <a:t>Prénom : Chamss-Eddine </a:t>
            </a:r>
          </a:p>
        </p:txBody>
      </p:sp>
    </p:spTree>
    <p:extLst>
      <p:ext uri="{BB962C8B-B14F-4D97-AF65-F5344CB8AC3E}">
        <p14:creationId xmlns:p14="http://schemas.microsoft.com/office/powerpoint/2010/main" val="381391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EE74-8956-7047-8D78-C4F4BED561C1}"/>
              </a:ext>
            </a:extLst>
          </p:cNvPr>
          <p:cNvSpPr>
            <a:spLocks noGrp="1"/>
          </p:cNvSpPr>
          <p:nvPr>
            <p:ph type="title"/>
          </p:nvPr>
        </p:nvSpPr>
        <p:spPr/>
        <p:txBody>
          <a:bodyPr/>
          <a:lstStyle/>
          <a:p>
            <a:r>
              <a:rPr lang="fr-FR" dirty="0"/>
              <a:t>Contextualisation et problématisation :</a:t>
            </a:r>
          </a:p>
        </p:txBody>
      </p:sp>
      <p:sp>
        <p:nvSpPr>
          <p:cNvPr id="3" name="Content Placeholder 2">
            <a:extLst>
              <a:ext uri="{FF2B5EF4-FFF2-40B4-BE49-F238E27FC236}">
                <a16:creationId xmlns:a16="http://schemas.microsoft.com/office/drawing/2014/main" id="{2E0C9E7E-E11A-EF42-9443-3CF16A0446C1}"/>
              </a:ext>
            </a:extLst>
          </p:cNvPr>
          <p:cNvSpPr>
            <a:spLocks noGrp="1"/>
          </p:cNvSpPr>
          <p:nvPr>
            <p:ph idx="1"/>
          </p:nvPr>
        </p:nvSpPr>
        <p:spPr/>
        <p:txBody>
          <a:bodyPr>
            <a:normAutofit fontScale="47500" lnSpcReduction="20000"/>
          </a:bodyPr>
          <a:lstStyle/>
          <a:p>
            <a:r>
              <a:rPr lang="fr-FR" dirty="0"/>
              <a:t>De nombreuses personnes rencontrent des obstacles dans la compréhension des concepts mathématiques, selon</a:t>
            </a:r>
            <a:r>
              <a:rPr lang="en-US" dirty="0"/>
              <a:t> </a:t>
            </a:r>
            <a:r>
              <a:rPr lang="en-US" dirty="0" err="1"/>
              <a:t>Eléa</a:t>
            </a:r>
            <a:r>
              <a:rPr lang="en-US" dirty="0"/>
              <a:t> </a:t>
            </a:r>
            <a:r>
              <a:rPr lang="en-US" dirty="0" err="1"/>
              <a:t>Pommiers</a:t>
            </a:r>
            <a:r>
              <a:rPr lang="en-US" dirty="0"/>
              <a:t> (2023). French secondary school students' results drop post-pandemic, as elsewhere</a:t>
            </a:r>
            <a:r>
              <a:rPr lang="fr-FR" dirty="0"/>
              <a:t>. Fréquemment, elles se sentent désorientées lorsqu'elles abordent les mathématiques. La question qui se pose est la suivante : est-il plus judicieux d'enseigner ces concepts à travers un cours traditionnel, accompagné de la présentation des outils de résolution de problèmes, ou bien de permettre aux élèves d'utiliser directement ces outils sans passer par un cours préalable ? </a:t>
            </a:r>
          </a:p>
          <a:p>
            <a:r>
              <a:rPr lang="fr-FR" dirty="0"/>
              <a:t>Les élèves auront pour mission de comprendre la nature d'un graphe et la manière de construire le chemin avec le score le plus bas. Un groupe recevra l'enseignement de l'algorithme de Dijkstra au moyen d'un cours explicatif, tandis que l'autre groupe acquerra cette connaissance par le biais d'une phase d'apprentissage pratique avec l'outil. L'objectif est de mesurer l'impact de l'apprentissage moteur sur la performance du premier groupe par rapport au second, afin de déterminer l'efficacité des deux approches.</a:t>
            </a:r>
          </a:p>
          <a:p>
            <a:endParaRPr lang="fr-FR" dirty="0"/>
          </a:p>
          <a:p>
            <a:r>
              <a:rPr lang="fr-FR" dirty="0"/>
              <a:t>L'approche d'apprentissage par la réalisation motrice pourrait être plus efficace pour des concepts mathématiques impliquant des instructions répétitives, comme l'algorithme de Dijkstra en théorie des graphes. Selon ma propre expérience, la compréhension de ce type d'algorithme est limitée lorsqu'il est présenté de manière brutale sans donner aux apprenants l'occasion de s'engager activement dans le processus d'apprentissage.</a:t>
            </a:r>
          </a:p>
          <a:p>
            <a:endParaRPr lang="fr-FR" dirty="0"/>
          </a:p>
          <a:p>
            <a:r>
              <a:rPr lang="fr-FR" dirty="0"/>
              <a:t>L'algorithme de Dijkstra est une méthode qui permet de déterminer le chemin le plus court entre deux points dans un réseau connecté par des arêtes pondérées positivement. Bien que cette idée soit relativement simple, elle constitue un domaine qui n'a pas encore été abordé auprès du groupe de personnes qui participeront à l'expérience.</a:t>
            </a:r>
          </a:p>
          <a:p>
            <a:endParaRPr lang="fr-FR" dirty="0"/>
          </a:p>
          <a:p>
            <a:r>
              <a:rPr lang="fr-FR" dirty="0"/>
              <a:t>L'algorithme de Dijkstra est une méthode utilisée pour trouver le chemin le plus court entre deux points en utilisant une approche itérative. Cette notion peut être précieuse pour résoudre des problèmes rencontrés par les data </a:t>
            </a:r>
            <a:r>
              <a:rPr lang="fr-FR" dirty="0" err="1"/>
              <a:t>scientists</a:t>
            </a:r>
            <a:r>
              <a:rPr lang="fr-FR" dirty="0"/>
              <a:t>.</a:t>
            </a:r>
          </a:p>
        </p:txBody>
      </p:sp>
    </p:spTree>
    <p:extLst>
      <p:ext uri="{BB962C8B-B14F-4D97-AF65-F5344CB8AC3E}">
        <p14:creationId xmlns:p14="http://schemas.microsoft.com/office/powerpoint/2010/main" val="43673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DC8A-C736-8347-8428-B7264A5DEEB6}"/>
              </a:ext>
            </a:extLst>
          </p:cNvPr>
          <p:cNvSpPr>
            <a:spLocks noGrp="1"/>
          </p:cNvSpPr>
          <p:nvPr>
            <p:ph type="title"/>
          </p:nvPr>
        </p:nvSpPr>
        <p:spPr/>
        <p:txBody>
          <a:bodyPr/>
          <a:lstStyle/>
          <a:p>
            <a:r>
              <a:rPr lang="fr-FR" dirty="0"/>
              <a:t>Etat de l’art (5 références) :</a:t>
            </a:r>
          </a:p>
        </p:txBody>
      </p:sp>
      <p:sp>
        <p:nvSpPr>
          <p:cNvPr id="3" name="Content Placeholder 2">
            <a:extLst>
              <a:ext uri="{FF2B5EF4-FFF2-40B4-BE49-F238E27FC236}">
                <a16:creationId xmlns:a16="http://schemas.microsoft.com/office/drawing/2014/main" id="{6C752AD5-3334-F947-AE50-1328FE1C1F43}"/>
              </a:ext>
            </a:extLst>
          </p:cNvPr>
          <p:cNvSpPr>
            <a:spLocks noGrp="1"/>
          </p:cNvSpPr>
          <p:nvPr>
            <p:ph idx="1"/>
          </p:nvPr>
        </p:nvSpPr>
        <p:spPr/>
        <p:txBody>
          <a:bodyPr/>
          <a:lstStyle/>
          <a:p>
            <a:r>
              <a:rPr lang="fr-FR" dirty="0"/>
              <a:t>Apprentissage par découverte (Bruner, 1961)</a:t>
            </a:r>
          </a:p>
          <a:p>
            <a:pPr algn="just"/>
            <a:r>
              <a:rPr lang="fr-FR" dirty="0"/>
              <a:t>Apprentissage par découverte application aux concepts mathématiques  - Muhammad, I., </a:t>
            </a:r>
            <a:r>
              <a:rPr lang="fr-FR" dirty="0" err="1"/>
              <a:t>Darmayanti</a:t>
            </a:r>
            <a:r>
              <a:rPr lang="fr-FR" dirty="0"/>
              <a:t>, R., Arif, V. R., &amp; </a:t>
            </a:r>
            <a:r>
              <a:rPr lang="fr-FR" dirty="0" err="1"/>
              <a:t>Afolaranmi</a:t>
            </a:r>
            <a:r>
              <a:rPr lang="fr-FR" dirty="0"/>
              <a:t>, A. O. (2023). Discovery Learning </a:t>
            </a:r>
            <a:r>
              <a:rPr lang="fr-FR" dirty="0" err="1"/>
              <a:t>Research</a:t>
            </a:r>
            <a:r>
              <a:rPr lang="fr-FR" dirty="0"/>
              <a:t> in </a:t>
            </a:r>
            <a:r>
              <a:rPr lang="fr-FR" dirty="0" err="1"/>
              <a:t>Mathematics</a:t>
            </a:r>
            <a:r>
              <a:rPr lang="fr-FR" dirty="0"/>
              <a:t> Learning: A </a:t>
            </a:r>
            <a:r>
              <a:rPr lang="fr-FR" dirty="0" err="1"/>
              <a:t>Bibliometric</a:t>
            </a:r>
            <a:r>
              <a:rPr lang="fr-FR" dirty="0"/>
              <a:t> </a:t>
            </a:r>
            <a:r>
              <a:rPr lang="fr-FR" dirty="0" err="1"/>
              <a:t>Review</a:t>
            </a:r>
            <a:r>
              <a:rPr lang="fr-FR" dirty="0"/>
              <a:t>. </a:t>
            </a:r>
            <a:r>
              <a:rPr lang="fr-FR" i="1" dirty="0"/>
              <a:t>Delta-Phi: </a:t>
            </a:r>
            <a:r>
              <a:rPr lang="fr-FR" i="1" dirty="0" err="1"/>
              <a:t>Jurnal</a:t>
            </a:r>
            <a:r>
              <a:rPr lang="fr-FR" i="1" dirty="0"/>
              <a:t> </a:t>
            </a:r>
            <a:r>
              <a:rPr lang="fr-FR" i="1" dirty="0" err="1"/>
              <a:t>Pendidikan</a:t>
            </a:r>
            <a:r>
              <a:rPr lang="fr-FR" i="1" dirty="0"/>
              <a:t> </a:t>
            </a:r>
            <a:r>
              <a:rPr lang="fr-FR" i="1" dirty="0" err="1"/>
              <a:t>Matematika</a:t>
            </a:r>
            <a:r>
              <a:rPr lang="fr-FR" dirty="0"/>
              <a:t>, </a:t>
            </a:r>
            <a:r>
              <a:rPr lang="fr-FR" i="1" dirty="0"/>
              <a:t>1</a:t>
            </a:r>
            <a:r>
              <a:rPr lang="fr-FR" dirty="0"/>
              <a:t>(1), 26-33.</a:t>
            </a:r>
          </a:p>
          <a:p>
            <a:endParaRPr lang="fr-FR" dirty="0"/>
          </a:p>
        </p:txBody>
      </p:sp>
    </p:spTree>
    <p:extLst>
      <p:ext uri="{BB962C8B-B14F-4D97-AF65-F5344CB8AC3E}">
        <p14:creationId xmlns:p14="http://schemas.microsoft.com/office/powerpoint/2010/main" val="396037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14FC-C976-7841-9A2C-3FB60AAA5A67}"/>
              </a:ext>
            </a:extLst>
          </p:cNvPr>
          <p:cNvSpPr>
            <a:spLocks noGrp="1"/>
          </p:cNvSpPr>
          <p:nvPr>
            <p:ph type="title"/>
          </p:nvPr>
        </p:nvSpPr>
        <p:spPr/>
        <p:txBody>
          <a:bodyPr/>
          <a:lstStyle/>
          <a:p>
            <a:r>
              <a:rPr lang="fr-FR" dirty="0"/>
              <a:t>Objectif du travail :</a:t>
            </a:r>
          </a:p>
        </p:txBody>
      </p:sp>
      <p:sp>
        <p:nvSpPr>
          <p:cNvPr id="3" name="Content Placeholder 2">
            <a:extLst>
              <a:ext uri="{FF2B5EF4-FFF2-40B4-BE49-F238E27FC236}">
                <a16:creationId xmlns:a16="http://schemas.microsoft.com/office/drawing/2014/main" id="{45B5CB53-E8C4-E04A-B23B-B8A22224A805}"/>
              </a:ext>
            </a:extLst>
          </p:cNvPr>
          <p:cNvSpPr>
            <a:spLocks noGrp="1"/>
          </p:cNvSpPr>
          <p:nvPr>
            <p:ph idx="1"/>
          </p:nvPr>
        </p:nvSpPr>
        <p:spPr/>
        <p:txBody>
          <a:bodyPr>
            <a:normAutofit fontScale="85000" lnSpcReduction="20000"/>
          </a:bodyPr>
          <a:lstStyle/>
          <a:p>
            <a:r>
              <a:rPr lang="fr-FR" dirty="0"/>
              <a:t>Nous souhaitons établir un lien entre la performance dans la résolution d'un problème de plus court chemin et la méthode d'apprentissage. L'objectif de cette expérience est de démontrer l'efficacité de l'apprentissage par réalisation motrice en tant que moyen d'enseigner et d'apprendre une notion mathématique.</a:t>
            </a:r>
          </a:p>
          <a:p>
            <a:r>
              <a:rPr lang="fr-FR" dirty="0"/>
              <a:t>Ici, nous formerons deux groupes d'individus sans aucune connaissance préalable sur le sujet. Le groupe A aura pour mission d'apprendre l'algorithme tout en le résolvant à l'aide d'une feuille de brouillon, tandis que le groupe B disposera uniquement de l'algorithme de Dijkstra sous forme de pseudocode pendant la réalisation de l'expérience.</a:t>
            </a:r>
          </a:p>
          <a:p>
            <a:r>
              <a:rPr lang="fr-FR" dirty="0"/>
              <a:t>Le groupe A sera celui qui adoptera l'approche de l'apprentissage par réalisation motrice, tandis que le groupe B optera pour un simple écran expliquant la méthode. Les temps de résolution et les taux de réussite de chaque groupe constitueront les critères sur lesquels nous nous baserons pour évaluer le succès ou l'échec de l'expérience.</a:t>
            </a:r>
          </a:p>
        </p:txBody>
      </p:sp>
    </p:spTree>
    <p:extLst>
      <p:ext uri="{BB962C8B-B14F-4D97-AF65-F5344CB8AC3E}">
        <p14:creationId xmlns:p14="http://schemas.microsoft.com/office/powerpoint/2010/main" val="208129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1A4F56-7416-7DA7-955B-C83B904524D8}"/>
              </a:ext>
            </a:extLst>
          </p:cNvPr>
          <p:cNvSpPr>
            <a:spLocks noGrp="1"/>
          </p:cNvSpPr>
          <p:nvPr>
            <p:ph type="title"/>
          </p:nvPr>
        </p:nvSpPr>
        <p:spPr/>
        <p:txBody>
          <a:bodyPr/>
          <a:lstStyle/>
          <a:p>
            <a:r>
              <a:rPr lang="fr-FR" dirty="0" err="1"/>
              <a:t>Procedure</a:t>
            </a:r>
            <a:r>
              <a:rPr lang="fr-FR" dirty="0"/>
              <a:t>:</a:t>
            </a:r>
          </a:p>
        </p:txBody>
      </p:sp>
      <p:sp>
        <p:nvSpPr>
          <p:cNvPr id="3" name="Espace réservé du contenu 2">
            <a:extLst>
              <a:ext uri="{FF2B5EF4-FFF2-40B4-BE49-F238E27FC236}">
                <a16:creationId xmlns:a16="http://schemas.microsoft.com/office/drawing/2014/main" id="{A2BDFEBB-F361-0F38-4D58-091E720EAACC}"/>
              </a:ext>
            </a:extLst>
          </p:cNvPr>
          <p:cNvSpPr>
            <a:spLocks noGrp="1"/>
          </p:cNvSpPr>
          <p:nvPr>
            <p:ph idx="1"/>
          </p:nvPr>
        </p:nvSpPr>
        <p:spPr/>
        <p:txBody>
          <a:bodyPr/>
          <a:lstStyle/>
          <a:p>
            <a:r>
              <a:rPr lang="fr-FR" dirty="0"/>
              <a:t>Bien sûr ! Alors, imagine que sur une feuille de papier avec des points et des lignes, on peut regarder les choses sous différents angles. On peut s'intéresser à comment se rendre d'un point à un autre de la manière la plus rapide possible. C'est un peu comme trouver le chemin le plus court pour aller d'une maison à l'école ou d'un endroit à un autre. Donc, en étudiant ce graphique sous cet angle, on se concentre sur la recherche du "plus court chemin" entre deux points spécifiques.</a:t>
            </a:r>
          </a:p>
        </p:txBody>
      </p:sp>
    </p:spTree>
    <p:extLst>
      <p:ext uri="{BB962C8B-B14F-4D97-AF65-F5344CB8AC3E}">
        <p14:creationId xmlns:p14="http://schemas.microsoft.com/office/powerpoint/2010/main" val="172221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51A2-9D46-4F47-8166-F5742B045526}"/>
              </a:ext>
            </a:extLst>
          </p:cNvPr>
          <p:cNvSpPr>
            <a:spLocks noGrp="1"/>
          </p:cNvSpPr>
          <p:nvPr>
            <p:ph type="title"/>
          </p:nvPr>
        </p:nvSpPr>
        <p:spPr/>
        <p:txBody>
          <a:bodyPr/>
          <a:lstStyle/>
          <a:p>
            <a:r>
              <a:rPr lang="fr-FR" dirty="0"/>
              <a:t>Méthodologie : </a:t>
            </a:r>
          </a:p>
        </p:txBody>
      </p:sp>
      <p:sp>
        <p:nvSpPr>
          <p:cNvPr id="3" name="Content Placeholder 2">
            <a:extLst>
              <a:ext uri="{FF2B5EF4-FFF2-40B4-BE49-F238E27FC236}">
                <a16:creationId xmlns:a16="http://schemas.microsoft.com/office/drawing/2014/main" id="{4CB3998A-8D0B-6A40-90F2-475A92296788}"/>
              </a:ext>
            </a:extLst>
          </p:cNvPr>
          <p:cNvSpPr>
            <a:spLocks noGrp="1"/>
          </p:cNvSpPr>
          <p:nvPr>
            <p:ph idx="1"/>
          </p:nvPr>
        </p:nvSpPr>
        <p:spPr/>
        <p:txBody>
          <a:bodyPr/>
          <a:lstStyle/>
          <a:p>
            <a:pPr marL="0" indent="0">
              <a:buNone/>
            </a:pPr>
            <a:r>
              <a:rPr lang="fr-FR" dirty="0"/>
              <a:t>Situation d’apprentissage (Navigation et choix itinéraire, Sari, I. P., </a:t>
            </a:r>
            <a:r>
              <a:rPr lang="fr-FR" dirty="0" err="1"/>
              <a:t>Fahroza</a:t>
            </a:r>
            <a:r>
              <a:rPr lang="fr-FR" dirty="0"/>
              <a:t>, M. F., </a:t>
            </a:r>
            <a:r>
              <a:rPr lang="fr-FR" dirty="0" err="1"/>
              <a:t>Mufit</a:t>
            </a:r>
            <a:r>
              <a:rPr lang="fr-FR" dirty="0"/>
              <a:t>, M. I., &amp; </a:t>
            </a:r>
            <a:r>
              <a:rPr lang="fr-FR" dirty="0" err="1"/>
              <a:t>Qathrunad</a:t>
            </a:r>
            <a:r>
              <a:rPr lang="fr-FR" dirty="0"/>
              <a:t>, I. F. (2021). </a:t>
            </a:r>
            <a:r>
              <a:rPr lang="fr-FR" dirty="0" err="1"/>
              <a:t>Implementation</a:t>
            </a:r>
            <a:r>
              <a:rPr lang="fr-FR" dirty="0"/>
              <a:t> of </a:t>
            </a:r>
            <a:r>
              <a:rPr lang="fr-FR" dirty="0" err="1"/>
              <a:t>Dijkstra's</a:t>
            </a:r>
            <a:r>
              <a:rPr lang="fr-FR" dirty="0"/>
              <a:t> </a:t>
            </a:r>
            <a:r>
              <a:rPr lang="fr-FR" dirty="0" err="1"/>
              <a:t>Algorithm</a:t>
            </a:r>
            <a:r>
              <a:rPr lang="fr-FR" dirty="0"/>
              <a:t> to </a:t>
            </a:r>
            <a:r>
              <a:rPr lang="fr-FR" dirty="0" err="1"/>
              <a:t>Determine</a:t>
            </a:r>
            <a:r>
              <a:rPr lang="fr-FR" dirty="0"/>
              <a:t> the </a:t>
            </a:r>
            <a:r>
              <a:rPr lang="fr-FR" dirty="0" err="1"/>
              <a:t>Shortest</a:t>
            </a:r>
            <a:r>
              <a:rPr lang="fr-FR" dirty="0"/>
              <a:t> Route in a City. </a:t>
            </a:r>
            <a:r>
              <a:rPr lang="fr-FR" i="1" dirty="0"/>
              <a:t>Journal of Computer Science, Information </a:t>
            </a:r>
            <a:r>
              <a:rPr lang="fr-FR" i="1" dirty="0" err="1"/>
              <a:t>Technology</a:t>
            </a:r>
            <a:r>
              <a:rPr lang="fr-FR" i="1" dirty="0"/>
              <a:t> and </a:t>
            </a:r>
            <a:r>
              <a:rPr lang="fr-FR" i="1" dirty="0" err="1"/>
              <a:t>Telecommunication</a:t>
            </a:r>
            <a:r>
              <a:rPr lang="fr-FR" i="1" dirty="0"/>
              <a:t> Engineering</a:t>
            </a:r>
            <a:r>
              <a:rPr lang="fr-FR" dirty="0"/>
              <a:t>, </a:t>
            </a:r>
            <a:r>
              <a:rPr lang="fr-FR" i="1" dirty="0"/>
              <a:t>2</a:t>
            </a:r>
            <a:r>
              <a:rPr lang="fr-FR" dirty="0"/>
              <a:t>(1), 134-138.)</a:t>
            </a:r>
          </a:p>
          <a:p>
            <a:pPr marL="0" indent="0">
              <a:buNone/>
            </a:pPr>
            <a:r>
              <a:rPr lang="fr-FR" dirty="0"/>
              <a:t>Mesure du comportement  </a:t>
            </a:r>
          </a:p>
          <a:p>
            <a:pPr marL="0" indent="0">
              <a:buNone/>
            </a:pPr>
            <a:endParaRPr lang="fr-FR" dirty="0"/>
          </a:p>
        </p:txBody>
      </p:sp>
    </p:spTree>
    <p:extLst>
      <p:ext uri="{BB962C8B-B14F-4D97-AF65-F5344CB8AC3E}">
        <p14:creationId xmlns:p14="http://schemas.microsoft.com/office/powerpoint/2010/main" val="2371611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Words>
  <Application>Microsoft Office PowerPoint</Application>
  <PresentationFormat>Grand écran</PresentationFormat>
  <Paragraphs>26</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Office Theme</vt:lpstr>
      <vt:lpstr>Fiche Projet  </vt:lpstr>
      <vt:lpstr>Contextualisation et problématisation :</vt:lpstr>
      <vt:lpstr>Etat de l’art (5 références) :</vt:lpstr>
      <vt:lpstr>Objectif du travail :</vt:lpstr>
      <vt:lpstr>Procedure:</vt:lpstr>
      <vt:lpstr>Méthodologie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Fiche Projet</dc:title>
  <dc:creator>Lionel Brunel</dc:creator>
  <cp:lastModifiedBy>Melissa Behlouli</cp:lastModifiedBy>
  <cp:revision>11</cp:revision>
  <dcterms:created xsi:type="dcterms:W3CDTF">2024-02-12T13:11:29Z</dcterms:created>
  <dcterms:modified xsi:type="dcterms:W3CDTF">2024-03-11T15:12:17Z</dcterms:modified>
</cp:coreProperties>
</file>