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7" r:id="rId2"/>
    <p:sldId id="256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03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9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1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9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5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9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4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2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3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BDDF98-C922-483F-97E9-3E76B0201B42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BDDF98-C922-483F-97E9-3E76B0201B42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16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int in motion from the bottom of the view">
            <a:extLst>
              <a:ext uri="{FF2B5EF4-FFF2-40B4-BE49-F238E27FC236}">
                <a16:creationId xmlns:a16="http://schemas.microsoft.com/office/drawing/2014/main" id="{1CF71B75-A1B5-C1C1-ED49-1D52CB5C6A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12791"/>
          <a:stretch/>
        </p:blipFill>
        <p:spPr>
          <a:xfrm>
            <a:off x="20" y="10"/>
            <a:ext cx="12191980" cy="685799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E55C0D-D957-E5A0-9E7C-94672CB6E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GB"/>
              <a:t>Hash table &amp; Concurrent dictionary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88923-24BF-AF8A-F21E-8115435B3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n-GB"/>
              <a:t>Backend Training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E50488-8E5E-4E36-9763-092234CAE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9E780F8-2452-4595-A281-E594BA83D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17F44A-7774-4C79-BEDC-0CC73C8C0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Date Placeholder 12">
            <a:extLst>
              <a:ext uri="{FF2B5EF4-FFF2-40B4-BE49-F238E27FC236}">
                <a16:creationId xmlns:a16="http://schemas.microsoft.com/office/drawing/2014/main" id="{45F8506F-723E-2FBC-A83C-170B99FE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F2EEC2-E768-4112-B25B-554F67F8CF5E}" type="datetime1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11/22/2023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Slide Number Placeholder 14">
            <a:extLst>
              <a:ext uri="{FF2B5EF4-FFF2-40B4-BE49-F238E27FC236}">
                <a16:creationId xmlns:a16="http://schemas.microsoft.com/office/drawing/2014/main" id="{E3FE2554-CB6E-D4EE-1669-7B8F8846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0610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int in motion from the bottom of the view">
            <a:extLst>
              <a:ext uri="{FF2B5EF4-FFF2-40B4-BE49-F238E27FC236}">
                <a16:creationId xmlns:a16="http://schemas.microsoft.com/office/drawing/2014/main" id="{1CF71B75-A1B5-C1C1-ED49-1D52CB5C6A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791"/>
          <a:stretch/>
        </p:blipFill>
        <p:spPr>
          <a:xfrm>
            <a:off x="-232913" y="-163901"/>
            <a:ext cx="11924581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85FFFB3-4F68-763D-0FC9-90564BF53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332" y="163901"/>
            <a:ext cx="4831297" cy="491705"/>
          </a:xfrm>
        </p:spPr>
        <p:txBody>
          <a:bodyPr>
            <a:noAutofit/>
          </a:bodyPr>
          <a:lstStyle/>
          <a:p>
            <a:pPr algn="ctr"/>
            <a:r>
              <a:rPr lang="en-GB" sz="2400" b="1" dirty="0"/>
              <a:t>Features of Concurrent Dictionary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B77823-4E3A-FEE3-F370-169A0A7F1C67}"/>
              </a:ext>
            </a:extLst>
          </p:cNvPr>
          <p:cNvSpPr txBox="1"/>
          <p:nvPr/>
        </p:nvSpPr>
        <p:spPr>
          <a:xfrm>
            <a:off x="841580" y="1026537"/>
            <a:ext cx="94804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Key Features of Concurrent Dictionary: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Thread-safety: Concurrent dictionaries provide thread-safe operations, ensuring that data integrity is maintained even when multiple threads are accessing the dictionary concurrently.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Non-blocking operations: Concurrent dictionaries use non-blocking operations, which means that threads do not block each other when accessing the dictionary. This improves concurrency and reduces the risk of deadlocks.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Lock-free operations: Concurrent dictionaries use lock-free operations, which eliminates the need for locks, further improving concurrency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3913309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int in motion from the bottom of the view">
            <a:extLst>
              <a:ext uri="{FF2B5EF4-FFF2-40B4-BE49-F238E27FC236}">
                <a16:creationId xmlns:a16="http://schemas.microsoft.com/office/drawing/2014/main" id="{1CF71B75-A1B5-C1C1-ED49-1D52CB5C6A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791"/>
          <a:stretch/>
        </p:blipFill>
        <p:spPr>
          <a:xfrm>
            <a:off x="-232913" y="-163901"/>
            <a:ext cx="11924581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85FFFB3-4F68-763D-0FC9-90564BF53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332" y="163901"/>
            <a:ext cx="4831297" cy="491705"/>
          </a:xfrm>
        </p:spPr>
        <p:txBody>
          <a:bodyPr>
            <a:noAutofit/>
          </a:bodyPr>
          <a:lstStyle/>
          <a:p>
            <a:r>
              <a:rPr lang="en-GB" sz="2400" b="1" dirty="0"/>
              <a:t>Common Operations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B77823-4E3A-FEE3-F370-169A0A7F1C67}"/>
              </a:ext>
            </a:extLst>
          </p:cNvPr>
          <p:cNvSpPr txBox="1"/>
          <p:nvPr/>
        </p:nvSpPr>
        <p:spPr>
          <a:xfrm>
            <a:off x="841580" y="1026537"/>
            <a:ext cx="94804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Common Operations in Concurrent Dictionary: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Add</a:t>
            </a:r>
            <a:r>
              <a:rPr lang="en-GB" dirty="0"/>
              <a:t>: Adds a new key-value pair to the dictionary.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Remove</a:t>
            </a:r>
            <a:r>
              <a:rPr lang="en-GB" dirty="0"/>
              <a:t>: Removes a key-value pair from the dictionary.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/>
              <a:t>ContainsKey</a:t>
            </a:r>
            <a:r>
              <a:rPr lang="en-GB" dirty="0"/>
              <a:t>: Checks whether a key exists in the dictionary.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/>
              <a:t>TryGetValue</a:t>
            </a:r>
            <a:r>
              <a:rPr lang="en-GB" dirty="0"/>
              <a:t>: Retrieves the value associated with a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/>
              <a:t>GetEnumerator</a:t>
            </a:r>
            <a:r>
              <a:rPr lang="en-GB" dirty="0"/>
              <a:t>: Returns an enumerator to iterate over the key-value pairs in the dictionary.</a:t>
            </a:r>
          </a:p>
        </p:txBody>
      </p:sp>
    </p:spTree>
    <p:extLst>
      <p:ext uri="{BB962C8B-B14F-4D97-AF65-F5344CB8AC3E}">
        <p14:creationId xmlns:p14="http://schemas.microsoft.com/office/powerpoint/2010/main" val="1648010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int in motion from the bottom of the view">
            <a:extLst>
              <a:ext uri="{FF2B5EF4-FFF2-40B4-BE49-F238E27FC236}">
                <a16:creationId xmlns:a16="http://schemas.microsoft.com/office/drawing/2014/main" id="{1CF71B75-A1B5-C1C1-ED49-1D52CB5C6A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791"/>
          <a:stretch/>
        </p:blipFill>
        <p:spPr>
          <a:xfrm>
            <a:off x="-232913" y="-163901"/>
            <a:ext cx="11924581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85FFFB3-4F68-763D-0FC9-90564BF53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332" y="163901"/>
            <a:ext cx="4831297" cy="491705"/>
          </a:xfrm>
        </p:spPr>
        <p:txBody>
          <a:bodyPr>
            <a:noAutofit/>
          </a:bodyPr>
          <a:lstStyle/>
          <a:p>
            <a:r>
              <a:rPr lang="en-GB" sz="2400" b="1" dirty="0"/>
              <a:t>Performance Considerations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B77823-4E3A-FEE3-F370-169A0A7F1C67}"/>
              </a:ext>
            </a:extLst>
          </p:cNvPr>
          <p:cNvSpPr txBox="1"/>
          <p:nvPr/>
        </p:nvSpPr>
        <p:spPr>
          <a:xfrm>
            <a:off x="841580" y="1026537"/>
            <a:ext cx="94804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Factors Affecting Concurrent Dictionary Performance: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Number of threads</a:t>
            </a:r>
            <a:r>
              <a:rPr lang="en-GB" dirty="0"/>
              <a:t>: The more threads accessing the dictionary concurrently, the greater the impact on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Dictionary size</a:t>
            </a:r>
            <a:r>
              <a:rPr lang="en-GB" dirty="0"/>
              <a:t>: Larger dictionaries require more memory and can result in slower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Operation types</a:t>
            </a:r>
            <a:r>
              <a:rPr lang="en-GB" dirty="0"/>
              <a:t>: Some operations, such as Add and Remove, are more expensive than others, such as </a:t>
            </a:r>
            <a:r>
              <a:rPr lang="en-GB" dirty="0" err="1"/>
              <a:t>ContainsKey</a:t>
            </a:r>
            <a:r>
              <a:rPr lang="en-GB" dirty="0"/>
              <a:t> and </a:t>
            </a:r>
            <a:r>
              <a:rPr lang="en-GB" dirty="0" err="1"/>
              <a:t>TryGetValue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0715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int in motion from the bottom of the view">
            <a:extLst>
              <a:ext uri="{FF2B5EF4-FFF2-40B4-BE49-F238E27FC236}">
                <a16:creationId xmlns:a16="http://schemas.microsoft.com/office/drawing/2014/main" id="{1CF71B75-A1B5-C1C1-ED49-1D52CB5C6A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791"/>
          <a:stretch/>
        </p:blipFill>
        <p:spPr>
          <a:xfrm>
            <a:off x="-232913" y="-163901"/>
            <a:ext cx="11924581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85FFFB3-4F68-763D-0FC9-90564BF53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332" y="163901"/>
            <a:ext cx="4831297" cy="491705"/>
          </a:xfrm>
        </p:spPr>
        <p:txBody>
          <a:bodyPr>
            <a:noAutofit/>
          </a:bodyPr>
          <a:lstStyle/>
          <a:p>
            <a:r>
              <a:rPr lang="en-GB" sz="2400" b="1" dirty="0"/>
              <a:t>Optimizing Concurrent Dictionary Usage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B77823-4E3A-FEE3-F370-169A0A7F1C67}"/>
              </a:ext>
            </a:extLst>
          </p:cNvPr>
          <p:cNvSpPr txBox="1"/>
          <p:nvPr/>
        </p:nvSpPr>
        <p:spPr>
          <a:xfrm>
            <a:off x="841580" y="1026537"/>
            <a:ext cx="94804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effectLst/>
              </a:rPr>
              <a:t>Strategies for Optimizing Concurrent Dictionary Usage:</a:t>
            </a:r>
          </a:p>
          <a:p>
            <a:br>
              <a:rPr lang="en-GB" dirty="0">
                <a:effectLst/>
              </a:rPr>
            </a:b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Minimize concurrent access</a:t>
            </a:r>
            <a:r>
              <a:rPr lang="en-GB" dirty="0"/>
              <a:t>: Try to limit the number of threads accessing the dictionary concurrently.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Use batch operations</a:t>
            </a:r>
            <a:r>
              <a:rPr lang="en-GB" dirty="0"/>
              <a:t>: Batch operations, such as adding or removing multiple key-value pairs at once, can improve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Consider alternative data structures</a:t>
            </a:r>
            <a:r>
              <a:rPr lang="en-GB" dirty="0"/>
              <a:t>: For low-concurrency scenarios, consider using a simpler data structure, such as a non-concurrent dictionary.</a:t>
            </a:r>
          </a:p>
        </p:txBody>
      </p:sp>
    </p:spTree>
    <p:extLst>
      <p:ext uri="{BB962C8B-B14F-4D97-AF65-F5344CB8AC3E}">
        <p14:creationId xmlns:p14="http://schemas.microsoft.com/office/powerpoint/2010/main" val="3953512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int in motion from the bottom of the view">
            <a:extLst>
              <a:ext uri="{FF2B5EF4-FFF2-40B4-BE49-F238E27FC236}">
                <a16:creationId xmlns:a16="http://schemas.microsoft.com/office/drawing/2014/main" id="{1CF71B75-A1B5-C1C1-ED49-1D52CB5C6A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791"/>
          <a:stretch/>
        </p:blipFill>
        <p:spPr>
          <a:xfrm>
            <a:off x="-232913" y="-163901"/>
            <a:ext cx="11924581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85FFFB3-4F68-763D-0FC9-90564BF53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332" y="163901"/>
            <a:ext cx="4831297" cy="491705"/>
          </a:xfrm>
        </p:spPr>
        <p:txBody>
          <a:bodyPr>
            <a:noAutofit/>
          </a:bodyPr>
          <a:lstStyle/>
          <a:p>
            <a:r>
              <a:rPr lang="en-GB" sz="2400" b="1" dirty="0"/>
              <a:t>Applications of Concurrent Dictionary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B77823-4E3A-FEE3-F370-169A0A7F1C67}"/>
              </a:ext>
            </a:extLst>
          </p:cNvPr>
          <p:cNvSpPr txBox="1"/>
          <p:nvPr/>
        </p:nvSpPr>
        <p:spPr>
          <a:xfrm>
            <a:off x="841580" y="1026537"/>
            <a:ext cx="94804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effectLst/>
              </a:rPr>
              <a:t>Common Applications of Concurrent Dictionary:</a:t>
            </a:r>
          </a:p>
          <a:p>
            <a:br>
              <a:rPr lang="en-GB" dirty="0">
                <a:effectLst/>
              </a:rPr>
            </a:b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Caching: </a:t>
            </a:r>
            <a:r>
              <a:rPr lang="en-GB" dirty="0"/>
              <a:t>Concurrent dictionaries are often used for caching data that needs to be accessed by multiple threads</a:t>
            </a:r>
            <a:r>
              <a:rPr lang="en-GB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Shared data access: </a:t>
            </a:r>
            <a:r>
              <a:rPr lang="en-GB" dirty="0"/>
              <a:t>Concurrent dictionaries are used to share data between threads in a thread-safe manner.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High-throughput applications: </a:t>
            </a:r>
            <a:r>
              <a:rPr lang="en-GB" dirty="0"/>
              <a:t>Concurrent dictionaries are well-suited for applications that require high-throughput data access.</a:t>
            </a:r>
          </a:p>
        </p:txBody>
      </p:sp>
    </p:spTree>
    <p:extLst>
      <p:ext uri="{BB962C8B-B14F-4D97-AF65-F5344CB8AC3E}">
        <p14:creationId xmlns:p14="http://schemas.microsoft.com/office/powerpoint/2010/main" val="273669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int in motion from the bottom of the view">
            <a:extLst>
              <a:ext uri="{FF2B5EF4-FFF2-40B4-BE49-F238E27FC236}">
                <a16:creationId xmlns:a16="http://schemas.microsoft.com/office/drawing/2014/main" id="{1CF71B75-A1B5-C1C1-ED49-1D52CB5C6A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791"/>
          <a:stretch/>
        </p:blipFill>
        <p:spPr>
          <a:xfrm>
            <a:off x="-232913" y="-163901"/>
            <a:ext cx="11924581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85FFFB3-4F68-763D-0FC9-90564BF53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332" y="163901"/>
            <a:ext cx="4831297" cy="491705"/>
          </a:xfrm>
        </p:spPr>
        <p:txBody>
          <a:bodyPr>
            <a:noAutofit/>
          </a:bodyPr>
          <a:lstStyle/>
          <a:p>
            <a:r>
              <a:rPr lang="en-GB" sz="2400" b="1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B77823-4E3A-FEE3-F370-169A0A7F1C67}"/>
              </a:ext>
            </a:extLst>
          </p:cNvPr>
          <p:cNvSpPr txBox="1"/>
          <p:nvPr/>
        </p:nvSpPr>
        <p:spPr>
          <a:xfrm>
            <a:off x="591414" y="1063649"/>
            <a:ext cx="94804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effectLst/>
              </a:rPr>
              <a:t>Hash tables and concurrent dictionaries are powerful data structures that are widely used in C# applications. Hash tables are efficient for storing and accessing key-value pairs, while concurrent dictionaries are essential for multithreaded applications to ensure data integrity.</a:t>
            </a:r>
          </a:p>
          <a:p>
            <a:endParaRPr lang="en-GB" b="1" dirty="0">
              <a:effectLst/>
            </a:endParaRPr>
          </a:p>
          <a:p>
            <a:r>
              <a:rPr lang="en-GB" b="1" dirty="0">
                <a:effectLst/>
              </a:rPr>
              <a:t>Thank you for your attention!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8035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int in motion from the bottom of the view">
            <a:extLst>
              <a:ext uri="{FF2B5EF4-FFF2-40B4-BE49-F238E27FC236}">
                <a16:creationId xmlns:a16="http://schemas.microsoft.com/office/drawing/2014/main" id="{1CF71B75-A1B5-C1C1-ED49-1D52CB5C6A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791"/>
          <a:stretch/>
        </p:blipFill>
        <p:spPr>
          <a:xfrm>
            <a:off x="-232913" y="-163901"/>
            <a:ext cx="11924581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85FFFB3-4F68-763D-0FC9-90564BF53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332" y="163901"/>
            <a:ext cx="4831297" cy="491705"/>
          </a:xfrm>
        </p:spPr>
        <p:txBody>
          <a:bodyPr>
            <a:noAutofit/>
          </a:bodyPr>
          <a:lstStyle/>
          <a:p>
            <a:r>
              <a:rPr lang="en-GB" sz="2400" b="1" dirty="0"/>
              <a:t>Additional Resources: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B77823-4E3A-FEE3-F370-169A0A7F1C67}"/>
              </a:ext>
            </a:extLst>
          </p:cNvPr>
          <p:cNvSpPr txBox="1"/>
          <p:nvPr/>
        </p:nvSpPr>
        <p:spPr>
          <a:xfrm>
            <a:off x="591414" y="1063649"/>
            <a:ext cx="94804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effectLst/>
            </a:endParaRPr>
          </a:p>
          <a:p>
            <a:r>
              <a:rPr lang="en-GB" dirty="0" err="1">
                <a:effectLst/>
              </a:rPr>
              <a:t>Hashtable</a:t>
            </a:r>
            <a:r>
              <a:rPr lang="en-GB" dirty="0">
                <a:effectLst/>
              </a:rPr>
              <a:t> Class (</a:t>
            </a:r>
            <a:r>
              <a:rPr lang="en-GB" dirty="0" err="1">
                <a:effectLst/>
              </a:rPr>
              <a:t>System.Collections</a:t>
            </a:r>
            <a:r>
              <a:rPr lang="en-GB" dirty="0">
                <a:effectLst/>
              </a:rPr>
              <a:t>): https://docs.microsoft.com/en-us/dotnet/api/system.collections.hashtable</a:t>
            </a:r>
          </a:p>
          <a:p>
            <a:r>
              <a:rPr lang="en-GB" dirty="0" err="1">
                <a:effectLst/>
              </a:rPr>
              <a:t>ConcurrentDictionary</a:t>
            </a:r>
            <a:r>
              <a:rPr lang="en-GB" dirty="0">
                <a:effectLst/>
              </a:rPr>
              <a:t> Class (</a:t>
            </a:r>
            <a:r>
              <a:rPr lang="en-GB" dirty="0" err="1">
                <a:effectLst/>
              </a:rPr>
              <a:t>System.Collections.Concurrent</a:t>
            </a:r>
            <a:r>
              <a:rPr lang="en-GB" dirty="0">
                <a:effectLst/>
              </a:rPr>
              <a:t>): https://docs.microsoft.com/en-us/dotnet/api/system.collections.concurrent.concurrentdictionary-2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989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int in motion from the bottom of the view">
            <a:extLst>
              <a:ext uri="{FF2B5EF4-FFF2-40B4-BE49-F238E27FC236}">
                <a16:creationId xmlns:a16="http://schemas.microsoft.com/office/drawing/2014/main" id="{1CF71B75-A1B5-C1C1-ED49-1D52CB5C6A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791"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85FFFB3-4F68-763D-0FC9-90564BF53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882" y="376397"/>
            <a:ext cx="10058400" cy="463358"/>
          </a:xfrm>
        </p:spPr>
        <p:txBody>
          <a:bodyPr>
            <a:noAutofit/>
          </a:bodyPr>
          <a:lstStyle/>
          <a:p>
            <a:r>
              <a:rPr lang="en-GB" sz="2400" b="1" dirty="0"/>
              <a:t>What are C sharp Dictionaries 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6FE8BA-39A4-6FE0-475D-388B1BA79753}"/>
              </a:ext>
            </a:extLst>
          </p:cNvPr>
          <p:cNvSpPr txBox="1"/>
          <p:nvPr/>
        </p:nvSpPr>
        <p:spPr>
          <a:xfrm>
            <a:off x="867747" y="991829"/>
            <a:ext cx="102179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dictionary class in C# is a generic collection of key and value pairs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is a class defined by the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Systems.Collections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package.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Each Key  in the collection must be </a:t>
            </a:r>
            <a:r>
              <a:rPr lang="en-GB" b="1" dirty="0">
                <a:solidFill>
                  <a:srgbClr val="FF0000"/>
                </a:solidFill>
              </a:rPr>
              <a:t>unique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Syntax for Dictionary:</a:t>
            </a: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Dictionary&lt;</a:t>
            </a:r>
            <a:r>
              <a:rPr lang="en-GB" b="1" dirty="0" err="1">
                <a:solidFill>
                  <a:schemeClr val="tx2">
                    <a:lumMod val="75000"/>
                  </a:schemeClr>
                </a:solidFill>
              </a:rPr>
              <a:t>TKey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, TValue&gt; </a:t>
            </a:r>
            <a:r>
              <a:rPr lang="en-GB" b="1" dirty="0" err="1">
                <a:solidFill>
                  <a:schemeClr val="tx2">
                    <a:lumMod val="75000"/>
                  </a:schemeClr>
                </a:solidFill>
              </a:rPr>
              <a:t>dictionaryName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= new Dictionary&lt;</a:t>
            </a:r>
            <a:r>
              <a:rPr lang="en-GB" b="1" dirty="0" err="1">
                <a:solidFill>
                  <a:schemeClr val="tx2">
                    <a:lumMod val="75000"/>
                  </a:schemeClr>
                </a:solidFill>
              </a:rPr>
              <a:t>TKey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, TValue&gt;();</a:t>
            </a: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C84D45-8D31-C80D-3D18-BC56151B8E08}"/>
              </a:ext>
            </a:extLst>
          </p:cNvPr>
          <p:cNvSpPr/>
          <p:nvPr/>
        </p:nvSpPr>
        <p:spPr>
          <a:xfrm>
            <a:off x="867747" y="2314223"/>
            <a:ext cx="7565052" cy="1114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E7951C-8276-6B44-61A6-034EF34E7643}"/>
              </a:ext>
            </a:extLst>
          </p:cNvPr>
          <p:cNvSpPr/>
          <p:nvPr/>
        </p:nvSpPr>
        <p:spPr>
          <a:xfrm>
            <a:off x="867747" y="3708165"/>
            <a:ext cx="7565052" cy="1114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1"/>
              </a:solidFill>
            </a:endParaRPr>
          </a:p>
          <a:p>
            <a:endParaRPr lang="en-GB" b="1" dirty="0">
              <a:solidFill>
                <a:schemeClr val="tx1"/>
              </a:solidFill>
            </a:endParaRPr>
          </a:p>
          <a:p>
            <a:endParaRPr lang="en-GB" b="1" dirty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chemeClr val="tx1"/>
                </a:solidFill>
              </a:rPr>
              <a:t>Example:</a:t>
            </a:r>
          </a:p>
          <a:p>
            <a:r>
              <a:rPr lang="en-GB" b="1" dirty="0">
                <a:solidFill>
                  <a:schemeClr val="tx2"/>
                </a:solidFill>
              </a:rPr>
              <a:t>Dictionary&lt;string, int&gt; dictionary = new Dictionary&lt;string, int&gt;();</a:t>
            </a:r>
          </a:p>
          <a:p>
            <a:r>
              <a:rPr lang="en-GB" dirty="0">
                <a:solidFill>
                  <a:schemeClr val="tx1"/>
                </a:solidFill>
              </a:rPr>
              <a:t>dictionary that stores strings as keys and integers as values</a:t>
            </a:r>
          </a:p>
          <a:p>
            <a:endParaRPr lang="en-GB" b="1" dirty="0">
              <a:solidFill>
                <a:schemeClr val="tx1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6112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int in motion from the bottom of the view">
            <a:extLst>
              <a:ext uri="{FF2B5EF4-FFF2-40B4-BE49-F238E27FC236}">
                <a16:creationId xmlns:a16="http://schemas.microsoft.com/office/drawing/2014/main" id="{1CF71B75-A1B5-C1C1-ED49-1D52CB5C6A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791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85FFFB3-4F68-763D-0FC9-90564BF53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882" y="376397"/>
            <a:ext cx="10058400" cy="463358"/>
          </a:xfrm>
        </p:spPr>
        <p:txBody>
          <a:bodyPr>
            <a:noAutofit/>
          </a:bodyPr>
          <a:lstStyle/>
          <a:p>
            <a:r>
              <a:rPr lang="en-GB" sz="2400" b="1" dirty="0"/>
              <a:t>Methods in Dictionaries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428B21-7332-156F-A07D-E488071CFF14}"/>
              </a:ext>
            </a:extLst>
          </p:cNvPr>
          <p:cNvSpPr txBox="1"/>
          <p:nvPr/>
        </p:nvSpPr>
        <p:spPr>
          <a:xfrm>
            <a:off x="709127" y="1045029"/>
            <a:ext cx="1082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c sharp, A dictionary can provide methods like: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32722-A53B-D10A-31D3-87CE2AC3696D}"/>
              </a:ext>
            </a:extLst>
          </p:cNvPr>
          <p:cNvSpPr txBox="1"/>
          <p:nvPr/>
        </p:nvSpPr>
        <p:spPr>
          <a:xfrm>
            <a:off x="709127" y="1503701"/>
            <a:ext cx="10823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Add element:</a:t>
            </a:r>
          </a:p>
          <a:p>
            <a:r>
              <a:rPr lang="en-GB" dirty="0"/>
              <a:t>        </a:t>
            </a:r>
            <a:r>
              <a:rPr lang="en-GB" dirty="0" err="1"/>
              <a:t>Hashtable</a:t>
            </a:r>
            <a:r>
              <a:rPr lang="en-GB" dirty="0"/>
              <a:t> </a:t>
            </a:r>
            <a:r>
              <a:rPr lang="en-GB" dirty="0" err="1"/>
              <a:t>ht</a:t>
            </a:r>
            <a:r>
              <a:rPr lang="en-GB" dirty="0"/>
              <a:t> = new </a:t>
            </a:r>
            <a:r>
              <a:rPr lang="en-GB" dirty="0" err="1"/>
              <a:t>Hashtable</a:t>
            </a:r>
            <a:r>
              <a:rPr lang="en-GB" dirty="0"/>
              <a:t>();</a:t>
            </a:r>
          </a:p>
          <a:p>
            <a:r>
              <a:rPr lang="en-GB" dirty="0"/>
              <a:t>        </a:t>
            </a:r>
            <a:r>
              <a:rPr lang="en-GB" dirty="0" err="1"/>
              <a:t>ht.Add</a:t>
            </a:r>
            <a:r>
              <a:rPr lang="en-GB" dirty="0"/>
              <a:t>(“compact”, 21);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59350-2EFD-3899-EDBD-C77BB885AF8E}"/>
              </a:ext>
            </a:extLst>
          </p:cNvPr>
          <p:cNvSpPr txBox="1"/>
          <p:nvPr/>
        </p:nvSpPr>
        <p:spPr>
          <a:xfrm>
            <a:off x="709127" y="2509554"/>
            <a:ext cx="10823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Remove element:</a:t>
            </a:r>
          </a:p>
          <a:p>
            <a:r>
              <a:rPr lang="en-GB" dirty="0"/>
              <a:t>        </a:t>
            </a:r>
            <a:r>
              <a:rPr lang="en-GB" dirty="0" err="1"/>
              <a:t>ht.remove</a:t>
            </a:r>
            <a:r>
              <a:rPr lang="en-GB" dirty="0"/>
              <a:t>(“compact”);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E073FD-65E0-ED9C-6FAC-F4F279E14AA3}"/>
              </a:ext>
            </a:extLst>
          </p:cNvPr>
          <p:cNvSpPr txBox="1"/>
          <p:nvPr/>
        </p:nvSpPr>
        <p:spPr>
          <a:xfrm>
            <a:off x="684244" y="3289435"/>
            <a:ext cx="10823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Find element:</a:t>
            </a:r>
          </a:p>
          <a:p>
            <a:r>
              <a:rPr lang="en-GB" dirty="0"/>
              <a:t>         If(!</a:t>
            </a:r>
            <a:r>
              <a:rPr lang="en-GB" dirty="0" err="1"/>
              <a:t>ht.ContainsKey</a:t>
            </a:r>
            <a:r>
              <a:rPr lang="en-GB" dirty="0"/>
              <a:t>(“Compact”)){</a:t>
            </a:r>
          </a:p>
          <a:p>
            <a:r>
              <a:rPr lang="en-GB" dirty="0"/>
              <a:t>         </a:t>
            </a:r>
            <a:r>
              <a:rPr lang="en-GB" dirty="0" err="1"/>
              <a:t>ht</a:t>
            </a:r>
            <a:r>
              <a:rPr lang="en-GB" dirty="0"/>
              <a:t>[“Compact”] = 20;</a:t>
            </a:r>
          </a:p>
          <a:p>
            <a:r>
              <a:rPr lang="en-GB" dirty="0"/>
              <a:t>         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4B67B-D0F7-E3CB-505C-DF6D56791DF6}"/>
              </a:ext>
            </a:extLst>
          </p:cNvPr>
          <p:cNvSpPr txBox="1"/>
          <p:nvPr/>
        </p:nvSpPr>
        <p:spPr>
          <a:xfrm>
            <a:off x="684244" y="4623314"/>
            <a:ext cx="10823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Replace elements:</a:t>
            </a:r>
          </a:p>
          <a:p>
            <a:r>
              <a:rPr lang="en-GB" b="1" dirty="0"/>
              <a:t>          </a:t>
            </a:r>
            <a:r>
              <a:rPr lang="en-GB" dirty="0" err="1"/>
              <a:t>ht</a:t>
            </a:r>
            <a:r>
              <a:rPr lang="en-GB" dirty="0"/>
              <a:t>[“Compact”] = 8;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4653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int in motion from the bottom of the view">
            <a:extLst>
              <a:ext uri="{FF2B5EF4-FFF2-40B4-BE49-F238E27FC236}">
                <a16:creationId xmlns:a16="http://schemas.microsoft.com/office/drawing/2014/main" id="{1CF71B75-A1B5-C1C1-ED49-1D52CB5C6A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791"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85FFFB3-4F68-763D-0FC9-90564BF53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882" y="376397"/>
            <a:ext cx="10058400" cy="463358"/>
          </a:xfrm>
        </p:spPr>
        <p:txBody>
          <a:bodyPr>
            <a:noAutofit/>
          </a:bodyPr>
          <a:lstStyle/>
          <a:p>
            <a:r>
              <a:rPr lang="en-GB" sz="2400" b="1" dirty="0"/>
              <a:t>What are Hash Tables 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6FE8BA-39A4-6FE0-475D-388B1BA79753}"/>
              </a:ext>
            </a:extLst>
          </p:cNvPr>
          <p:cNvSpPr txBox="1"/>
          <p:nvPr/>
        </p:nvSpPr>
        <p:spPr>
          <a:xfrm>
            <a:off x="867747" y="991829"/>
            <a:ext cx="1021794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Hash tables are data structures that store key-value pairs. They use a hash function to map keys to indices in an array, making it very efficient to find and access values.</a:t>
            </a: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Stores in key value pairs where key can locate the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Cannot have duplicate entries because a hash table is immutable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Each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dictionaryEntry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object in the collection has two properties : key &amp; value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Values can be accessed by defining the key.</a:t>
            </a: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GB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Syntax for creating a </a:t>
            </a:r>
            <a:r>
              <a:rPr lang="en-GB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hashtable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GB" b="1" dirty="0" err="1">
                <a:solidFill>
                  <a:schemeClr val="tx2">
                    <a:lumMod val="75000"/>
                  </a:schemeClr>
                </a:solidFill>
              </a:rPr>
              <a:t>Hashtable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tx2">
                    <a:lumMod val="75000"/>
                  </a:schemeClr>
                </a:solidFill>
              </a:rPr>
              <a:t>ht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= new </a:t>
            </a:r>
            <a:r>
              <a:rPr lang="en-GB" b="1" dirty="0" err="1">
                <a:solidFill>
                  <a:schemeClr val="tx2">
                    <a:lumMod val="75000"/>
                  </a:schemeClr>
                </a:solidFill>
              </a:rPr>
              <a:t>Hashtable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endParaRPr lang="en-GB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C84D45-8D31-C80D-3D18-BC56151B8E08}"/>
              </a:ext>
            </a:extLst>
          </p:cNvPr>
          <p:cNvSpPr/>
          <p:nvPr/>
        </p:nvSpPr>
        <p:spPr>
          <a:xfrm>
            <a:off x="867746" y="3410388"/>
            <a:ext cx="7565052" cy="1114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E7951C-8276-6B44-61A6-034EF34E7643}"/>
              </a:ext>
            </a:extLst>
          </p:cNvPr>
          <p:cNvSpPr/>
          <p:nvPr/>
        </p:nvSpPr>
        <p:spPr>
          <a:xfrm>
            <a:off x="867746" y="4951562"/>
            <a:ext cx="7565052" cy="105242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1"/>
              </a:solidFill>
            </a:endParaRPr>
          </a:p>
          <a:p>
            <a:endParaRPr lang="en-GB" b="1" dirty="0">
              <a:solidFill>
                <a:schemeClr val="tx1"/>
              </a:solidFill>
            </a:endParaRPr>
          </a:p>
          <a:p>
            <a:endParaRPr lang="en-GB" b="1" dirty="0">
              <a:solidFill>
                <a:schemeClr val="tx1"/>
              </a:solidFill>
            </a:endParaRPr>
          </a:p>
          <a:p>
            <a:endParaRPr lang="en-GB" b="1" dirty="0">
              <a:solidFill>
                <a:schemeClr val="tx1"/>
              </a:solidFill>
            </a:endParaRPr>
          </a:p>
          <a:p>
            <a:endParaRPr lang="en-GB" b="1" dirty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chemeClr val="tx1"/>
                </a:solidFill>
              </a:rPr>
              <a:t>Example:</a:t>
            </a:r>
          </a:p>
          <a:p>
            <a:r>
              <a:rPr lang="en-GB" b="1" dirty="0" err="1">
                <a:solidFill>
                  <a:schemeClr val="tx2"/>
                </a:solidFill>
              </a:rPr>
              <a:t>Hashtable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numberNames</a:t>
            </a:r>
            <a:r>
              <a:rPr lang="en-GB" b="1" dirty="0">
                <a:solidFill>
                  <a:schemeClr val="tx2"/>
                </a:solidFill>
              </a:rPr>
              <a:t> = new </a:t>
            </a:r>
            <a:r>
              <a:rPr lang="en-GB" b="1" dirty="0" err="1">
                <a:solidFill>
                  <a:schemeClr val="tx2"/>
                </a:solidFill>
              </a:rPr>
              <a:t>Hashtable</a:t>
            </a:r>
            <a:r>
              <a:rPr lang="en-GB" b="1" dirty="0">
                <a:solidFill>
                  <a:schemeClr val="tx2"/>
                </a:solidFill>
              </a:rPr>
              <a:t>();</a:t>
            </a:r>
          </a:p>
          <a:p>
            <a:r>
              <a:rPr lang="en-GB" b="1" dirty="0" err="1">
                <a:solidFill>
                  <a:schemeClr val="tx2"/>
                </a:solidFill>
              </a:rPr>
              <a:t>numberNames.Add</a:t>
            </a:r>
            <a:r>
              <a:rPr lang="en-GB" b="1" dirty="0">
                <a:solidFill>
                  <a:schemeClr val="tx2"/>
                </a:solidFill>
              </a:rPr>
              <a:t>(1,”One”)</a:t>
            </a:r>
          </a:p>
          <a:p>
            <a:r>
              <a:rPr lang="en-GB" b="1" dirty="0" err="1">
                <a:solidFill>
                  <a:schemeClr val="tx2"/>
                </a:solidFill>
              </a:rPr>
              <a:t>numberNames.Add</a:t>
            </a:r>
            <a:r>
              <a:rPr lang="en-GB" b="1" dirty="0">
                <a:solidFill>
                  <a:schemeClr val="tx2"/>
                </a:solidFill>
              </a:rPr>
              <a:t>(1,”Two”)//Overwrites the previous value</a:t>
            </a:r>
          </a:p>
          <a:p>
            <a:endParaRPr lang="en-GB" b="1" dirty="0">
              <a:solidFill>
                <a:schemeClr val="tx2"/>
              </a:solidFill>
            </a:endParaRPr>
          </a:p>
          <a:p>
            <a:endParaRPr lang="en-GB" b="1" dirty="0">
              <a:solidFill>
                <a:schemeClr val="tx1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41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int in motion from the bottom of the view">
            <a:extLst>
              <a:ext uri="{FF2B5EF4-FFF2-40B4-BE49-F238E27FC236}">
                <a16:creationId xmlns:a16="http://schemas.microsoft.com/office/drawing/2014/main" id="{1CF71B75-A1B5-C1C1-ED49-1D52CB5C6A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791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85FFFB3-4F68-763D-0FC9-90564BF53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882" y="376397"/>
            <a:ext cx="10058400" cy="463358"/>
          </a:xfrm>
        </p:spPr>
        <p:txBody>
          <a:bodyPr>
            <a:noAutofit/>
          </a:bodyPr>
          <a:lstStyle/>
          <a:p>
            <a:r>
              <a:rPr lang="en-GB" sz="2400" b="1" dirty="0"/>
              <a:t>Hash Table Properties in C Sharp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428B21-7332-156F-A07D-E488071CFF14}"/>
              </a:ext>
            </a:extLst>
          </p:cNvPr>
          <p:cNvSpPr txBox="1"/>
          <p:nvPr/>
        </p:nvSpPr>
        <p:spPr>
          <a:xfrm>
            <a:off x="709127" y="1045029"/>
            <a:ext cx="1082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Comparer</a:t>
            </a:r>
            <a:r>
              <a:rPr lang="en-GB" dirty="0"/>
              <a:t> : Returns or sets the ICOMPARER to be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32722-A53B-D10A-31D3-87CE2AC3696D}"/>
              </a:ext>
            </a:extLst>
          </p:cNvPr>
          <p:cNvSpPr txBox="1"/>
          <p:nvPr/>
        </p:nvSpPr>
        <p:spPr>
          <a:xfrm>
            <a:off x="709127" y="1619635"/>
            <a:ext cx="1082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Count</a:t>
            </a:r>
            <a:r>
              <a:rPr lang="en-GB" dirty="0"/>
              <a:t> : Gets the number of key / values contained in the hash table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59350-2EFD-3899-EDBD-C77BB885AF8E}"/>
              </a:ext>
            </a:extLst>
          </p:cNvPr>
          <p:cNvSpPr txBox="1"/>
          <p:nvPr/>
        </p:nvSpPr>
        <p:spPr>
          <a:xfrm>
            <a:off x="709127" y="2194241"/>
            <a:ext cx="1082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IsReadOnly</a:t>
            </a:r>
            <a:r>
              <a:rPr lang="en-GB" dirty="0"/>
              <a:t> : Returns a value  indicating if the hash table is a read – only hash table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E073FD-65E0-ED9C-6FAC-F4F279E14AA3}"/>
              </a:ext>
            </a:extLst>
          </p:cNvPr>
          <p:cNvSpPr txBox="1"/>
          <p:nvPr/>
        </p:nvSpPr>
        <p:spPr>
          <a:xfrm>
            <a:off x="684244" y="2768847"/>
            <a:ext cx="1082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Item</a:t>
            </a:r>
            <a:r>
              <a:rPr lang="en-GB" dirty="0"/>
              <a:t>: Returns or sets the value corresponding  to the provided Key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EF934-061D-4640-2284-8F0B00A0B7B6}"/>
              </a:ext>
            </a:extLst>
          </p:cNvPr>
          <p:cNvSpPr txBox="1"/>
          <p:nvPr/>
        </p:nvSpPr>
        <p:spPr>
          <a:xfrm>
            <a:off x="709127" y="3388585"/>
            <a:ext cx="1082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Keys</a:t>
            </a:r>
            <a:r>
              <a:rPr lang="en-GB" dirty="0"/>
              <a:t> :Returns an </a:t>
            </a:r>
            <a:r>
              <a:rPr lang="en-GB" dirty="0" err="1"/>
              <a:t>Icollection</a:t>
            </a:r>
            <a:r>
              <a:rPr lang="en-GB" dirty="0"/>
              <a:t> Holding the hash table’s keys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4B67B-D0F7-E3CB-505C-DF6D56791DF6}"/>
              </a:ext>
            </a:extLst>
          </p:cNvPr>
          <p:cNvSpPr txBox="1"/>
          <p:nvPr/>
        </p:nvSpPr>
        <p:spPr>
          <a:xfrm>
            <a:off x="709127" y="3928948"/>
            <a:ext cx="1082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Values</a:t>
            </a:r>
            <a:r>
              <a:rPr lang="en-GB" dirty="0"/>
              <a:t> :Returns an </a:t>
            </a:r>
            <a:r>
              <a:rPr lang="en-GB" dirty="0" err="1"/>
              <a:t>Icollection</a:t>
            </a:r>
            <a:r>
              <a:rPr lang="en-GB" dirty="0"/>
              <a:t> Holding the hash table’s  values </a:t>
            </a:r>
          </a:p>
        </p:txBody>
      </p:sp>
    </p:spTree>
    <p:extLst>
      <p:ext uri="{BB962C8B-B14F-4D97-AF65-F5344CB8AC3E}">
        <p14:creationId xmlns:p14="http://schemas.microsoft.com/office/powerpoint/2010/main" val="2387550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int in motion from the bottom of the view">
            <a:extLst>
              <a:ext uri="{FF2B5EF4-FFF2-40B4-BE49-F238E27FC236}">
                <a16:creationId xmlns:a16="http://schemas.microsoft.com/office/drawing/2014/main" id="{1CF71B75-A1B5-C1C1-ED49-1D52CB5C6A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791"/>
          <a:stretch/>
        </p:blipFill>
        <p:spPr>
          <a:xfrm>
            <a:off x="-102638" y="0"/>
            <a:ext cx="12192001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85FFFB3-4F68-763D-0FC9-90564BF53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882" y="376397"/>
            <a:ext cx="10058400" cy="463358"/>
          </a:xfrm>
        </p:spPr>
        <p:txBody>
          <a:bodyPr>
            <a:noAutofit/>
          </a:bodyPr>
          <a:lstStyle/>
          <a:p>
            <a:r>
              <a:rPr lang="en-GB" sz="2400" b="1" dirty="0"/>
              <a:t>Methods in C sharp hash-table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428B21-7332-156F-A07D-E488071CFF14}"/>
              </a:ext>
            </a:extLst>
          </p:cNvPr>
          <p:cNvSpPr txBox="1"/>
          <p:nvPr/>
        </p:nvSpPr>
        <p:spPr>
          <a:xfrm>
            <a:off x="709127" y="1045029"/>
            <a:ext cx="108235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Various methods in a hash table are:</a:t>
            </a:r>
          </a:p>
          <a:p>
            <a:r>
              <a:rPr lang="en-GB" b="1" dirty="0"/>
              <a:t>Add: </a:t>
            </a:r>
            <a:r>
              <a:rPr lang="en-GB" dirty="0"/>
              <a:t>Inserts an element in the hash table with the provided key and value.</a:t>
            </a:r>
          </a:p>
          <a:p>
            <a:r>
              <a:rPr lang="en-GB" b="1" dirty="0"/>
              <a:t>Get</a:t>
            </a:r>
            <a:r>
              <a:rPr lang="en-GB" dirty="0"/>
              <a:t>: Returns the value of the given key </a:t>
            </a:r>
          </a:p>
          <a:p>
            <a:r>
              <a:rPr lang="en-GB" b="1" dirty="0"/>
              <a:t>Remove: </a:t>
            </a:r>
            <a:r>
              <a:rPr lang="en-GB" dirty="0"/>
              <a:t>Remove the key value </a:t>
            </a:r>
            <a:endParaRPr lang="en-GB" b="1" dirty="0"/>
          </a:p>
          <a:p>
            <a:r>
              <a:rPr lang="en-GB" b="1" dirty="0"/>
              <a:t>Clear: </a:t>
            </a:r>
            <a:r>
              <a:rPr lang="en-GB" dirty="0"/>
              <a:t>Clears the hash table of all its elements.</a:t>
            </a:r>
            <a:endParaRPr lang="en-GB" b="1" dirty="0"/>
          </a:p>
          <a:p>
            <a:r>
              <a:rPr lang="en-GB" b="1" dirty="0" err="1"/>
              <a:t>ContainsKey</a:t>
            </a:r>
            <a:r>
              <a:rPr lang="en-GB" b="1" dirty="0"/>
              <a:t>: </a:t>
            </a:r>
            <a:r>
              <a:rPr lang="en-GB" dirty="0"/>
              <a:t>Indicates whether or not the hash table contains the supplied key.</a:t>
            </a:r>
            <a:endParaRPr lang="en-GB" b="1" dirty="0"/>
          </a:p>
          <a:p>
            <a:r>
              <a:rPr lang="en-GB" b="1" dirty="0" err="1"/>
              <a:t>ContainsValue</a:t>
            </a:r>
            <a:r>
              <a:rPr lang="en-GB" b="1" dirty="0"/>
              <a:t>: </a:t>
            </a:r>
            <a:r>
              <a:rPr lang="en-GB" dirty="0"/>
              <a:t>Indicates whether or not the hash table contains the specified value.</a:t>
            </a:r>
            <a:endParaRPr lang="en-GB" b="1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2DEAF4F-1FC2-7DC8-20BB-2E24B01A2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544233"/>
              </p:ext>
            </p:extLst>
          </p:nvPr>
        </p:nvGraphicFramePr>
        <p:xfrm>
          <a:off x="1929362" y="402940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5559398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17673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92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969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64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05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6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303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int in motion from the bottom of the view">
            <a:extLst>
              <a:ext uri="{FF2B5EF4-FFF2-40B4-BE49-F238E27FC236}">
                <a16:creationId xmlns:a16="http://schemas.microsoft.com/office/drawing/2014/main" id="{1CF71B75-A1B5-C1C1-ED49-1D52CB5C6A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791"/>
          <a:stretch/>
        </p:blipFill>
        <p:spPr>
          <a:xfrm>
            <a:off x="0" y="-232913"/>
            <a:ext cx="10766271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85FFFB3-4F68-763D-0FC9-90564BF53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871" y="2384318"/>
            <a:ext cx="10058400" cy="1147312"/>
          </a:xfrm>
        </p:spPr>
        <p:txBody>
          <a:bodyPr>
            <a:noAutofit/>
          </a:bodyPr>
          <a:lstStyle/>
          <a:p>
            <a:pPr algn="ctr"/>
            <a:r>
              <a:rPr lang="en-GB" b="1" i="1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186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int in motion from the bottom of the view">
            <a:extLst>
              <a:ext uri="{FF2B5EF4-FFF2-40B4-BE49-F238E27FC236}">
                <a16:creationId xmlns:a16="http://schemas.microsoft.com/office/drawing/2014/main" id="{1CF71B75-A1B5-C1C1-ED49-1D52CB5C6A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791"/>
          <a:stretch/>
        </p:blipFill>
        <p:spPr>
          <a:xfrm>
            <a:off x="-232913" y="-163901"/>
            <a:ext cx="11924581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85FFFB3-4F68-763D-0FC9-90564BF53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871" y="1457864"/>
            <a:ext cx="10058400" cy="2073766"/>
          </a:xfrm>
        </p:spPr>
        <p:txBody>
          <a:bodyPr>
            <a:noAutofit/>
          </a:bodyPr>
          <a:lstStyle/>
          <a:p>
            <a:pPr algn="ctr"/>
            <a:r>
              <a:rPr lang="en-GB" sz="4800" b="1" i="1" dirty="0"/>
              <a:t>CONCURRENT DICTIONARY</a:t>
            </a:r>
          </a:p>
        </p:txBody>
      </p:sp>
    </p:spTree>
    <p:extLst>
      <p:ext uri="{BB962C8B-B14F-4D97-AF65-F5344CB8AC3E}">
        <p14:creationId xmlns:p14="http://schemas.microsoft.com/office/powerpoint/2010/main" val="2562493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int in motion from the bottom of the view">
            <a:extLst>
              <a:ext uri="{FF2B5EF4-FFF2-40B4-BE49-F238E27FC236}">
                <a16:creationId xmlns:a16="http://schemas.microsoft.com/office/drawing/2014/main" id="{1CF71B75-A1B5-C1C1-ED49-1D52CB5C6A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791"/>
          <a:stretch/>
        </p:blipFill>
        <p:spPr>
          <a:xfrm>
            <a:off x="-232913" y="-163901"/>
            <a:ext cx="11924581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85FFFB3-4F68-763D-0FC9-90564BF53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332" y="163901"/>
            <a:ext cx="4831297" cy="491705"/>
          </a:xfrm>
        </p:spPr>
        <p:txBody>
          <a:bodyPr>
            <a:noAutofit/>
          </a:bodyPr>
          <a:lstStyle/>
          <a:p>
            <a:pPr algn="ctr"/>
            <a:r>
              <a:rPr lang="en-GB" sz="2400" b="1" dirty="0"/>
              <a:t>What is Concurrent Dictionary?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0A84A4-8CB9-E16A-D191-4E10864A3EA0}"/>
              </a:ext>
            </a:extLst>
          </p:cNvPr>
          <p:cNvSpPr txBox="1"/>
          <p:nvPr/>
        </p:nvSpPr>
        <p:spPr>
          <a:xfrm>
            <a:off x="793630" y="759125"/>
            <a:ext cx="8885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concurrent dictionary is a thread-safe dictionary that allows multiple threads to access and modify the dictionary concurrently. This makes it an ideal choice for applications that require high performance and scalability.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B77823-4E3A-FEE3-F370-169A0A7F1C67}"/>
              </a:ext>
            </a:extLst>
          </p:cNvPr>
          <p:cNvSpPr txBox="1"/>
          <p:nvPr/>
        </p:nvSpPr>
        <p:spPr>
          <a:xfrm>
            <a:off x="591414" y="2520690"/>
            <a:ext cx="94804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Why Use a Concurrent Dictionary?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Thread-safety: Concurrent dictionaries ensure that multiple threads can access the dictionary without causing data corruption.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Scalability: Concurrent dictionaries are designed to handle a large number of concurrent accesses, making them well-suited for high-traffic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Performance: Concurrent dictionaries are highly optimized for performance, making them a good choice for applications that require fast data access.</a:t>
            </a:r>
          </a:p>
        </p:txBody>
      </p:sp>
    </p:spTree>
    <p:extLst>
      <p:ext uri="{BB962C8B-B14F-4D97-AF65-F5344CB8AC3E}">
        <p14:creationId xmlns:p14="http://schemas.microsoft.com/office/powerpoint/2010/main" val="18782173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731</TotalTime>
  <Words>1041</Words>
  <Application>Microsoft Office PowerPoint</Application>
  <PresentationFormat>Widescreen</PresentationFormat>
  <Paragraphs>147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Retrospect</vt:lpstr>
      <vt:lpstr>Hash table &amp; Concurrent dictionary </vt:lpstr>
      <vt:lpstr>What are C sharp Dictionaries  ?</vt:lpstr>
      <vt:lpstr>Methods in Dictionaries</vt:lpstr>
      <vt:lpstr>What are Hash Tables  ?</vt:lpstr>
      <vt:lpstr>Hash Table Properties in C Sharp </vt:lpstr>
      <vt:lpstr>Methods in C sharp hash-table</vt:lpstr>
      <vt:lpstr>Implementation</vt:lpstr>
      <vt:lpstr>CONCURRENT DICTIONARY</vt:lpstr>
      <vt:lpstr>What is Concurrent Dictionary?</vt:lpstr>
      <vt:lpstr>Features of Concurrent Dictionary</vt:lpstr>
      <vt:lpstr>Common Operations</vt:lpstr>
      <vt:lpstr>Performance Considerations</vt:lpstr>
      <vt:lpstr>Optimizing Concurrent Dictionary Usage</vt:lpstr>
      <vt:lpstr>Applications of Concurrent Dictionary</vt:lpstr>
      <vt:lpstr>Conclusion</vt:lpstr>
      <vt:lpstr>Additional Resources: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 &amp; Concurrent dictionary</dc:title>
  <dc:creator>Akhilesh Ramkelowan</dc:creator>
  <cp:lastModifiedBy>Akhilesh Ramkelowan</cp:lastModifiedBy>
  <cp:revision>3</cp:revision>
  <dcterms:created xsi:type="dcterms:W3CDTF">2023-11-22T19:19:19Z</dcterms:created>
  <dcterms:modified xsi:type="dcterms:W3CDTF">2023-11-23T07:31:03Z</dcterms:modified>
</cp:coreProperties>
</file>