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2" r:id="rId13"/>
    <p:sldId id="273" r:id="rId14"/>
    <p:sldId id="274" r:id="rId15"/>
    <p:sldId id="278" r:id="rId16"/>
    <p:sldId id="276" r:id="rId17"/>
    <p:sldId id="279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75656" y="2636912"/>
            <a:ext cx="6480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mtClean="0"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jQuery 2.0.3 </a:t>
            </a:r>
            <a:r>
              <a:rPr lang="zh-CN" altLang="en-US" sz="4400" smtClean="0">
                <a:latin typeface="Hiragino Sans GB W6" panose="020B0600000000000000" pitchFamily="34" charset="-122"/>
                <a:ea typeface="Hiragino Sans GB W6" panose="020B0600000000000000" pitchFamily="34" charset="-122"/>
              </a:rPr>
              <a:t>源码概述</a:t>
            </a:r>
            <a:endParaRPr lang="zh-CN" altLang="en-US" sz="4400">
              <a:latin typeface="Hiragino Sans GB W6" panose="020B0600000000000000" pitchFamily="34" charset="-122"/>
              <a:ea typeface="Hiragino Sans GB W6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7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(6)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链式调用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2132856"/>
            <a:ext cx="8496944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jQuery.each( ("... click ...").split(" "), function( i, name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jQuery.fn[ name ] = function( data, fn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return arguments.length &gt; 0 ?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this.on( name, null, data, fn ) :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this.trigger( name );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};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9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5576" y="548680"/>
            <a:ext cx="5167677" cy="5696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var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 = 1;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var o =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add : function(){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n++;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return o;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},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sub : function(){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n--;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return o;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};</a:t>
            </a:r>
            <a:endParaRPr lang="en-US" altLang="zh-CN" sz="28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8024" y="2420888"/>
            <a:ext cx="516767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o.add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().add().sub();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console.log(n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);     // 2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(7)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冲突处理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1772816"/>
            <a:ext cx="6984776" cy="364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(function( window, undefined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...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_jQuery = window.jQuery;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_$ = window.$;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...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window.jQuery = window.$ = jQuery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})(window);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(7)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冲突处理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1772816"/>
            <a:ext cx="6984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jQuery.noConflict: function( deep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if ( window.$ === jQuery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window.$ = _$;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  <a:endParaRPr lang="en-US" altLang="zh-CN" sz="28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if ( deep &amp;&amp; window.jQuery === jQuery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window.jQuery = _jQuery;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  <a:endParaRPr lang="en-US" altLang="zh-CN" sz="28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return jQuery;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5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(7)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冲突处理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1720" y="2286114"/>
            <a:ext cx="511256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var $ = 123;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var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 = 456;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720" y="4158322"/>
            <a:ext cx="511256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var jq = jQuery.noConflict(true);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(8)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兼容性问题处理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3608" y="2680900"/>
            <a:ext cx="7416824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① 兼容性问题检测，得到一个功能支持性列表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7649" y="3759810"/>
            <a:ext cx="741682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②</a:t>
            </a:r>
            <a:r>
              <a:rPr lang="zh-CN" altLang="en-US" sz="24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利用</a:t>
            </a: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钩子（</a:t>
            </a:r>
            <a:r>
              <a:rPr lang="en-US" altLang="zh-CN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hooks</a:t>
            </a: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）机制，解决兼容问题</a:t>
            </a:r>
            <a:endParaRPr lang="zh-CN" altLang="en-US" sz="24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2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99592" y="1124744"/>
            <a:ext cx="7416824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① 兼容性问题检测，得到一个功能支持性列表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79712" y="2564904"/>
            <a:ext cx="5688632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jQuery.support = (function( support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// </a:t>
            </a:r>
            <a:r>
              <a:rPr lang="zh-CN" altLang="en-US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功能检测代码</a:t>
            </a:r>
          </a:p>
          <a:p>
            <a:pPr>
              <a:lnSpc>
                <a:spcPts val="4000"/>
              </a:lnSpc>
            </a:pPr>
            <a:r>
              <a:rPr lang="zh-CN" altLang="en-US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 support;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})(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{} 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55776" y="836712"/>
            <a:ext cx="5688632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jQuery.support =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checkOn : true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optSelected : true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reliableMarginRight : true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…        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clearCloneStyle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true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cors : true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ajax : true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boxSizing : true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03648" y="1412776"/>
            <a:ext cx="6624736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valHooks: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option: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get: function( elem ) {}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},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select: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get: function( elem ) {},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set: function( elem, value ) {}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1600" y="548680"/>
            <a:ext cx="7416824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②</a:t>
            </a:r>
            <a:r>
              <a:rPr lang="zh-CN" altLang="en-US" sz="24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 利用</a:t>
            </a: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钩子（</a:t>
            </a:r>
            <a:r>
              <a:rPr lang="en-US" altLang="zh-CN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hooks</a:t>
            </a:r>
            <a:r>
              <a:rPr lang="zh-CN" altLang="en-US" sz="24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）机制，解决兼容问题</a:t>
            </a:r>
            <a:endParaRPr lang="zh-CN" altLang="en-US" sz="24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91680" y="2420888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(function( window, undefined </a:t>
            </a:r>
            <a:r>
              <a:rPr lang="en-US" altLang="zh-CN" sz="32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en-US" altLang="zh-CN" sz="32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altLang="zh-CN" sz="32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code here</a:t>
            </a:r>
            <a:endParaRPr lang="en-US" altLang="zh-CN" sz="32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})(window);</a:t>
            </a:r>
            <a:endParaRPr lang="zh-CN" altLang="en-US" sz="3200">
              <a:latin typeface="Roboto Condensed" panose="02000000000000000000" pitchFamily="2" charset="0"/>
              <a:ea typeface="Hiragino Sans GB W6" panose="020B0600000000000000" pitchFamily="34" charset="-122"/>
              <a:cs typeface="Roboto Condensed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(1</a:t>
            </a:r>
            <a:r>
              <a:rPr lang="en-US" altLang="zh-CN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最外层的立即</a:t>
            </a:r>
            <a:r>
              <a:rPr lang="zh-CN" altLang="en-US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执行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函数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33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544" y="1844824"/>
            <a:ext cx="835292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var jQuery = function( selector, context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 jQuery.fn.init( selector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context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rootjQuery );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(2)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伪</a:t>
            </a:r>
            <a:r>
              <a:rPr lang="zh-CN" altLang="en-US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构造函数 </a:t>
            </a:r>
            <a:r>
              <a:rPr lang="en-US" altLang="zh-CN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jQuery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981" y="3573016"/>
            <a:ext cx="8352928" cy="261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jQuery.fn = jQuery.prototype =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...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init: function( selector, context, rootjQuery ) {}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...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3" name="右弧形箭头 2"/>
          <p:cNvSpPr/>
          <p:nvPr/>
        </p:nvSpPr>
        <p:spPr>
          <a:xfrm rot="839123">
            <a:off x="3036358" y="3017504"/>
            <a:ext cx="371103" cy="1638982"/>
          </a:xfrm>
          <a:prstGeom prst="curvedLeftArrow">
            <a:avLst>
              <a:gd name="adj1" fmla="val 0"/>
              <a:gd name="adj2" fmla="val 50000"/>
              <a:gd name="adj3" fmla="val 4774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7544" y="476672"/>
            <a:ext cx="8352928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var jQuery = function( selector, context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 jQuery.fn.init( selector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context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rootjQuery );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981" y="2322502"/>
            <a:ext cx="8352928" cy="261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jQuery.fn = jQuery.prototype =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...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init: function( selector, context, rootjQuery ) {}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...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1981" y="5310450"/>
            <a:ext cx="537616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jQuery.fn.init.prototype = jQuery.fn;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1560" y="5877272"/>
            <a:ext cx="489654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3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3608" y="2420889"/>
            <a:ext cx="3096344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jQuery.extend({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p1 : 1,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f1 :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function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(){}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(3)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静态继承和</a:t>
            </a:r>
            <a:r>
              <a:rPr lang="zh-CN" altLang="en-US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实例继承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16016" y="2420888"/>
            <a:ext cx="307190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jQuery.fn.extend({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p1 : 1,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f1 : function(){}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5251716"/>
            <a:ext cx="7848872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jQuery.extend = jQuery.fn.extend = function(){}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12" y="1268760"/>
            <a:ext cx="5040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$(function(){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code here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45460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(4)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文档</a:t>
            </a:r>
            <a:r>
              <a:rPr lang="zh-CN" altLang="en-US" sz="280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就绪函数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94664" y="3140968"/>
            <a:ext cx="6249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$(document).ready(function(){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code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here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9712" y="4941168"/>
            <a:ext cx="6249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$(document).on('ready',function(){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// jQuery functions go here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272"/>
            <a:ext cx="9144000" cy="5538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536" y="332656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(5) Sizzle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选择器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3568" y="2780928"/>
            <a:ext cx="8136904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$('input').css('font-size','20px').click(function(){alert(1)})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(6)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链式调用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568" y="4221088"/>
            <a:ext cx="8136904" cy="10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$('input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                         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	//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 </a:t>
            </a:r>
            <a:r>
              <a:rPr lang="zh-CN" altLang="en-US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对象</a:t>
            </a:r>
          </a:p>
          <a:p>
            <a:pPr>
              <a:lnSpc>
                <a:spcPts val="4000"/>
              </a:lnSpc>
            </a:pP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$(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'input').css('font-size','20px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 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        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jQuery </a:t>
            </a:r>
            <a:r>
              <a:rPr lang="zh-CN" altLang="en-US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对象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5536" y="980728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(6) </a:t>
            </a:r>
            <a:r>
              <a:rPr lang="zh-CN" altLang="en-US" sz="2800" smtClean="0">
                <a:latin typeface="Hiragino Sans GB W3" panose="020B0300000000000000" pitchFamily="34" charset="-122"/>
                <a:ea typeface="Hiragino Sans GB W3" panose="020B0300000000000000" pitchFamily="34" charset="-122"/>
              </a:rPr>
              <a:t>链式调用</a:t>
            </a:r>
            <a:endParaRPr lang="zh-CN" altLang="en-US" sz="2800">
              <a:latin typeface="Hiragino Sans GB W3" panose="020B0300000000000000" pitchFamily="34" charset="-122"/>
              <a:ea typeface="Hiragino Sans GB W3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1720" y="2204864"/>
            <a:ext cx="51676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jQuery.fn.extend({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css: function( name, value ) {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altLang="zh-CN" sz="2800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// </a:t>
            </a: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dode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}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...</a:t>
            </a:r>
          </a:p>
          <a:p>
            <a:pPr>
              <a:lnSpc>
                <a:spcPts val="4000"/>
              </a:lnSpc>
            </a:pPr>
            <a:r>
              <a:rPr lang="en-US" altLang="zh-CN" sz="2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});</a:t>
            </a:r>
            <a:endParaRPr lang="zh-CN" altLang="en-US" sz="2800">
              <a:latin typeface="Roboto Condensed" panose="02000000000000000000" pitchFamily="2" charset="0"/>
              <a:ea typeface="hakuyokaishu7000" panose="02000600000000000000" pitchFamily="2" charset="-122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459</Words>
  <Application>Microsoft Office PowerPoint</Application>
  <PresentationFormat>全屏显示(4:3)</PresentationFormat>
  <Paragraphs>126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hakuyokaishu7000</vt:lpstr>
      <vt:lpstr>Hiragino Sans GB W3</vt:lpstr>
      <vt:lpstr>Hiragino Sans GB W6</vt:lpstr>
      <vt:lpstr>宋体</vt:lpstr>
      <vt:lpstr>Arial</vt:lpstr>
      <vt:lpstr>Calibri</vt:lpstr>
      <vt:lpstr>Roboto Condensed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南潮</dc:creator>
  <cp:lastModifiedBy>南潮</cp:lastModifiedBy>
  <cp:revision>44</cp:revision>
  <dcterms:created xsi:type="dcterms:W3CDTF">2017-09-19T06:04:59Z</dcterms:created>
  <dcterms:modified xsi:type="dcterms:W3CDTF">2017-09-19T10:13:48Z</dcterms:modified>
</cp:coreProperties>
</file>