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77" r:id="rId3"/>
    <p:sldId id="258" r:id="rId4"/>
    <p:sldId id="259" r:id="rId5"/>
    <p:sldId id="260" r:id="rId6"/>
    <p:sldId id="275" r:id="rId7"/>
    <p:sldId id="262" r:id="rId8"/>
    <p:sldId id="264" r:id="rId9"/>
    <p:sldId id="273" r:id="rId10"/>
    <p:sldId id="266" r:id="rId11"/>
    <p:sldId id="274" r:id="rId12"/>
    <p:sldId id="268" r:id="rId13"/>
    <p:sldId id="269" r:id="rId1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EAC8B1"/>
    <a:srgbClr val="FF0000"/>
    <a:srgbClr val="BD4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2603" autoAdjust="0"/>
  </p:normalViewPr>
  <p:slideViewPr>
    <p:cSldViewPr snapToGrid="0">
      <p:cViewPr varScale="1">
        <p:scale>
          <a:sx n="104" d="100"/>
          <a:sy n="104" d="100"/>
        </p:scale>
        <p:origin x="272" y="3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8DDBB2-39F0-4EE9-97DE-28EE4475E0D0}" type="doc">
      <dgm:prSet loTypeId="urn:microsoft.com/office/officeart/2005/8/layout/chevron1" loCatId="process" qsTypeId="urn:microsoft.com/office/officeart/2005/8/quickstyle/simple1" qsCatId="simple" csTypeId="urn:microsoft.com/office/officeart/2005/8/colors/accent1_2" csCatId="accent1" phldr="1"/>
      <dgm:spPr/>
    </dgm:pt>
    <dgm:pt modelId="{9C8A4C47-2021-4135-A1A0-2B2C9AAE72A7}">
      <dgm:prSet phldrT="[Testo]"/>
      <dgm:spPr/>
      <dgm:t>
        <a:bodyPr/>
        <a:lstStyle/>
        <a:p>
          <a:r>
            <a:rPr lang="en-GB" dirty="0"/>
            <a:t>Fault Injection Tool</a:t>
          </a:r>
        </a:p>
      </dgm:t>
    </dgm:pt>
    <dgm:pt modelId="{1D8BBD81-FE3B-49B8-8558-1D3F0A1F89C9}" type="parTrans" cxnId="{51E77396-E945-42A2-BAE7-220C632B4287}">
      <dgm:prSet/>
      <dgm:spPr/>
      <dgm:t>
        <a:bodyPr/>
        <a:lstStyle/>
        <a:p>
          <a:endParaRPr lang="en-GB"/>
        </a:p>
      </dgm:t>
    </dgm:pt>
    <dgm:pt modelId="{19D03D9C-E45D-49A6-9085-CC57F3DD5D16}" type="sibTrans" cxnId="{51E77396-E945-42A2-BAE7-220C632B4287}">
      <dgm:prSet/>
      <dgm:spPr/>
      <dgm:t>
        <a:bodyPr/>
        <a:lstStyle/>
        <a:p>
          <a:endParaRPr lang="en-GB"/>
        </a:p>
      </dgm:t>
    </dgm:pt>
    <dgm:pt modelId="{23F7E4C1-3C9A-4A75-9E8C-2A6D90623159}" type="pres">
      <dgm:prSet presAssocID="{908DDBB2-39F0-4EE9-97DE-28EE4475E0D0}" presName="Name0" presStyleCnt="0">
        <dgm:presLayoutVars>
          <dgm:dir/>
          <dgm:animLvl val="lvl"/>
          <dgm:resizeHandles val="exact"/>
        </dgm:presLayoutVars>
      </dgm:prSet>
      <dgm:spPr/>
    </dgm:pt>
    <dgm:pt modelId="{C7A03941-74FA-4E23-8633-4AF7599AC203}" type="pres">
      <dgm:prSet presAssocID="{9C8A4C47-2021-4135-A1A0-2B2C9AAE72A7}" presName="parTxOnly" presStyleLbl="node1" presStyleIdx="0" presStyleCnt="1" custLinFactNeighborX="6092" custLinFactNeighborY="1641">
        <dgm:presLayoutVars>
          <dgm:chMax val="0"/>
          <dgm:chPref val="0"/>
          <dgm:bulletEnabled val="1"/>
        </dgm:presLayoutVars>
      </dgm:prSet>
      <dgm:spPr/>
    </dgm:pt>
  </dgm:ptLst>
  <dgm:cxnLst>
    <dgm:cxn modelId="{51E77396-E945-42A2-BAE7-220C632B4287}" srcId="{908DDBB2-39F0-4EE9-97DE-28EE4475E0D0}" destId="{9C8A4C47-2021-4135-A1A0-2B2C9AAE72A7}" srcOrd="0" destOrd="0" parTransId="{1D8BBD81-FE3B-49B8-8558-1D3F0A1F89C9}" sibTransId="{19D03D9C-E45D-49A6-9085-CC57F3DD5D16}"/>
    <dgm:cxn modelId="{B49DEFCB-5B88-4AE7-ACD5-DF2D430B5B48}" type="presOf" srcId="{908DDBB2-39F0-4EE9-97DE-28EE4475E0D0}" destId="{23F7E4C1-3C9A-4A75-9E8C-2A6D90623159}" srcOrd="0" destOrd="0" presId="urn:microsoft.com/office/officeart/2005/8/layout/chevron1"/>
    <dgm:cxn modelId="{EE7937FC-34B6-4E77-8CF5-945FE0598B57}" type="presOf" srcId="{9C8A4C47-2021-4135-A1A0-2B2C9AAE72A7}" destId="{C7A03941-74FA-4E23-8633-4AF7599AC203}" srcOrd="0" destOrd="0" presId="urn:microsoft.com/office/officeart/2005/8/layout/chevron1"/>
    <dgm:cxn modelId="{3365149C-5DE0-4174-BAC6-8EB8DCE09DEB}" type="presParOf" srcId="{23F7E4C1-3C9A-4A75-9E8C-2A6D90623159}" destId="{C7A03941-74FA-4E23-8633-4AF7599AC203}" srcOrd="0"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993DA0-B246-495A-840D-AEE831DE8DF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5E5CE11F-86EE-43B5-8AC5-601E7BF02A8C}">
      <dgm:prSet phldrT="[Text]"/>
      <dgm:spPr/>
      <dgm:t>
        <a:bodyPr/>
        <a:lstStyle/>
        <a:p>
          <a:r>
            <a:rPr lang="en-US" dirty="0"/>
            <a:t>C1</a:t>
          </a:r>
        </a:p>
      </dgm:t>
    </dgm:pt>
    <dgm:pt modelId="{2B481A4D-FFF9-4389-9FFD-DEC0BF5C2174}" type="parTrans" cxnId="{0614ADBB-B7BE-4C4B-92E7-BB12DD6610A9}">
      <dgm:prSet/>
      <dgm:spPr/>
      <dgm:t>
        <a:bodyPr/>
        <a:lstStyle/>
        <a:p>
          <a:endParaRPr lang="en-US"/>
        </a:p>
      </dgm:t>
    </dgm:pt>
    <dgm:pt modelId="{C34F8B8E-0A58-466B-9ABB-5E1D5635FD5E}" type="sibTrans" cxnId="{0614ADBB-B7BE-4C4B-92E7-BB12DD6610A9}">
      <dgm:prSet/>
      <dgm:spPr/>
      <dgm:t>
        <a:bodyPr/>
        <a:lstStyle/>
        <a:p>
          <a:endParaRPr lang="en-US"/>
        </a:p>
      </dgm:t>
    </dgm:pt>
    <dgm:pt modelId="{B6667F83-D0DE-4A4C-A102-983803870276}">
      <dgm:prSet phldrT="[Text]"/>
      <dgm:spPr/>
      <dgm:t>
        <a:bodyPr/>
        <a:lstStyle/>
        <a:p>
          <a:r>
            <a:rPr lang="en-US" dirty="0"/>
            <a:t>Return value of the function must not be used</a:t>
          </a:r>
        </a:p>
      </dgm:t>
    </dgm:pt>
    <dgm:pt modelId="{FEE37E87-89A6-41E4-8C4D-C56B04673760}" type="parTrans" cxnId="{820BE1A7-D5D7-42F8-B991-668BB6CB35B3}">
      <dgm:prSet/>
      <dgm:spPr/>
      <dgm:t>
        <a:bodyPr/>
        <a:lstStyle/>
        <a:p>
          <a:endParaRPr lang="en-US"/>
        </a:p>
      </dgm:t>
    </dgm:pt>
    <dgm:pt modelId="{CC725B94-E2E0-4624-B198-24CE9A700BCC}" type="sibTrans" cxnId="{820BE1A7-D5D7-42F8-B991-668BB6CB35B3}">
      <dgm:prSet/>
      <dgm:spPr/>
      <dgm:t>
        <a:bodyPr/>
        <a:lstStyle/>
        <a:p>
          <a:endParaRPr lang="en-US"/>
        </a:p>
      </dgm:t>
    </dgm:pt>
    <dgm:pt modelId="{248A8B28-E02C-4EFE-8ABD-DFEF1C1213FB}">
      <dgm:prSet phldrT="[Text]"/>
      <dgm:spPr/>
      <dgm:t>
        <a:bodyPr/>
        <a:lstStyle/>
        <a:p>
          <a:r>
            <a:rPr lang="en-US" dirty="0"/>
            <a:t>C2</a:t>
          </a:r>
        </a:p>
      </dgm:t>
    </dgm:pt>
    <dgm:pt modelId="{1F799C01-5CBF-413B-A518-1D1CC84609F1}" type="parTrans" cxnId="{18506186-BDAC-453C-B159-0EB5ABB29C71}">
      <dgm:prSet/>
      <dgm:spPr/>
      <dgm:t>
        <a:bodyPr/>
        <a:lstStyle/>
        <a:p>
          <a:endParaRPr lang="en-US"/>
        </a:p>
      </dgm:t>
    </dgm:pt>
    <dgm:pt modelId="{67E86518-67A4-4108-993E-135D39A598F6}" type="sibTrans" cxnId="{18506186-BDAC-453C-B159-0EB5ABB29C71}">
      <dgm:prSet/>
      <dgm:spPr/>
      <dgm:t>
        <a:bodyPr/>
        <a:lstStyle/>
        <a:p>
          <a:endParaRPr lang="en-US"/>
        </a:p>
      </dgm:t>
    </dgm:pt>
    <dgm:pt modelId="{8647DEE1-B171-4480-A9D9-6863B7F0678F}">
      <dgm:prSet phldrT="[Text]"/>
      <dgm:spPr/>
      <dgm:t>
        <a:bodyPr/>
        <a:lstStyle/>
        <a:p>
          <a:r>
            <a:rPr lang="en-US" dirty="0"/>
            <a:t>Call must not be the only statement in the block</a:t>
          </a:r>
        </a:p>
      </dgm:t>
    </dgm:pt>
    <dgm:pt modelId="{BAF2A074-4279-461F-A598-1BBD76EFEC41}" type="parTrans" cxnId="{E34FA713-31CD-4A06-BA78-C4620D8FEA45}">
      <dgm:prSet/>
      <dgm:spPr/>
      <dgm:t>
        <a:bodyPr/>
        <a:lstStyle/>
        <a:p>
          <a:endParaRPr lang="en-US"/>
        </a:p>
      </dgm:t>
    </dgm:pt>
    <dgm:pt modelId="{47C27AC6-021B-4B24-8F26-8EDB473CE73C}" type="sibTrans" cxnId="{E34FA713-31CD-4A06-BA78-C4620D8FEA45}">
      <dgm:prSet/>
      <dgm:spPr/>
      <dgm:t>
        <a:bodyPr/>
        <a:lstStyle/>
        <a:p>
          <a:endParaRPr lang="en-US"/>
        </a:p>
      </dgm:t>
    </dgm:pt>
    <dgm:pt modelId="{3E26BBE5-8C34-495C-8FA1-6D777E29609F}">
      <dgm:prSet phldrT="[Text]"/>
      <dgm:spPr/>
      <dgm:t>
        <a:bodyPr/>
        <a:lstStyle/>
        <a:p>
          <a:r>
            <a:rPr lang="en-US" dirty="0"/>
            <a:t>C3</a:t>
          </a:r>
        </a:p>
      </dgm:t>
    </dgm:pt>
    <dgm:pt modelId="{461DF56B-A4C4-4465-BF13-531754A4A809}" type="parTrans" cxnId="{C7253E25-96D5-4B7F-9C42-8E9B12A3C950}">
      <dgm:prSet/>
      <dgm:spPr/>
      <dgm:t>
        <a:bodyPr/>
        <a:lstStyle/>
        <a:p>
          <a:endParaRPr lang="en-US"/>
        </a:p>
      </dgm:t>
    </dgm:pt>
    <dgm:pt modelId="{6EB381CC-07A8-4489-B1A9-267BC9D7B478}" type="sibTrans" cxnId="{C7253E25-96D5-4B7F-9C42-8E9B12A3C950}">
      <dgm:prSet/>
      <dgm:spPr/>
      <dgm:t>
        <a:bodyPr/>
        <a:lstStyle/>
        <a:p>
          <a:endParaRPr lang="en-US"/>
        </a:p>
      </dgm:t>
    </dgm:pt>
    <dgm:pt modelId="{7179497A-0438-42C1-9FCD-879069100759}">
      <dgm:prSet phldrT="[Text]"/>
      <dgm:spPr/>
      <dgm:t>
        <a:bodyPr/>
        <a:lstStyle/>
        <a:p>
          <a:r>
            <a:rPr lang="en-US" dirty="0"/>
            <a:t>Call must not be referred to a constructor</a:t>
          </a:r>
        </a:p>
      </dgm:t>
    </dgm:pt>
    <dgm:pt modelId="{A2C59B03-0263-4E08-8C17-82D933EE6B57}" type="parTrans" cxnId="{FABCAE2A-8EEA-4161-998D-66BF2945ACF4}">
      <dgm:prSet/>
      <dgm:spPr/>
      <dgm:t>
        <a:bodyPr/>
        <a:lstStyle/>
        <a:p>
          <a:endParaRPr lang="en-US"/>
        </a:p>
      </dgm:t>
    </dgm:pt>
    <dgm:pt modelId="{2FDB264F-CDA3-4943-833D-AD1CE3A43C30}" type="sibTrans" cxnId="{FABCAE2A-8EEA-4161-998D-66BF2945ACF4}">
      <dgm:prSet/>
      <dgm:spPr/>
      <dgm:t>
        <a:bodyPr/>
        <a:lstStyle/>
        <a:p>
          <a:endParaRPr lang="en-US"/>
        </a:p>
      </dgm:t>
    </dgm:pt>
    <dgm:pt modelId="{DB737D96-EA07-465B-8020-6FB9900E8D85}" type="pres">
      <dgm:prSet presAssocID="{03993DA0-B246-495A-840D-AEE831DE8DFB}" presName="theList" presStyleCnt="0">
        <dgm:presLayoutVars>
          <dgm:dir/>
          <dgm:animLvl val="lvl"/>
          <dgm:resizeHandles val="exact"/>
        </dgm:presLayoutVars>
      </dgm:prSet>
      <dgm:spPr/>
    </dgm:pt>
    <dgm:pt modelId="{4795367B-3A2B-4CEE-BA0B-B691C25D5EDD}" type="pres">
      <dgm:prSet presAssocID="{5E5CE11F-86EE-43B5-8AC5-601E7BF02A8C}" presName="compNode" presStyleCnt="0"/>
      <dgm:spPr/>
    </dgm:pt>
    <dgm:pt modelId="{2A9053E8-3BFD-49DD-B730-7A4A48BFC0C3}" type="pres">
      <dgm:prSet presAssocID="{5E5CE11F-86EE-43B5-8AC5-601E7BF02A8C}" presName="noGeometry" presStyleCnt="0"/>
      <dgm:spPr/>
    </dgm:pt>
    <dgm:pt modelId="{8F4723C6-04CA-4F28-A5B0-FBE343189F92}" type="pres">
      <dgm:prSet presAssocID="{5E5CE11F-86EE-43B5-8AC5-601E7BF02A8C}" presName="childTextVisible" presStyleLbl="bgAccFollowNode1" presStyleIdx="0" presStyleCnt="3">
        <dgm:presLayoutVars>
          <dgm:bulletEnabled val="1"/>
        </dgm:presLayoutVars>
      </dgm:prSet>
      <dgm:spPr/>
    </dgm:pt>
    <dgm:pt modelId="{50CA9354-6462-4F55-A187-8C3A434ADA71}" type="pres">
      <dgm:prSet presAssocID="{5E5CE11F-86EE-43B5-8AC5-601E7BF02A8C}" presName="childTextHidden" presStyleLbl="bgAccFollowNode1" presStyleIdx="0" presStyleCnt="3"/>
      <dgm:spPr/>
    </dgm:pt>
    <dgm:pt modelId="{945FA7D8-4D85-4B74-B17E-9ED5BFCA0D03}" type="pres">
      <dgm:prSet presAssocID="{5E5CE11F-86EE-43B5-8AC5-601E7BF02A8C}" presName="parentText" presStyleLbl="node1" presStyleIdx="0" presStyleCnt="3">
        <dgm:presLayoutVars>
          <dgm:chMax val="1"/>
          <dgm:bulletEnabled val="1"/>
        </dgm:presLayoutVars>
      </dgm:prSet>
      <dgm:spPr/>
    </dgm:pt>
    <dgm:pt modelId="{A0281232-37C6-4301-AB17-2415175791FC}" type="pres">
      <dgm:prSet presAssocID="{5E5CE11F-86EE-43B5-8AC5-601E7BF02A8C}" presName="aSpace" presStyleCnt="0"/>
      <dgm:spPr/>
    </dgm:pt>
    <dgm:pt modelId="{561B406C-F24A-43C5-8552-21628EA1973B}" type="pres">
      <dgm:prSet presAssocID="{248A8B28-E02C-4EFE-8ABD-DFEF1C1213FB}" presName="compNode" presStyleCnt="0"/>
      <dgm:spPr/>
    </dgm:pt>
    <dgm:pt modelId="{9E29CCA7-9D73-4926-AF72-CCE7F9BCCF6B}" type="pres">
      <dgm:prSet presAssocID="{248A8B28-E02C-4EFE-8ABD-DFEF1C1213FB}" presName="noGeometry" presStyleCnt="0"/>
      <dgm:spPr/>
    </dgm:pt>
    <dgm:pt modelId="{1682BD8A-6EF5-4150-8223-370302F73974}" type="pres">
      <dgm:prSet presAssocID="{248A8B28-E02C-4EFE-8ABD-DFEF1C1213FB}" presName="childTextVisible" presStyleLbl="bgAccFollowNode1" presStyleIdx="1" presStyleCnt="3">
        <dgm:presLayoutVars>
          <dgm:bulletEnabled val="1"/>
        </dgm:presLayoutVars>
      </dgm:prSet>
      <dgm:spPr/>
    </dgm:pt>
    <dgm:pt modelId="{7F1F4C81-54F1-4B3A-AB9F-786EC53F6D35}" type="pres">
      <dgm:prSet presAssocID="{248A8B28-E02C-4EFE-8ABD-DFEF1C1213FB}" presName="childTextHidden" presStyleLbl="bgAccFollowNode1" presStyleIdx="1" presStyleCnt="3"/>
      <dgm:spPr/>
    </dgm:pt>
    <dgm:pt modelId="{A27D464F-9FB5-43B8-BF4E-326452678483}" type="pres">
      <dgm:prSet presAssocID="{248A8B28-E02C-4EFE-8ABD-DFEF1C1213FB}" presName="parentText" presStyleLbl="node1" presStyleIdx="1" presStyleCnt="3">
        <dgm:presLayoutVars>
          <dgm:chMax val="1"/>
          <dgm:bulletEnabled val="1"/>
        </dgm:presLayoutVars>
      </dgm:prSet>
      <dgm:spPr/>
    </dgm:pt>
    <dgm:pt modelId="{A4BBCEEB-A476-4C79-A1E2-446430515008}" type="pres">
      <dgm:prSet presAssocID="{248A8B28-E02C-4EFE-8ABD-DFEF1C1213FB}" presName="aSpace" presStyleCnt="0"/>
      <dgm:spPr/>
    </dgm:pt>
    <dgm:pt modelId="{BB9E6C38-CCC5-4021-9E5D-525CF8E190E7}" type="pres">
      <dgm:prSet presAssocID="{3E26BBE5-8C34-495C-8FA1-6D777E29609F}" presName="compNode" presStyleCnt="0"/>
      <dgm:spPr/>
    </dgm:pt>
    <dgm:pt modelId="{B299A62C-169A-48AE-8826-8A85B5EFAC82}" type="pres">
      <dgm:prSet presAssocID="{3E26BBE5-8C34-495C-8FA1-6D777E29609F}" presName="noGeometry" presStyleCnt="0"/>
      <dgm:spPr/>
    </dgm:pt>
    <dgm:pt modelId="{D860CA57-3FFC-4C98-A6EC-388B0ADD7375}" type="pres">
      <dgm:prSet presAssocID="{3E26BBE5-8C34-495C-8FA1-6D777E29609F}" presName="childTextVisible" presStyleLbl="bgAccFollowNode1" presStyleIdx="2" presStyleCnt="3">
        <dgm:presLayoutVars>
          <dgm:bulletEnabled val="1"/>
        </dgm:presLayoutVars>
      </dgm:prSet>
      <dgm:spPr/>
    </dgm:pt>
    <dgm:pt modelId="{8E8ABDE6-2990-4C2A-ABE6-49DA6E1C0628}" type="pres">
      <dgm:prSet presAssocID="{3E26BBE5-8C34-495C-8FA1-6D777E29609F}" presName="childTextHidden" presStyleLbl="bgAccFollowNode1" presStyleIdx="2" presStyleCnt="3"/>
      <dgm:spPr/>
    </dgm:pt>
    <dgm:pt modelId="{FAC0D291-F121-4BA9-84E0-B9F8D0157D0F}" type="pres">
      <dgm:prSet presAssocID="{3E26BBE5-8C34-495C-8FA1-6D777E29609F}" presName="parentText" presStyleLbl="node1" presStyleIdx="2" presStyleCnt="3">
        <dgm:presLayoutVars>
          <dgm:chMax val="1"/>
          <dgm:bulletEnabled val="1"/>
        </dgm:presLayoutVars>
      </dgm:prSet>
      <dgm:spPr/>
    </dgm:pt>
  </dgm:ptLst>
  <dgm:cxnLst>
    <dgm:cxn modelId="{E34FA713-31CD-4A06-BA78-C4620D8FEA45}" srcId="{248A8B28-E02C-4EFE-8ABD-DFEF1C1213FB}" destId="{8647DEE1-B171-4480-A9D9-6863B7F0678F}" srcOrd="0" destOrd="0" parTransId="{BAF2A074-4279-461F-A598-1BBD76EFEC41}" sibTransId="{47C27AC6-021B-4B24-8F26-8EDB473CE73C}"/>
    <dgm:cxn modelId="{3DAF5820-1523-4167-9E3E-B8581278B086}" type="presOf" srcId="{03993DA0-B246-495A-840D-AEE831DE8DFB}" destId="{DB737D96-EA07-465B-8020-6FB9900E8D85}" srcOrd="0" destOrd="0" presId="urn:microsoft.com/office/officeart/2005/8/layout/hProcess6"/>
    <dgm:cxn modelId="{C7253E25-96D5-4B7F-9C42-8E9B12A3C950}" srcId="{03993DA0-B246-495A-840D-AEE831DE8DFB}" destId="{3E26BBE5-8C34-495C-8FA1-6D777E29609F}" srcOrd="2" destOrd="0" parTransId="{461DF56B-A4C4-4465-BF13-531754A4A809}" sibTransId="{6EB381CC-07A8-4489-B1A9-267BC9D7B478}"/>
    <dgm:cxn modelId="{FABCAE2A-8EEA-4161-998D-66BF2945ACF4}" srcId="{3E26BBE5-8C34-495C-8FA1-6D777E29609F}" destId="{7179497A-0438-42C1-9FCD-879069100759}" srcOrd="0" destOrd="0" parTransId="{A2C59B03-0263-4E08-8C17-82D933EE6B57}" sibTransId="{2FDB264F-CDA3-4943-833D-AD1CE3A43C30}"/>
    <dgm:cxn modelId="{5EB13A4B-46D3-4CA2-B638-EFDFB00B5377}" type="presOf" srcId="{3E26BBE5-8C34-495C-8FA1-6D777E29609F}" destId="{FAC0D291-F121-4BA9-84E0-B9F8D0157D0F}" srcOrd="0" destOrd="0" presId="urn:microsoft.com/office/officeart/2005/8/layout/hProcess6"/>
    <dgm:cxn modelId="{8329F55C-9080-48D2-9F66-921A5C06ECED}" type="presOf" srcId="{8647DEE1-B171-4480-A9D9-6863B7F0678F}" destId="{7F1F4C81-54F1-4B3A-AB9F-786EC53F6D35}" srcOrd="1" destOrd="0" presId="urn:microsoft.com/office/officeart/2005/8/layout/hProcess6"/>
    <dgm:cxn modelId="{F3B4F95D-CE5A-43C0-8D4A-5285AE6AA6F7}" type="presOf" srcId="{7179497A-0438-42C1-9FCD-879069100759}" destId="{D860CA57-3FFC-4C98-A6EC-388B0ADD7375}" srcOrd="0" destOrd="0" presId="urn:microsoft.com/office/officeart/2005/8/layout/hProcess6"/>
    <dgm:cxn modelId="{4162777D-D61B-41F6-BEE8-6CC217E1D8A4}" type="presOf" srcId="{B6667F83-D0DE-4A4C-A102-983803870276}" destId="{8F4723C6-04CA-4F28-A5B0-FBE343189F92}" srcOrd="0" destOrd="0" presId="urn:microsoft.com/office/officeart/2005/8/layout/hProcess6"/>
    <dgm:cxn modelId="{33555281-0971-4A16-A05E-6FBE98CBACEB}" type="presOf" srcId="{248A8B28-E02C-4EFE-8ABD-DFEF1C1213FB}" destId="{A27D464F-9FB5-43B8-BF4E-326452678483}" srcOrd="0" destOrd="0" presId="urn:microsoft.com/office/officeart/2005/8/layout/hProcess6"/>
    <dgm:cxn modelId="{18506186-BDAC-453C-B159-0EB5ABB29C71}" srcId="{03993DA0-B246-495A-840D-AEE831DE8DFB}" destId="{248A8B28-E02C-4EFE-8ABD-DFEF1C1213FB}" srcOrd="1" destOrd="0" parTransId="{1F799C01-5CBF-413B-A518-1D1CC84609F1}" sibTransId="{67E86518-67A4-4108-993E-135D39A598F6}"/>
    <dgm:cxn modelId="{820BE1A7-D5D7-42F8-B991-668BB6CB35B3}" srcId="{5E5CE11F-86EE-43B5-8AC5-601E7BF02A8C}" destId="{B6667F83-D0DE-4A4C-A102-983803870276}" srcOrd="0" destOrd="0" parTransId="{FEE37E87-89A6-41E4-8C4D-C56B04673760}" sibTransId="{CC725B94-E2E0-4624-B198-24CE9A700BCC}"/>
    <dgm:cxn modelId="{55B2F4B7-0CB5-40E0-BAB2-E0B1A0B0C5B5}" type="presOf" srcId="{7179497A-0438-42C1-9FCD-879069100759}" destId="{8E8ABDE6-2990-4C2A-ABE6-49DA6E1C0628}" srcOrd="1" destOrd="0" presId="urn:microsoft.com/office/officeart/2005/8/layout/hProcess6"/>
    <dgm:cxn modelId="{05F2B1B9-3658-4513-B691-BF8A90FA02A0}" type="presOf" srcId="{5E5CE11F-86EE-43B5-8AC5-601E7BF02A8C}" destId="{945FA7D8-4D85-4B74-B17E-9ED5BFCA0D03}" srcOrd="0" destOrd="0" presId="urn:microsoft.com/office/officeart/2005/8/layout/hProcess6"/>
    <dgm:cxn modelId="{0614ADBB-B7BE-4C4B-92E7-BB12DD6610A9}" srcId="{03993DA0-B246-495A-840D-AEE831DE8DFB}" destId="{5E5CE11F-86EE-43B5-8AC5-601E7BF02A8C}" srcOrd="0" destOrd="0" parTransId="{2B481A4D-FFF9-4389-9FFD-DEC0BF5C2174}" sibTransId="{C34F8B8E-0A58-466B-9ABB-5E1D5635FD5E}"/>
    <dgm:cxn modelId="{2B5569C9-FE1F-4ECE-9B77-6F4FB6B99157}" type="presOf" srcId="{8647DEE1-B171-4480-A9D9-6863B7F0678F}" destId="{1682BD8A-6EF5-4150-8223-370302F73974}" srcOrd="0" destOrd="0" presId="urn:microsoft.com/office/officeart/2005/8/layout/hProcess6"/>
    <dgm:cxn modelId="{462E61D0-BE2F-42FC-BBB4-FA431B620B1E}" type="presOf" srcId="{B6667F83-D0DE-4A4C-A102-983803870276}" destId="{50CA9354-6462-4F55-A187-8C3A434ADA71}" srcOrd="1" destOrd="0" presId="urn:microsoft.com/office/officeart/2005/8/layout/hProcess6"/>
    <dgm:cxn modelId="{DE882513-6CC1-497A-A55A-14BD93753E69}" type="presParOf" srcId="{DB737D96-EA07-465B-8020-6FB9900E8D85}" destId="{4795367B-3A2B-4CEE-BA0B-B691C25D5EDD}" srcOrd="0" destOrd="0" presId="urn:microsoft.com/office/officeart/2005/8/layout/hProcess6"/>
    <dgm:cxn modelId="{47B30321-AD73-439A-B605-CB0F7C814A9B}" type="presParOf" srcId="{4795367B-3A2B-4CEE-BA0B-B691C25D5EDD}" destId="{2A9053E8-3BFD-49DD-B730-7A4A48BFC0C3}" srcOrd="0" destOrd="0" presId="urn:microsoft.com/office/officeart/2005/8/layout/hProcess6"/>
    <dgm:cxn modelId="{8A6E9F94-9DD7-4358-9246-C014A11A1C1F}" type="presParOf" srcId="{4795367B-3A2B-4CEE-BA0B-B691C25D5EDD}" destId="{8F4723C6-04CA-4F28-A5B0-FBE343189F92}" srcOrd="1" destOrd="0" presId="urn:microsoft.com/office/officeart/2005/8/layout/hProcess6"/>
    <dgm:cxn modelId="{122F6790-66E7-40BF-AF73-1A0831E32909}" type="presParOf" srcId="{4795367B-3A2B-4CEE-BA0B-B691C25D5EDD}" destId="{50CA9354-6462-4F55-A187-8C3A434ADA71}" srcOrd="2" destOrd="0" presId="urn:microsoft.com/office/officeart/2005/8/layout/hProcess6"/>
    <dgm:cxn modelId="{24BCA933-85BC-4398-A41F-4A2849676E3A}" type="presParOf" srcId="{4795367B-3A2B-4CEE-BA0B-B691C25D5EDD}" destId="{945FA7D8-4D85-4B74-B17E-9ED5BFCA0D03}" srcOrd="3" destOrd="0" presId="urn:microsoft.com/office/officeart/2005/8/layout/hProcess6"/>
    <dgm:cxn modelId="{B57781D3-8FAA-4823-A07A-C62EFE2FA73B}" type="presParOf" srcId="{DB737D96-EA07-465B-8020-6FB9900E8D85}" destId="{A0281232-37C6-4301-AB17-2415175791FC}" srcOrd="1" destOrd="0" presId="urn:microsoft.com/office/officeart/2005/8/layout/hProcess6"/>
    <dgm:cxn modelId="{416FBA4F-438B-4C68-9BF1-6A1CF03E9513}" type="presParOf" srcId="{DB737D96-EA07-465B-8020-6FB9900E8D85}" destId="{561B406C-F24A-43C5-8552-21628EA1973B}" srcOrd="2" destOrd="0" presId="urn:microsoft.com/office/officeart/2005/8/layout/hProcess6"/>
    <dgm:cxn modelId="{451D783D-3A6D-42AE-91F9-98ABD09A610B}" type="presParOf" srcId="{561B406C-F24A-43C5-8552-21628EA1973B}" destId="{9E29CCA7-9D73-4926-AF72-CCE7F9BCCF6B}" srcOrd="0" destOrd="0" presId="urn:microsoft.com/office/officeart/2005/8/layout/hProcess6"/>
    <dgm:cxn modelId="{5E47812A-32CC-41B2-B22C-06CBD281BFF5}" type="presParOf" srcId="{561B406C-F24A-43C5-8552-21628EA1973B}" destId="{1682BD8A-6EF5-4150-8223-370302F73974}" srcOrd="1" destOrd="0" presId="urn:microsoft.com/office/officeart/2005/8/layout/hProcess6"/>
    <dgm:cxn modelId="{58D4F4A6-A923-4276-8D1D-E5238AEED7B5}" type="presParOf" srcId="{561B406C-F24A-43C5-8552-21628EA1973B}" destId="{7F1F4C81-54F1-4B3A-AB9F-786EC53F6D35}" srcOrd="2" destOrd="0" presId="urn:microsoft.com/office/officeart/2005/8/layout/hProcess6"/>
    <dgm:cxn modelId="{130EA1D8-77C5-49F8-9916-FA628D5A29D3}" type="presParOf" srcId="{561B406C-F24A-43C5-8552-21628EA1973B}" destId="{A27D464F-9FB5-43B8-BF4E-326452678483}" srcOrd="3" destOrd="0" presId="urn:microsoft.com/office/officeart/2005/8/layout/hProcess6"/>
    <dgm:cxn modelId="{3CC18F72-0D38-4A57-AFA4-915A87CF0FCF}" type="presParOf" srcId="{DB737D96-EA07-465B-8020-6FB9900E8D85}" destId="{A4BBCEEB-A476-4C79-A1E2-446430515008}" srcOrd="3" destOrd="0" presId="urn:microsoft.com/office/officeart/2005/8/layout/hProcess6"/>
    <dgm:cxn modelId="{4DE30447-8CBF-4A5C-AEE8-962E7CB4BF08}" type="presParOf" srcId="{DB737D96-EA07-465B-8020-6FB9900E8D85}" destId="{BB9E6C38-CCC5-4021-9E5D-525CF8E190E7}" srcOrd="4" destOrd="0" presId="urn:microsoft.com/office/officeart/2005/8/layout/hProcess6"/>
    <dgm:cxn modelId="{2C0E9183-7919-4C4D-9A91-D325476F7054}" type="presParOf" srcId="{BB9E6C38-CCC5-4021-9E5D-525CF8E190E7}" destId="{B299A62C-169A-48AE-8826-8A85B5EFAC82}" srcOrd="0" destOrd="0" presId="urn:microsoft.com/office/officeart/2005/8/layout/hProcess6"/>
    <dgm:cxn modelId="{526F9B3B-B949-4DA3-B446-7C336BEECF6C}" type="presParOf" srcId="{BB9E6C38-CCC5-4021-9E5D-525CF8E190E7}" destId="{D860CA57-3FFC-4C98-A6EC-388B0ADD7375}" srcOrd="1" destOrd="0" presId="urn:microsoft.com/office/officeart/2005/8/layout/hProcess6"/>
    <dgm:cxn modelId="{C6EB81EA-A306-403C-B177-48FF8492440F}" type="presParOf" srcId="{BB9E6C38-CCC5-4021-9E5D-525CF8E190E7}" destId="{8E8ABDE6-2990-4C2A-ABE6-49DA6E1C0628}" srcOrd="2" destOrd="0" presId="urn:microsoft.com/office/officeart/2005/8/layout/hProcess6"/>
    <dgm:cxn modelId="{BD15DBDF-3115-43C6-9C1E-196CF4A21900}" type="presParOf" srcId="{BB9E6C38-CCC5-4021-9E5D-525CF8E190E7}" destId="{FAC0D291-F121-4BA9-84E0-B9F8D0157D0F}" srcOrd="3" destOrd="0" presId="urn:microsoft.com/office/officeart/2005/8/layout/hProcess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A03941-74FA-4E23-8633-4AF7599AC203}">
      <dsp:nvSpPr>
        <dsp:cNvPr id="0" name=""/>
        <dsp:cNvSpPr/>
      </dsp:nvSpPr>
      <dsp:spPr>
        <a:xfrm>
          <a:off x="4801" y="0"/>
          <a:ext cx="4911730" cy="71900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marL="0" lvl="0" indent="0" algn="ctr" defTabSz="1733550">
            <a:lnSpc>
              <a:spcPct val="90000"/>
            </a:lnSpc>
            <a:spcBef>
              <a:spcPct val="0"/>
            </a:spcBef>
            <a:spcAft>
              <a:spcPct val="35000"/>
            </a:spcAft>
            <a:buNone/>
          </a:pPr>
          <a:r>
            <a:rPr lang="en-GB" sz="3900" kern="1200" dirty="0"/>
            <a:t>Fault Injection Tool</a:t>
          </a:r>
        </a:p>
      </dsp:txBody>
      <dsp:txXfrm>
        <a:off x="364302" y="0"/>
        <a:ext cx="4192729" cy="7190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723C6-04CA-4F28-A5B0-FBE343189F92}">
      <dsp:nvSpPr>
        <dsp:cNvPr id="0" name=""/>
        <dsp:cNvSpPr/>
      </dsp:nvSpPr>
      <dsp:spPr>
        <a:xfrm>
          <a:off x="849016" y="0"/>
          <a:ext cx="2827480" cy="2471574"/>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13335" rIns="26670" bIns="13335" numCol="1" spcCol="1270" anchor="ctr" anchorCtr="0">
          <a:noAutofit/>
        </a:bodyPr>
        <a:lstStyle/>
        <a:p>
          <a:pPr marL="0" lvl="0" indent="0" algn="ctr" defTabSz="933450">
            <a:lnSpc>
              <a:spcPct val="90000"/>
            </a:lnSpc>
            <a:spcBef>
              <a:spcPct val="0"/>
            </a:spcBef>
            <a:spcAft>
              <a:spcPct val="35000"/>
            </a:spcAft>
            <a:buNone/>
          </a:pPr>
          <a:r>
            <a:rPr lang="en-US" sz="2100" kern="1200" dirty="0"/>
            <a:t>Return value of the function must not be used</a:t>
          </a:r>
        </a:p>
      </dsp:txBody>
      <dsp:txXfrm>
        <a:off x="1555886" y="370736"/>
        <a:ext cx="1378397" cy="1730102"/>
      </dsp:txXfrm>
    </dsp:sp>
    <dsp:sp modelId="{945FA7D8-4D85-4B74-B17E-9ED5BFCA0D03}">
      <dsp:nvSpPr>
        <dsp:cNvPr id="0" name=""/>
        <dsp:cNvSpPr/>
      </dsp:nvSpPr>
      <dsp:spPr>
        <a:xfrm>
          <a:off x="142146" y="528916"/>
          <a:ext cx="1413740" cy="14137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2755900">
            <a:lnSpc>
              <a:spcPct val="90000"/>
            </a:lnSpc>
            <a:spcBef>
              <a:spcPct val="0"/>
            </a:spcBef>
            <a:spcAft>
              <a:spcPct val="35000"/>
            </a:spcAft>
            <a:buNone/>
          </a:pPr>
          <a:r>
            <a:rPr lang="en-US" sz="6200" kern="1200" dirty="0"/>
            <a:t>C1</a:t>
          </a:r>
        </a:p>
      </dsp:txBody>
      <dsp:txXfrm>
        <a:off x="349183" y="735953"/>
        <a:ext cx="999666" cy="999666"/>
      </dsp:txXfrm>
    </dsp:sp>
    <dsp:sp modelId="{1682BD8A-6EF5-4150-8223-370302F73974}">
      <dsp:nvSpPr>
        <dsp:cNvPr id="0" name=""/>
        <dsp:cNvSpPr/>
      </dsp:nvSpPr>
      <dsp:spPr>
        <a:xfrm>
          <a:off x="4564639" y="0"/>
          <a:ext cx="2827480" cy="2471574"/>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13335" rIns="26670" bIns="13335" numCol="1" spcCol="1270" anchor="ctr" anchorCtr="0">
          <a:noAutofit/>
        </a:bodyPr>
        <a:lstStyle/>
        <a:p>
          <a:pPr marL="0" lvl="0" indent="0" algn="ctr" defTabSz="933450">
            <a:lnSpc>
              <a:spcPct val="90000"/>
            </a:lnSpc>
            <a:spcBef>
              <a:spcPct val="0"/>
            </a:spcBef>
            <a:spcAft>
              <a:spcPct val="35000"/>
            </a:spcAft>
            <a:buNone/>
          </a:pPr>
          <a:r>
            <a:rPr lang="en-US" sz="2100" kern="1200" dirty="0"/>
            <a:t>Call must not be the only statement in the block</a:t>
          </a:r>
        </a:p>
      </dsp:txBody>
      <dsp:txXfrm>
        <a:off x="5271509" y="370736"/>
        <a:ext cx="1378397" cy="1730102"/>
      </dsp:txXfrm>
    </dsp:sp>
    <dsp:sp modelId="{A27D464F-9FB5-43B8-BF4E-326452678483}">
      <dsp:nvSpPr>
        <dsp:cNvPr id="0" name=""/>
        <dsp:cNvSpPr/>
      </dsp:nvSpPr>
      <dsp:spPr>
        <a:xfrm>
          <a:off x="3857769" y="528916"/>
          <a:ext cx="1413740" cy="14137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2755900">
            <a:lnSpc>
              <a:spcPct val="90000"/>
            </a:lnSpc>
            <a:spcBef>
              <a:spcPct val="0"/>
            </a:spcBef>
            <a:spcAft>
              <a:spcPct val="35000"/>
            </a:spcAft>
            <a:buNone/>
          </a:pPr>
          <a:r>
            <a:rPr lang="en-US" sz="6200" kern="1200" dirty="0"/>
            <a:t>C2</a:t>
          </a:r>
        </a:p>
      </dsp:txBody>
      <dsp:txXfrm>
        <a:off x="4064806" y="735953"/>
        <a:ext cx="999666" cy="999666"/>
      </dsp:txXfrm>
    </dsp:sp>
    <dsp:sp modelId="{D860CA57-3FFC-4C98-A6EC-388B0ADD7375}">
      <dsp:nvSpPr>
        <dsp:cNvPr id="0" name=""/>
        <dsp:cNvSpPr/>
      </dsp:nvSpPr>
      <dsp:spPr>
        <a:xfrm>
          <a:off x="8280263" y="0"/>
          <a:ext cx="2827480" cy="2471574"/>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13335" rIns="26670" bIns="13335" numCol="1" spcCol="1270" anchor="ctr" anchorCtr="0">
          <a:noAutofit/>
        </a:bodyPr>
        <a:lstStyle/>
        <a:p>
          <a:pPr marL="0" lvl="0" indent="0" algn="ctr" defTabSz="933450">
            <a:lnSpc>
              <a:spcPct val="90000"/>
            </a:lnSpc>
            <a:spcBef>
              <a:spcPct val="0"/>
            </a:spcBef>
            <a:spcAft>
              <a:spcPct val="35000"/>
            </a:spcAft>
            <a:buNone/>
          </a:pPr>
          <a:r>
            <a:rPr lang="en-US" sz="2100" kern="1200" dirty="0"/>
            <a:t>Call must not be referred to a constructor</a:t>
          </a:r>
        </a:p>
      </dsp:txBody>
      <dsp:txXfrm>
        <a:off x="8987133" y="370736"/>
        <a:ext cx="1378397" cy="1730102"/>
      </dsp:txXfrm>
    </dsp:sp>
    <dsp:sp modelId="{FAC0D291-F121-4BA9-84E0-B9F8D0157D0F}">
      <dsp:nvSpPr>
        <dsp:cNvPr id="0" name=""/>
        <dsp:cNvSpPr/>
      </dsp:nvSpPr>
      <dsp:spPr>
        <a:xfrm>
          <a:off x="7573393" y="528916"/>
          <a:ext cx="1413740" cy="14137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2755900">
            <a:lnSpc>
              <a:spcPct val="90000"/>
            </a:lnSpc>
            <a:spcBef>
              <a:spcPct val="0"/>
            </a:spcBef>
            <a:spcAft>
              <a:spcPct val="35000"/>
            </a:spcAft>
            <a:buNone/>
          </a:pPr>
          <a:r>
            <a:rPr lang="en-US" sz="6200" kern="1200" dirty="0"/>
            <a:t>C3</a:t>
          </a:r>
        </a:p>
      </dsp:txBody>
      <dsp:txXfrm>
        <a:off x="7780430" y="735953"/>
        <a:ext cx="999666" cy="99966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AFF773-71C6-4A70-AC93-1B6C606418E1}" type="datetimeFigureOut">
              <a:rPr lang="it-IT" smtClean="0"/>
              <a:t>21/09/24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D8B969-9C32-4500-B9BD-EEE3740404E2}" type="slidenum">
              <a:rPr lang="it-IT" smtClean="0"/>
              <a:t>‹#›</a:t>
            </a:fld>
            <a:endParaRPr lang="it-IT" dirty="0"/>
          </a:p>
        </p:txBody>
      </p:sp>
    </p:spTree>
    <p:extLst>
      <p:ext uri="{BB962C8B-B14F-4D97-AF65-F5344CB8AC3E}">
        <p14:creationId xmlns:p14="http://schemas.microsoft.com/office/powerpoint/2010/main" val="31612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Business-</a:t>
            </a:r>
            <a:r>
              <a:rPr lang="en-GB" b="1" noProof="0" dirty="0"/>
              <a:t>critical</a:t>
            </a:r>
            <a:r>
              <a:rPr lang="it-IT" b="1" baseline="0" dirty="0"/>
              <a:t> </a:t>
            </a:r>
            <a:r>
              <a:rPr lang="en-GB" b="1" baseline="0" noProof="0" dirty="0"/>
              <a:t>applications and why java</a:t>
            </a:r>
            <a:r>
              <a:rPr lang="it-IT" b="1" baseline="0" noProof="0" dirty="0"/>
              <a:t>:</a:t>
            </a:r>
          </a:p>
          <a:p>
            <a:r>
              <a:rPr lang="en-US" baseline="0" noProof="0" dirty="0"/>
              <a:t>The Business Critical Systems are systems whose accuracy (correctness) and integrity are essential to the successful operation of market or enterprise.</a:t>
            </a:r>
          </a:p>
          <a:p>
            <a:r>
              <a:rPr lang="en-US" sz="1200" b="0" i="0" kern="1200" dirty="0">
                <a:solidFill>
                  <a:schemeClr val="tx1"/>
                </a:solidFill>
                <a:effectLst/>
                <a:latin typeface="+mn-lt"/>
                <a:ea typeface="+mn-ea"/>
                <a:cs typeface="+mn-cs"/>
              </a:rPr>
              <a:t>Java has an vast array of excellent libraries for solving most of the common problems one needs to solve when developing enterprise applications. In many cases, there is more than one good choice for addressing a particular need, and oftentimes those libraries are free and open source under a business-friendly license.</a:t>
            </a:r>
            <a:endParaRPr lang="it-IT" baseline="0" noProof="0" dirty="0"/>
          </a:p>
          <a:p>
            <a:r>
              <a:rPr lang="en-GB" b="1" baseline="0" noProof="0" dirty="0"/>
              <a:t>Availability:</a:t>
            </a:r>
          </a:p>
          <a:p>
            <a:r>
              <a:rPr lang="en-US" b="0" baseline="0" dirty="0"/>
              <a:t>Simply put, availability is the proportion of time a system is in a functioning condition. </a:t>
            </a:r>
            <a:r>
              <a:rPr lang="en-US" sz="1200" b="0" i="0" kern="1200" baseline="0" dirty="0">
                <a:solidFill>
                  <a:schemeClr val="tx1"/>
                </a:solidFill>
                <a:effectLst/>
                <a:latin typeface="+mn-lt"/>
                <a:ea typeface="+mn-ea"/>
                <a:cs typeface="+mn-cs"/>
              </a:rPr>
              <a:t>Actually, i</a:t>
            </a:r>
            <a:r>
              <a:rPr lang="en-US" sz="1200" b="0" i="0" kern="1200" dirty="0">
                <a:solidFill>
                  <a:schemeClr val="tx1"/>
                </a:solidFill>
                <a:effectLst/>
                <a:latin typeface="+mn-lt"/>
                <a:ea typeface="+mn-ea"/>
                <a:cs typeface="+mn-cs"/>
              </a:rPr>
              <a:t>t is more convenient to use the complement measure of availability, namely, unavailability. </a:t>
            </a:r>
            <a:r>
              <a:rPr lang="en-US" b="0" baseline="0" dirty="0"/>
              <a:t>Unavailability is the probability that an item will not operate correctly at a given time and under specified conditions. It can be calculated by the ratio MTTR/(MTTR+MTTF). For an enterprise, higher is the unavailability of its system, greater is the loss of money</a:t>
            </a:r>
            <a:r>
              <a:rPr lang="it-IT" baseline="0" dirty="0"/>
              <a:t>.</a:t>
            </a:r>
          </a:p>
          <a:p>
            <a:r>
              <a:rPr lang="it-IT" b="1" baseline="0" dirty="0"/>
              <a:t>Fault </a:t>
            </a:r>
            <a:r>
              <a:rPr lang="en-GB" b="1" baseline="0" noProof="0" dirty="0"/>
              <a:t>tolerance</a:t>
            </a:r>
            <a:r>
              <a:rPr lang="it-IT" b="1" baseline="0" noProof="0" dirty="0"/>
              <a:t>:</a:t>
            </a:r>
            <a:endParaRPr lang="it-IT" b="1" baseline="0" dirty="0"/>
          </a:p>
          <a:p>
            <a:r>
              <a:rPr lang="en-US" baseline="0" noProof="0" dirty="0"/>
              <a:t>A fault-tolerant design enables a system to continue its intended operation, possibly at a reduced level, rather than failing completely, when some part of the system fails. </a:t>
            </a:r>
            <a:r>
              <a:rPr lang="en-GB" sz="1200" b="0" i="0" u="none" strike="noStrike" kern="1200" baseline="0" dirty="0">
                <a:solidFill>
                  <a:schemeClr val="tx1"/>
                </a:solidFill>
                <a:latin typeface="+mn-lt"/>
                <a:ea typeface="+mn-ea"/>
                <a:cs typeface="+mn-cs"/>
              </a:rPr>
              <a:t>Fault Tolerant </a:t>
            </a:r>
            <a:r>
              <a:rPr lang="en-GB" sz="1200" b="0" i="0" u="none" strike="noStrike" kern="1200" baseline="0">
                <a:solidFill>
                  <a:schemeClr val="tx1"/>
                </a:solidFill>
                <a:latin typeface="+mn-lt"/>
                <a:ea typeface="+mn-ea"/>
                <a:cs typeface="+mn-cs"/>
              </a:rPr>
              <a:t>Algorithms and</a:t>
            </a:r>
          </a:p>
          <a:p>
            <a:r>
              <a:rPr lang="en-US" sz="1200" b="0" i="0" u="none" strike="noStrike" kern="1200" baseline="0">
                <a:solidFill>
                  <a:schemeClr val="tx1"/>
                </a:solidFill>
                <a:latin typeface="+mn-lt"/>
                <a:ea typeface="+mn-ea"/>
                <a:cs typeface="+mn-cs"/>
              </a:rPr>
              <a:t>Mechanisms (FTAM) give the confidence that the system will be able to deliver a proper service and can be both evaluated and improved by a campaign of fault injections experiments. The software fault injection, thus, reveals and improve the ability of the software to handle faults.</a:t>
            </a:r>
            <a:endParaRPr lang="en-GB" baseline="0" noProof="0" dirty="0"/>
          </a:p>
        </p:txBody>
      </p:sp>
      <p:sp>
        <p:nvSpPr>
          <p:cNvPr id="4" name="Segnaposto numero diapositiva 3"/>
          <p:cNvSpPr>
            <a:spLocks noGrp="1"/>
          </p:cNvSpPr>
          <p:nvPr>
            <p:ph type="sldNum" sz="quarter" idx="10"/>
          </p:nvPr>
        </p:nvSpPr>
        <p:spPr/>
        <p:txBody>
          <a:bodyPr/>
          <a:lstStyle/>
          <a:p>
            <a:fld id="{CAD8B969-9C32-4500-B9BD-EEE3740404E2}" type="slidenum">
              <a:rPr lang="it-IT" smtClean="0"/>
              <a:t>2</a:t>
            </a:fld>
            <a:endParaRPr lang="it-IT" dirty="0"/>
          </a:p>
        </p:txBody>
      </p:sp>
    </p:spTree>
    <p:extLst>
      <p:ext uri="{BB962C8B-B14F-4D97-AF65-F5344CB8AC3E}">
        <p14:creationId xmlns:p14="http://schemas.microsoft.com/office/powerpoint/2010/main" val="1452095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1" i="0" kern="1200" dirty="0">
                <a:solidFill>
                  <a:schemeClr val="tx1"/>
                </a:solidFill>
                <a:effectLst/>
                <a:latin typeface="+mn-lt"/>
                <a:ea typeface="+mn-ea"/>
                <a:cs typeface="+mn-cs"/>
              </a:rPr>
              <a:t>Experiment</a:t>
            </a:r>
            <a:r>
              <a:rPr lang="it-IT" sz="1200" b="1" i="0" kern="1200" baseline="0" dirty="0">
                <a:solidFill>
                  <a:schemeClr val="tx1"/>
                </a:solidFill>
                <a:effectLst/>
                <a:latin typeface="+mn-lt"/>
                <a:ea typeface="+mn-ea"/>
                <a:cs typeface="+mn-cs"/>
              </a:rPr>
              <a:t> F</a:t>
            </a:r>
          </a:p>
          <a:p>
            <a:r>
              <a:rPr lang="en-GB" sz="1200" b="0" i="1" u="none" strike="noStrike" kern="1200" baseline="0" dirty="0">
                <a:solidFill>
                  <a:schemeClr val="tx1"/>
                </a:solidFill>
                <a:latin typeface="+mn-lt"/>
                <a:ea typeface="+mn-ea"/>
                <a:cs typeface="+mn-cs"/>
              </a:rPr>
              <a:t>faulty component </a:t>
            </a:r>
            <a:r>
              <a:rPr lang="en-GB" sz="1200" b="0" i="0" u="none" strike="noStrike" kern="1200" baseline="0" dirty="0">
                <a:solidFill>
                  <a:schemeClr val="tx1"/>
                </a:solidFill>
                <a:latin typeface="+mn-lt"/>
                <a:ea typeface="+mn-ea"/>
                <a:cs typeface="+mn-cs"/>
              </a:rPr>
              <a:t>dukes-</a:t>
            </a:r>
            <a:r>
              <a:rPr lang="en-GB" sz="1200" b="0" i="0" u="none" strike="noStrike" kern="1200" baseline="0" dirty="0" err="1">
                <a:solidFill>
                  <a:schemeClr val="tx1"/>
                </a:solidFill>
                <a:latin typeface="+mn-lt"/>
                <a:ea typeface="+mn-ea"/>
                <a:cs typeface="+mn-cs"/>
              </a:rPr>
              <a:t>store.war</a:t>
            </a:r>
            <a:endParaRPr lang="en-GB" sz="1200" b="0" i="0" u="none" strike="noStrike" kern="1200" baseline="0" dirty="0">
              <a:solidFill>
                <a:schemeClr val="tx1"/>
              </a:solidFill>
              <a:latin typeface="+mn-lt"/>
              <a:ea typeface="+mn-ea"/>
              <a:cs typeface="+mn-cs"/>
            </a:endParaRPr>
          </a:p>
          <a:p>
            <a:r>
              <a:rPr lang="en-GB" sz="1200" b="0" i="1" u="none" strike="noStrike" kern="1200" baseline="0" dirty="0">
                <a:solidFill>
                  <a:schemeClr val="tx1"/>
                </a:solidFill>
                <a:latin typeface="+mn-lt"/>
                <a:ea typeface="+mn-ea"/>
                <a:cs typeface="+mn-cs"/>
              </a:rPr>
              <a:t>changed method </a:t>
            </a:r>
            <a:r>
              <a:rPr lang="en-GB" sz="1200" b="0" i="0" u="none" strike="noStrike" kern="1200" baseline="0" dirty="0" err="1">
                <a:solidFill>
                  <a:schemeClr val="tx1"/>
                </a:solidFill>
                <a:latin typeface="+mn-lt"/>
                <a:ea typeface="+mn-ea"/>
                <a:cs typeface="+mn-cs"/>
              </a:rPr>
              <a:t>com.forest.ejb.UserBean.getUserByEmail</a:t>
            </a:r>
            <a:endParaRPr lang="en-GB" sz="1200" b="0" i="0" u="none" strike="noStrike" kern="1200" baseline="0" dirty="0">
              <a:solidFill>
                <a:schemeClr val="tx1"/>
              </a:solidFill>
              <a:latin typeface="+mn-lt"/>
              <a:ea typeface="+mn-ea"/>
              <a:cs typeface="+mn-cs"/>
            </a:endParaRPr>
          </a:p>
          <a:p>
            <a:r>
              <a:rPr lang="en-GB" sz="1200" b="0" i="1" u="none" strike="noStrike" kern="1200" baseline="0" dirty="0">
                <a:solidFill>
                  <a:schemeClr val="tx1"/>
                </a:solidFill>
                <a:latin typeface="+mn-lt"/>
                <a:ea typeface="+mn-ea"/>
                <a:cs typeface="+mn-cs"/>
              </a:rPr>
              <a:t>line </a:t>
            </a:r>
            <a:r>
              <a:rPr lang="en-GB" sz="1200" b="0" i="0" u="none" strike="noStrike" kern="1200" baseline="0" dirty="0">
                <a:solidFill>
                  <a:schemeClr val="tx1"/>
                </a:solidFill>
                <a:latin typeface="+mn-lt"/>
                <a:ea typeface="+mn-ea"/>
                <a:cs typeface="+mn-cs"/>
              </a:rPr>
              <a:t>23</a:t>
            </a:r>
          </a:p>
          <a:p>
            <a:r>
              <a:rPr lang="en-GB" sz="1200" b="0" i="1" u="none" strike="noStrike" kern="1200" baseline="0" dirty="0">
                <a:solidFill>
                  <a:schemeClr val="tx1"/>
                </a:solidFill>
                <a:latin typeface="+mn-lt"/>
                <a:ea typeface="+mn-ea"/>
                <a:cs typeface="+mn-cs"/>
              </a:rPr>
              <a:t>operator</a:t>
            </a:r>
            <a:r>
              <a:rPr lang="en-GB" sz="1200" b="1" i="0" u="none" strike="noStrike" kern="1200" baseline="0" dirty="0">
                <a:solidFill>
                  <a:schemeClr val="tx1"/>
                </a:solidFill>
                <a:latin typeface="+mn-lt"/>
                <a:ea typeface="+mn-ea"/>
                <a:cs typeface="+mn-cs"/>
              </a:rPr>
              <a:t> </a:t>
            </a:r>
            <a:r>
              <a:rPr lang="en-GB" sz="1200" b="0" i="0" u="none" strike="noStrike" kern="1200" baseline="0" dirty="0">
                <a:solidFill>
                  <a:schemeClr val="tx1"/>
                </a:solidFill>
                <a:latin typeface="+mn-lt"/>
                <a:ea typeface="+mn-ea"/>
                <a:cs typeface="+mn-cs"/>
              </a:rPr>
              <a:t>Java Operator No Result Exception</a:t>
            </a:r>
          </a:p>
          <a:p>
            <a:r>
              <a:rPr lang="en-US" sz="1200" b="0" i="0" u="none" strike="noStrike" kern="1200" baseline="0" dirty="0">
                <a:solidFill>
                  <a:schemeClr val="tx1"/>
                </a:solidFill>
                <a:latin typeface="+mn-lt"/>
                <a:ea typeface="+mn-ea"/>
                <a:cs typeface="+mn-cs"/>
              </a:rPr>
              <a:t>This injection affects the whole test suite because the consequence is that neither the users nor the administrator can log in the application. A further anomaly could be the visualized page when we first try to log in. Here there is both an error message with the java exception written in bold red, and the little pop up message that ensure the user to be logged in.</a:t>
            </a:r>
          </a:p>
          <a:p>
            <a:r>
              <a:rPr lang="en-US" sz="1200" b="0" i="0" kern="1200" baseline="0" dirty="0">
                <a:solidFill>
                  <a:schemeClr val="tx1"/>
                </a:solidFill>
                <a:effectLst/>
                <a:latin typeface="+mn-lt"/>
                <a:ea typeface="+mn-ea"/>
                <a:cs typeface="+mn-cs"/>
              </a:rPr>
              <a:t>In order to understand the transient nature of this failure, the component has been injected again with the same operator in the same location but with the remote option. The trigger mode chosen is user-triggered in order to activate and deactivate the fault as needed. A new test case has been executed. When the user logs in again the fault is switched on and, as expected, the exceptions are recorded in the similar way to the previous case. Since the user did not succeed in logging in, remotely the fault is deactivated and the user tries to log in again. Although the fault is off, the session keeps memory of the failed trial and does not even try to query the database and logs the user. The unhandled exception in this case is a </a:t>
            </a:r>
            <a:r>
              <a:rPr lang="en-US" sz="1200" b="0" i="0" kern="1200" baseline="0" dirty="0" err="1">
                <a:solidFill>
                  <a:schemeClr val="tx1"/>
                </a:solidFill>
                <a:effectLst/>
                <a:latin typeface="+mn-lt"/>
                <a:ea typeface="+mn-ea"/>
                <a:cs typeface="+mn-cs"/>
              </a:rPr>
              <a:t>ServletException</a:t>
            </a:r>
            <a:r>
              <a:rPr lang="en-US" sz="1200" b="0" i="0" kern="1200" baseline="0" dirty="0">
                <a:solidFill>
                  <a:schemeClr val="tx1"/>
                </a:solidFill>
                <a:effectLst/>
                <a:latin typeface="+mn-lt"/>
                <a:ea typeface="+mn-ea"/>
                <a:cs typeface="+mn-cs"/>
              </a:rPr>
              <a:t>, caused by the inconsistent state of the session. </a:t>
            </a:r>
          </a:p>
          <a:p>
            <a:r>
              <a:rPr lang="en-US" sz="1200" b="0" i="0" kern="1200" baseline="0" dirty="0">
                <a:solidFill>
                  <a:schemeClr val="tx1"/>
                </a:solidFill>
                <a:effectLst/>
                <a:latin typeface="+mn-lt"/>
                <a:ea typeface="+mn-ea"/>
                <a:cs typeface="+mn-cs"/>
              </a:rPr>
              <a:t>The need of a more complex recovery mechanism is discovered by Experiment F. The detection could be simply done catching the related exceptions of the failure for the inconsistent state of the application. Thus, the application should be able to reset the session, taking in count also the database entries for that session. Thus, the fault tolerance should mask the failure to the user, revert the system state back to some earlier correct version and try the queries again. As said before, a spatial redundancy of the database can reduce the waiting time.</a:t>
            </a:r>
            <a:endParaRPr lang="it-IT" sz="1200" b="0" i="0" kern="1200" baseline="0" dirty="0">
              <a:solidFill>
                <a:schemeClr val="tx1"/>
              </a:solidFill>
              <a:effectLst/>
              <a:latin typeface="+mn-lt"/>
              <a:ea typeface="+mn-ea"/>
              <a:cs typeface="+mn-cs"/>
            </a:endParaRPr>
          </a:p>
        </p:txBody>
      </p:sp>
      <p:sp>
        <p:nvSpPr>
          <p:cNvPr id="4" name="Segnaposto numero diapositiva 3"/>
          <p:cNvSpPr>
            <a:spLocks noGrp="1"/>
          </p:cNvSpPr>
          <p:nvPr>
            <p:ph type="sldNum" sz="quarter" idx="10"/>
          </p:nvPr>
        </p:nvSpPr>
        <p:spPr/>
        <p:txBody>
          <a:bodyPr/>
          <a:lstStyle/>
          <a:p>
            <a:fld id="{CAD8B969-9C32-4500-B9BD-EEE3740404E2}" type="slidenum">
              <a:rPr lang="it-IT" smtClean="0"/>
              <a:t>11</a:t>
            </a:fld>
            <a:endParaRPr lang="it-IT" dirty="0"/>
          </a:p>
        </p:txBody>
      </p:sp>
    </p:spTree>
    <p:extLst>
      <p:ext uri="{BB962C8B-B14F-4D97-AF65-F5344CB8AC3E}">
        <p14:creationId xmlns:p14="http://schemas.microsoft.com/office/powerpoint/2010/main" val="4200500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kern="1200" dirty="0">
                <a:solidFill>
                  <a:schemeClr val="tx1"/>
                </a:solidFill>
                <a:effectLst/>
                <a:latin typeface="+mn-lt"/>
                <a:ea typeface="+mn-ea"/>
                <a:cs typeface="+mn-cs"/>
              </a:rPr>
              <a:t>Conclusioni</a:t>
            </a:r>
            <a:endParaRPr lang="it-IT" dirty="0"/>
          </a:p>
        </p:txBody>
      </p:sp>
      <p:sp>
        <p:nvSpPr>
          <p:cNvPr id="4" name="Segnaposto numero diapositiva 3"/>
          <p:cNvSpPr>
            <a:spLocks noGrp="1"/>
          </p:cNvSpPr>
          <p:nvPr>
            <p:ph type="sldNum" sz="quarter" idx="10"/>
          </p:nvPr>
        </p:nvSpPr>
        <p:spPr/>
        <p:txBody>
          <a:bodyPr/>
          <a:lstStyle/>
          <a:p>
            <a:fld id="{CAD8B969-9C32-4500-B9BD-EEE3740404E2}" type="slidenum">
              <a:rPr lang="it-IT" smtClean="0"/>
              <a:t>12</a:t>
            </a:fld>
            <a:endParaRPr lang="it-IT" dirty="0"/>
          </a:p>
        </p:txBody>
      </p:sp>
    </p:spTree>
    <p:extLst>
      <p:ext uri="{BB962C8B-B14F-4D97-AF65-F5344CB8AC3E}">
        <p14:creationId xmlns:p14="http://schemas.microsoft.com/office/powerpoint/2010/main" val="783781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CAD8B969-9C32-4500-B9BD-EEE3740404E2}" type="slidenum">
              <a:rPr lang="it-IT" smtClean="0"/>
              <a:t>13</a:t>
            </a:fld>
            <a:endParaRPr lang="it-IT" dirty="0"/>
          </a:p>
        </p:txBody>
      </p:sp>
    </p:spTree>
    <p:extLst>
      <p:ext uri="{BB962C8B-B14F-4D97-AF65-F5344CB8AC3E}">
        <p14:creationId xmlns:p14="http://schemas.microsoft.com/office/powerpoint/2010/main" val="966483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Tool</a:t>
            </a:r>
          </a:p>
          <a:p>
            <a:pPr marL="0" indent="0">
              <a:buFont typeface="Arial" panose="020B0604020202020204" pitchFamily="34" charset="0"/>
              <a:buNone/>
            </a:pPr>
            <a:r>
              <a:rPr lang="en-US" sz="1200" b="0" i="0" u="none" strike="noStrike" kern="1200" baseline="0" dirty="0">
                <a:solidFill>
                  <a:schemeClr val="tx1"/>
                </a:solidFill>
                <a:latin typeface="+mn-lt"/>
                <a:ea typeface="+mn-ea"/>
                <a:cs typeface="+mn-cs"/>
              </a:rPr>
              <a:t>The goal of this work is to build a fault injector for Java programs. The tool gets as input the code of a Java software component, analyzes the input and extract all the information needed to profile the application and then create a copy of the archive file with a fault inside.  It works with the </a:t>
            </a:r>
            <a:r>
              <a:rPr lang="en-US" sz="1200" b="0" i="0" u="none" strike="noStrike" kern="1200" baseline="0" dirty="0" err="1">
                <a:solidFill>
                  <a:schemeClr val="tx1"/>
                </a:solidFill>
                <a:latin typeface="+mn-lt"/>
                <a:ea typeface="+mn-ea"/>
                <a:cs typeface="+mn-cs"/>
              </a:rPr>
              <a:t>bytecode</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i.e. </a:t>
            </a:r>
            <a:r>
              <a:rPr lang="en-US" sz="1200" b="0" i="0" u="none" strike="noStrike" kern="1200" baseline="0" dirty="0">
                <a:solidFill>
                  <a:schemeClr val="tx1"/>
                </a:solidFill>
                <a:latin typeface="+mn-lt"/>
                <a:ea typeface="+mn-ea"/>
                <a:cs typeface="+mn-cs"/>
              </a:rPr>
              <a:t>the binary executable on a JVM. </a:t>
            </a:r>
            <a:r>
              <a:rPr lang="en-US" sz="1200" dirty="0"/>
              <a:t>It’s not necessary to have source code in order to inject faults. Faults can be injected in third party library or COTS. Faults are injected in a given component to evaluate the behavior of the overall system in the presence of that faulty component.</a:t>
            </a:r>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Fault Load</a:t>
            </a:r>
          </a:p>
          <a:p>
            <a:r>
              <a:rPr lang="en-US" sz="1200" b="0" i="0" u="none" strike="noStrike" kern="1200" baseline="0" dirty="0">
                <a:solidFill>
                  <a:schemeClr val="tx1"/>
                </a:solidFill>
                <a:latin typeface="+mn-lt"/>
                <a:ea typeface="+mn-ea"/>
                <a:cs typeface="+mn-cs"/>
              </a:rPr>
              <a:t>What is actually injected is called fault load, i.e. rules and operators for the simulation of the software faults. The design of operators is based on a previous work (</a:t>
            </a:r>
            <a:r>
              <a:rPr lang="en-US" sz="1200" b="0" i="0" u="none" strike="noStrike" kern="1200" baseline="0" dirty="0" err="1">
                <a:solidFill>
                  <a:schemeClr val="tx1"/>
                </a:solidFill>
                <a:latin typeface="+mn-lt"/>
                <a:ea typeface="+mn-ea"/>
                <a:cs typeface="+mn-cs"/>
              </a:rPr>
              <a:t>Duraes</a:t>
            </a:r>
            <a:r>
              <a:rPr lang="en-US" sz="1200" b="0" i="0" u="none" strike="noStrike" kern="1200" baseline="0" dirty="0">
                <a:solidFill>
                  <a:schemeClr val="tx1"/>
                </a:solidFill>
                <a:latin typeface="+mn-lt"/>
                <a:ea typeface="+mn-ea"/>
                <a:cs typeface="+mn-cs"/>
              </a:rPr>
              <a:t> and Madeira’s G-SWFIT) for C programs and extended for java technologies.</a:t>
            </a:r>
          </a:p>
          <a:p>
            <a:r>
              <a:rPr lang="en-US" sz="1200" b="1" i="0" u="none" strike="noStrike" kern="1200" baseline="0" dirty="0">
                <a:solidFill>
                  <a:schemeClr val="tx1"/>
                </a:solidFill>
                <a:latin typeface="+mn-lt"/>
                <a:ea typeface="+mn-ea"/>
                <a:cs typeface="+mn-cs"/>
              </a:rPr>
              <a:t>Utilities</a:t>
            </a:r>
          </a:p>
          <a:p>
            <a:r>
              <a:rPr lang="en-US" sz="1200" b="0" i="0" u="none" strike="noStrike" kern="1200" baseline="0" dirty="0">
                <a:solidFill>
                  <a:schemeClr val="tx1"/>
                </a:solidFill>
                <a:latin typeface="+mn-lt"/>
                <a:ea typeface="+mn-ea"/>
                <a:cs typeface="+mn-cs"/>
              </a:rPr>
              <a:t>The faults are injected at the </a:t>
            </a:r>
            <a:r>
              <a:rPr lang="en-US" sz="1200" b="0" i="0" u="none" strike="noStrike" kern="1200" baseline="0" dirty="0" err="1">
                <a:solidFill>
                  <a:schemeClr val="tx1"/>
                </a:solidFill>
                <a:latin typeface="+mn-lt"/>
                <a:ea typeface="+mn-ea"/>
                <a:cs typeface="+mn-cs"/>
              </a:rPr>
              <a:t>bytecode</a:t>
            </a:r>
            <a:r>
              <a:rPr lang="en-US" sz="1200" b="0" i="0" u="none" strike="noStrike" kern="1200" baseline="0" dirty="0">
                <a:solidFill>
                  <a:schemeClr val="tx1"/>
                </a:solidFill>
                <a:latin typeface="+mn-lt"/>
                <a:ea typeface="+mn-ea"/>
                <a:cs typeface="+mn-cs"/>
              </a:rPr>
              <a:t> level. The Java </a:t>
            </a:r>
            <a:r>
              <a:rPr lang="en-US" sz="1200" b="0" i="0" u="none" strike="noStrike" kern="1200" baseline="0" dirty="0" err="1">
                <a:solidFill>
                  <a:schemeClr val="tx1"/>
                </a:solidFill>
                <a:latin typeface="+mn-lt"/>
                <a:ea typeface="+mn-ea"/>
                <a:cs typeface="+mn-cs"/>
              </a:rPr>
              <a:t>bytecode</a:t>
            </a:r>
            <a:r>
              <a:rPr lang="en-US" sz="1200" b="0" i="0" u="none" strike="noStrike" kern="1200" baseline="0" dirty="0">
                <a:solidFill>
                  <a:schemeClr val="tx1"/>
                </a:solidFill>
                <a:latin typeface="+mn-lt"/>
                <a:ea typeface="+mn-ea"/>
                <a:cs typeface="+mn-cs"/>
              </a:rPr>
              <a:t> is the binary executable on a Java Virtual Machine (JVM). In order to understand and manipulate the byte code in a easier way, I developed some utilities upon a </a:t>
            </a:r>
            <a:r>
              <a:rPr lang="en-US" sz="1200" b="0" i="0" u="none" strike="noStrike" kern="1200" baseline="0" dirty="0" err="1">
                <a:solidFill>
                  <a:schemeClr val="tx1"/>
                </a:solidFill>
                <a:latin typeface="+mn-lt"/>
                <a:ea typeface="+mn-ea"/>
                <a:cs typeface="+mn-cs"/>
              </a:rPr>
              <a:t>thir</a:t>
            </a:r>
            <a:r>
              <a:rPr lang="en-US" sz="1200" b="0" i="0" u="none" strike="noStrike" kern="1200" baseline="0" dirty="0">
                <a:solidFill>
                  <a:schemeClr val="tx1"/>
                </a:solidFill>
                <a:latin typeface="+mn-lt"/>
                <a:ea typeface="+mn-ea"/>
                <a:cs typeface="+mn-cs"/>
              </a:rPr>
              <a:t>-party library called BCEL.</a:t>
            </a:r>
            <a:endParaRPr lang="it-IT" dirty="0"/>
          </a:p>
        </p:txBody>
      </p:sp>
      <p:sp>
        <p:nvSpPr>
          <p:cNvPr id="4" name="Segnaposto numero diapositiva 3"/>
          <p:cNvSpPr>
            <a:spLocks noGrp="1"/>
          </p:cNvSpPr>
          <p:nvPr>
            <p:ph type="sldNum" sz="quarter" idx="10"/>
          </p:nvPr>
        </p:nvSpPr>
        <p:spPr/>
        <p:txBody>
          <a:bodyPr/>
          <a:lstStyle/>
          <a:p>
            <a:fld id="{CAD8B969-9C32-4500-B9BD-EEE3740404E2}" type="slidenum">
              <a:rPr lang="it-IT" smtClean="0"/>
              <a:t>3</a:t>
            </a:fld>
            <a:endParaRPr lang="it-IT" dirty="0"/>
          </a:p>
        </p:txBody>
      </p:sp>
    </p:spTree>
    <p:extLst>
      <p:ext uri="{BB962C8B-B14F-4D97-AF65-F5344CB8AC3E}">
        <p14:creationId xmlns:p14="http://schemas.microsoft.com/office/powerpoint/2010/main" val="440305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1" i="0" kern="1200" dirty="0" err="1">
                <a:solidFill>
                  <a:schemeClr val="tx1"/>
                </a:solidFill>
                <a:effectLst/>
                <a:latin typeface="+mn-lt"/>
                <a:ea typeface="+mn-ea"/>
                <a:cs typeface="+mn-cs"/>
              </a:rPr>
              <a:t>Faults</a:t>
            </a:r>
            <a:r>
              <a:rPr lang="it-IT" sz="1200" b="1" i="0" kern="1200" baseline="0" dirty="0">
                <a:solidFill>
                  <a:schemeClr val="tx1"/>
                </a:solidFill>
                <a:effectLst/>
                <a:latin typeface="+mn-lt"/>
                <a:ea typeface="+mn-ea"/>
                <a:cs typeface="+mn-cs"/>
              </a:rPr>
              <a:t> to emulate</a:t>
            </a:r>
            <a:endParaRPr lang="en-US"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a:solidFill>
                  <a:schemeClr val="tx1"/>
                </a:solidFill>
                <a:latin typeface="+mn-lt"/>
                <a:ea typeface="+mn-ea"/>
                <a:cs typeface="+mn-cs"/>
              </a:rPr>
              <a:t>Internal faults represent </a:t>
            </a:r>
            <a:r>
              <a:rPr lang="en-US" sz="1200" b="0" i="0" u="none" strike="noStrike" kern="1200" baseline="0" dirty="0">
                <a:solidFill>
                  <a:schemeClr val="tx1"/>
                </a:solidFill>
                <a:latin typeface="+mn-lt"/>
                <a:ea typeface="+mn-ea"/>
                <a:cs typeface="+mn-cs"/>
              </a:rPr>
              <a:t>the residual software faults, those that eluded all software test with the unawareness of where they are, when they will reveal, what could be the consequences. </a:t>
            </a:r>
            <a:r>
              <a:rPr lang="en-US" sz="1200" b="0" i="1" u="none" strike="noStrike" kern="1200" baseline="0" dirty="0">
                <a:solidFill>
                  <a:schemeClr val="tx1"/>
                </a:solidFill>
                <a:latin typeface="+mn-lt"/>
                <a:ea typeface="+mn-ea"/>
                <a:cs typeface="+mn-cs"/>
              </a:rPr>
              <a:t>Bugs </a:t>
            </a:r>
            <a:r>
              <a:rPr lang="en-US" sz="1200" b="0" i="0" u="none" strike="noStrike" kern="1200" baseline="0" dirty="0">
                <a:solidFill>
                  <a:schemeClr val="tx1"/>
                </a:solidFill>
                <a:latin typeface="+mn-lt"/>
                <a:ea typeface="+mn-ea"/>
                <a:cs typeface="+mn-cs"/>
              </a:rPr>
              <a:t>inside the code of a particular component, sometimes called </a:t>
            </a:r>
            <a:r>
              <a:rPr lang="en-US" sz="1200" b="0" i="1" u="none" strike="noStrike" kern="1200" baseline="0" dirty="0">
                <a:solidFill>
                  <a:schemeClr val="tx1"/>
                </a:solidFill>
                <a:latin typeface="+mn-lt"/>
                <a:ea typeface="+mn-ea"/>
                <a:cs typeface="+mn-cs"/>
              </a:rPr>
              <a:t>software defects </a:t>
            </a:r>
            <a:r>
              <a:rPr lang="en-US" sz="1200" b="0" i="0" u="none" strike="noStrike" kern="1200" baseline="0" dirty="0">
                <a:solidFill>
                  <a:schemeClr val="tx1"/>
                </a:solidFill>
                <a:latin typeface="+mn-lt"/>
                <a:ea typeface="+mn-ea"/>
                <a:cs typeface="+mn-cs"/>
              </a:rPr>
              <a:t>(these are persistent faults activated by particular sequence of inputs and use condition of the component); An example of bug can be a wrong condition on a portion of code, or a not implemented method or still a missing if around some statement.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External faults are caused by the failure of an external system. Service failure of a system causes a permanent or transient external fault for the other system(s) that receive service from the given system.</a:t>
            </a:r>
            <a:r>
              <a:rPr lang="it-IT" sz="1200" b="1" i="0" u="none" strike="noStrike" kern="1200" baseline="0" dirty="0">
                <a:solidFill>
                  <a:schemeClr val="tx1"/>
                </a:solidFill>
                <a:effectLst/>
                <a:latin typeface="+mn-lt"/>
                <a:ea typeface="+mn-ea"/>
                <a:cs typeface="+mn-cs"/>
              </a:rPr>
              <a:t> </a:t>
            </a:r>
            <a:r>
              <a:rPr lang="en-US" sz="1200" b="0" i="1" u="none" strike="noStrike" kern="1200" baseline="0" dirty="0">
                <a:solidFill>
                  <a:schemeClr val="tx1"/>
                </a:solidFill>
                <a:latin typeface="+mn-lt"/>
                <a:ea typeface="+mn-ea"/>
                <a:cs typeface="+mn-cs"/>
              </a:rPr>
              <a:t>External faults </a:t>
            </a:r>
            <a:r>
              <a:rPr lang="en-US" sz="1200" b="0" i="0" u="none" strike="noStrike" kern="1200" baseline="0" dirty="0">
                <a:solidFill>
                  <a:schemeClr val="tx1"/>
                </a:solidFill>
                <a:latin typeface="+mn-lt"/>
                <a:ea typeface="+mn-ea"/>
                <a:cs typeface="+mn-cs"/>
              </a:rPr>
              <a:t>generated outside the component and that induce the failure of the component (they include the unavailability or exhaustion of physical resources such as memory, connectivity etc., or they include delays or interaction errors with other components such as operating system, database, remote system etc.. They typically are transient).</a:t>
            </a:r>
          </a:p>
          <a:p>
            <a:endParaRPr lang="it-IT" sz="1200" b="1" i="0"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The difference between internal and external fault. The first originates inside the system boundary, the latter originates outside and propagates errors into the system by interaction or interference. </a:t>
            </a:r>
          </a:p>
          <a:p>
            <a:r>
              <a:rPr lang="en-US" sz="1200" b="0" i="0" u="none" strike="noStrike" kern="1200" baseline="0" dirty="0">
                <a:solidFill>
                  <a:schemeClr val="tx1"/>
                </a:solidFill>
                <a:latin typeface="+mn-lt"/>
                <a:ea typeface="+mn-ea"/>
                <a:cs typeface="+mn-cs"/>
              </a:rPr>
              <a:t>A permanent fault is the one of which presence is assumed to be continuous in time and a transient fault has a presence bounded in time.</a:t>
            </a:r>
          </a:p>
        </p:txBody>
      </p:sp>
      <p:sp>
        <p:nvSpPr>
          <p:cNvPr id="4" name="Segnaposto numero diapositiva 3"/>
          <p:cNvSpPr>
            <a:spLocks noGrp="1"/>
          </p:cNvSpPr>
          <p:nvPr>
            <p:ph type="sldNum" sz="quarter" idx="10"/>
          </p:nvPr>
        </p:nvSpPr>
        <p:spPr/>
        <p:txBody>
          <a:bodyPr/>
          <a:lstStyle/>
          <a:p>
            <a:fld id="{CAD8B969-9C32-4500-B9BD-EEE3740404E2}" type="slidenum">
              <a:rPr lang="it-IT" smtClean="0"/>
              <a:t>4</a:t>
            </a:fld>
            <a:endParaRPr lang="it-IT" dirty="0"/>
          </a:p>
        </p:txBody>
      </p:sp>
    </p:spTree>
    <p:extLst>
      <p:ext uri="{BB962C8B-B14F-4D97-AF65-F5344CB8AC3E}">
        <p14:creationId xmlns:p14="http://schemas.microsoft.com/office/powerpoint/2010/main" val="581099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How to emulate</a:t>
            </a:r>
          </a:p>
          <a:p>
            <a:r>
              <a:rPr lang="en-US" sz="1200" b="0" i="0" u="none" strike="noStrike" kern="1200" baseline="0" dirty="0">
                <a:solidFill>
                  <a:schemeClr val="tx1"/>
                </a:solidFill>
                <a:latin typeface="+mn-lt"/>
                <a:ea typeface="+mn-ea"/>
                <a:cs typeface="+mn-cs"/>
              </a:rPr>
              <a:t>The injection of faults into a software component depends on the kind of fault we want to emulate.</a:t>
            </a:r>
          </a:p>
          <a:p>
            <a:r>
              <a:rPr lang="en-US" sz="1200" b="0" i="0" u="none" strike="noStrike" kern="1200" baseline="0" dirty="0">
                <a:solidFill>
                  <a:schemeClr val="tx1"/>
                </a:solidFill>
                <a:latin typeface="+mn-lt"/>
                <a:ea typeface="+mn-ea"/>
                <a:cs typeface="+mn-cs"/>
              </a:rPr>
              <a:t>Software defects are emulated reproducing those kinds of error that programmers usually make, taking this information from some works such as </a:t>
            </a:r>
            <a:r>
              <a:rPr lang="en-US" sz="1200" b="0" i="0" u="none" strike="noStrike" kern="1200" baseline="0" dirty="0" err="1">
                <a:solidFill>
                  <a:schemeClr val="tx1"/>
                </a:solidFill>
                <a:latin typeface="+mn-lt"/>
                <a:ea typeface="+mn-ea"/>
                <a:cs typeface="+mn-cs"/>
              </a:rPr>
              <a:t>Duraes</a:t>
            </a:r>
            <a:r>
              <a:rPr lang="en-US" sz="1200" b="0" i="0" u="none" strike="noStrike" kern="1200" baseline="0" dirty="0">
                <a:solidFill>
                  <a:schemeClr val="tx1"/>
                </a:solidFill>
                <a:latin typeface="+mn-lt"/>
                <a:ea typeface="+mn-ea"/>
                <a:cs typeface="+mn-cs"/>
              </a:rPr>
              <a:t> and Madeira and Basso et al.. </a:t>
            </a:r>
          </a:p>
          <a:p>
            <a:r>
              <a:rPr lang="en-US" sz="1200" b="0" i="0" u="none" strike="noStrike" kern="1200" baseline="0" dirty="0">
                <a:solidFill>
                  <a:schemeClr val="tx1"/>
                </a:solidFill>
                <a:latin typeface="+mn-lt"/>
                <a:ea typeface="+mn-ea"/>
                <a:cs typeface="+mn-cs"/>
              </a:rPr>
              <a:t>The external faults, instead, are reproduced injecting (with the technique of dead code to modify the persistence) errors and exceptions of the same kind of those the code could actually </a:t>
            </a:r>
            <a:r>
              <a:rPr lang="en-GB" sz="1200" b="0" i="0" u="none" strike="noStrike" kern="1200" baseline="0" dirty="0">
                <a:solidFill>
                  <a:schemeClr val="tx1"/>
                </a:solidFill>
                <a:latin typeface="+mn-lt"/>
                <a:ea typeface="+mn-ea"/>
                <a:cs typeface="+mn-cs"/>
              </a:rPr>
              <a:t>throws.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approach of code changes allows</a:t>
            </a:r>
            <a:r>
              <a:rPr lang="en-US" sz="1200" b="0" i="0" kern="1200" baseline="0" dirty="0">
                <a:solidFill>
                  <a:schemeClr val="tx1"/>
                </a:solidFill>
                <a:effectLst/>
                <a:latin typeface="+mn-lt"/>
                <a:ea typeface="+mn-ea"/>
                <a:cs typeface="+mn-cs"/>
              </a:rPr>
              <a:t> us to accomplish these tasks. It consists of changing those lines of the code that will activate an error. </a:t>
            </a:r>
            <a:r>
              <a:rPr lang="en-US" sz="1200" b="0" i="0" kern="1200" dirty="0">
                <a:solidFill>
                  <a:schemeClr val="tx1"/>
                </a:solidFill>
                <a:effectLst/>
                <a:latin typeface="+mn-lt"/>
                <a:ea typeface="+mn-ea"/>
                <a:cs typeface="+mn-cs"/>
              </a:rPr>
              <a:t>The injection of code changes for emulating the effects of real software faults is based on the empirical observation that code changes produce errors and failures that are similar to the ones produced by real software fault. </a:t>
            </a:r>
            <a:endParaRPr lang="it-IT" sz="1200" b="0" i="0" kern="1200" dirty="0">
              <a:solidFill>
                <a:schemeClr val="tx1"/>
              </a:solidFill>
              <a:effectLst/>
              <a:latin typeface="+mn-lt"/>
              <a:ea typeface="+mn-ea"/>
              <a:cs typeface="+mn-cs"/>
            </a:endParaRPr>
          </a:p>
        </p:txBody>
      </p:sp>
      <p:sp>
        <p:nvSpPr>
          <p:cNvPr id="4" name="Segnaposto numero diapositiva 3"/>
          <p:cNvSpPr>
            <a:spLocks noGrp="1"/>
          </p:cNvSpPr>
          <p:nvPr>
            <p:ph type="sldNum" sz="quarter" idx="10"/>
          </p:nvPr>
        </p:nvSpPr>
        <p:spPr/>
        <p:txBody>
          <a:bodyPr/>
          <a:lstStyle/>
          <a:p>
            <a:fld id="{CAD8B969-9C32-4500-B9BD-EEE3740404E2}" type="slidenum">
              <a:rPr lang="it-IT" smtClean="0"/>
              <a:t>5</a:t>
            </a:fld>
            <a:endParaRPr lang="it-IT" dirty="0"/>
          </a:p>
        </p:txBody>
      </p:sp>
    </p:spTree>
    <p:extLst>
      <p:ext uri="{BB962C8B-B14F-4D97-AF65-F5344CB8AC3E}">
        <p14:creationId xmlns:p14="http://schemas.microsoft.com/office/powerpoint/2010/main" val="3656214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kern="1200" dirty="0">
                <a:solidFill>
                  <a:schemeClr val="tx1"/>
                </a:solidFill>
                <a:effectLst/>
                <a:latin typeface="+mn-lt"/>
                <a:ea typeface="+mn-ea"/>
                <a:cs typeface="+mn-cs"/>
              </a:rPr>
              <a:t>Architettura del </a:t>
            </a:r>
            <a:r>
              <a:rPr lang="en-GB" sz="1200" b="0" i="0" kern="1200" noProof="0" dirty="0">
                <a:solidFill>
                  <a:schemeClr val="tx1"/>
                </a:solidFill>
                <a:effectLst/>
                <a:latin typeface="+mn-lt"/>
                <a:ea typeface="+mn-ea"/>
                <a:cs typeface="+mn-cs"/>
              </a:rPr>
              <a:t>tool</a:t>
            </a:r>
            <a:r>
              <a:rPr lang="it-IT" sz="1200" b="0" i="0" kern="1200" dirty="0">
                <a:solidFill>
                  <a:schemeClr val="tx1"/>
                </a:solidFill>
                <a:effectLst/>
                <a:latin typeface="+mn-lt"/>
                <a:ea typeface="+mn-ea"/>
                <a:cs typeface="+mn-cs"/>
              </a:rPr>
              <a:t> (non metterei semplicemente la figura 2.1, ma userei una vista dinamica come ad esempio un </a:t>
            </a:r>
            <a:r>
              <a:rPr lang="en-GB" sz="1200" b="0" i="0" kern="1200" noProof="0" dirty="0">
                <a:solidFill>
                  <a:schemeClr val="tx1"/>
                </a:solidFill>
                <a:effectLst/>
                <a:latin typeface="+mn-lt"/>
                <a:ea typeface="+mn-ea"/>
                <a:cs typeface="+mn-cs"/>
              </a:rPr>
              <a:t>collaboration</a:t>
            </a:r>
            <a:r>
              <a:rPr lang="it-IT" sz="1200" b="0" i="0" kern="1200" dirty="0">
                <a:solidFill>
                  <a:schemeClr val="tx1"/>
                </a:solidFill>
                <a:effectLst/>
                <a:latin typeface="+mn-lt"/>
                <a:ea typeface="+mn-ea"/>
                <a:cs typeface="+mn-cs"/>
              </a:rPr>
              <a:t> </a:t>
            </a:r>
            <a:r>
              <a:rPr lang="it-IT" sz="1200" b="0" i="0" kern="1200" dirty="0" err="1">
                <a:solidFill>
                  <a:schemeClr val="tx1"/>
                </a:solidFill>
                <a:effectLst/>
                <a:latin typeface="+mn-lt"/>
                <a:ea typeface="+mn-ea"/>
                <a:cs typeface="+mn-cs"/>
              </a:rPr>
              <a:t>diagram</a:t>
            </a:r>
            <a:r>
              <a:rPr lang="it-IT" sz="1200" b="0" i="0" kern="1200" dirty="0">
                <a:solidFill>
                  <a:schemeClr val="tx1"/>
                </a:solidFill>
                <a:effectLst/>
                <a:latin typeface="+mn-lt"/>
                <a:ea typeface="+mn-ea"/>
                <a:cs typeface="+mn-cs"/>
              </a:rPr>
              <a:t>, per mostrare le fasi del processo sperimentale)</a:t>
            </a:r>
            <a:endParaRPr lang="it-IT" dirty="0"/>
          </a:p>
        </p:txBody>
      </p:sp>
      <p:sp>
        <p:nvSpPr>
          <p:cNvPr id="4" name="Segnaposto numero diapositiva 3"/>
          <p:cNvSpPr>
            <a:spLocks noGrp="1"/>
          </p:cNvSpPr>
          <p:nvPr>
            <p:ph type="sldNum" sz="quarter" idx="10"/>
          </p:nvPr>
        </p:nvSpPr>
        <p:spPr/>
        <p:txBody>
          <a:bodyPr/>
          <a:lstStyle/>
          <a:p>
            <a:fld id="{CAD8B969-9C32-4500-B9BD-EEE3740404E2}" type="slidenum">
              <a:rPr lang="it-IT" smtClean="0"/>
              <a:t>6</a:t>
            </a:fld>
            <a:endParaRPr lang="it-IT" dirty="0"/>
          </a:p>
        </p:txBody>
      </p:sp>
    </p:spTree>
    <p:extLst>
      <p:ext uri="{BB962C8B-B14F-4D97-AF65-F5344CB8AC3E}">
        <p14:creationId xmlns:p14="http://schemas.microsoft.com/office/powerpoint/2010/main" val="1173614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sz="1200" b="1" i="0" kern="1200" dirty="0">
                <a:solidFill>
                  <a:schemeClr val="tx1"/>
                </a:solidFill>
                <a:effectLst/>
                <a:latin typeface="+mn-lt"/>
                <a:ea typeface="+mn-ea"/>
                <a:cs typeface="+mn-cs"/>
              </a:rPr>
              <a:t>Operators</a:t>
            </a:r>
          </a:p>
          <a:p>
            <a:r>
              <a:rPr lang="en-GB" sz="1200" b="0" i="0" kern="1200" dirty="0">
                <a:solidFill>
                  <a:schemeClr val="tx1"/>
                </a:solidFill>
                <a:effectLst/>
                <a:latin typeface="+mn-lt"/>
                <a:ea typeface="+mn-ea"/>
                <a:cs typeface="+mn-cs"/>
              </a:rPr>
              <a:t>Operators</a:t>
            </a:r>
            <a:r>
              <a:rPr lang="en-GB" sz="1200" b="0" i="0" kern="1200" baseline="0" dirty="0">
                <a:solidFill>
                  <a:schemeClr val="tx1"/>
                </a:solidFill>
                <a:effectLst/>
                <a:latin typeface="+mn-lt"/>
                <a:ea typeface="+mn-ea"/>
                <a:cs typeface="+mn-cs"/>
              </a:rPr>
              <a:t> are the entities that care about the injection of a specific fault. Thus, there are operators for software defects and operators for exceptions.</a:t>
            </a:r>
          </a:p>
          <a:p>
            <a:r>
              <a:rPr lang="en-GB" b="1" baseline="0" dirty="0"/>
              <a:t>Software Fault Operators</a:t>
            </a:r>
          </a:p>
          <a:p>
            <a:r>
              <a:rPr lang="en-GB" b="0" baseline="0" dirty="0"/>
              <a:t>We have chosen nine among the most common defect types, covering all the ODC classes, that could represent either missing or wrong constructs, and I designed as many operators. </a:t>
            </a:r>
            <a:r>
              <a:rPr lang="en-US" sz="1200" b="0" i="0" u="none" strike="noStrike" kern="1200" baseline="0" dirty="0">
                <a:solidFill>
                  <a:schemeClr val="tx1"/>
                </a:solidFill>
                <a:latin typeface="+mn-lt"/>
                <a:ea typeface="+mn-ea"/>
                <a:cs typeface="+mn-cs"/>
              </a:rPr>
              <a:t>Each operator is described according to the rules that define the search pattern and the code change to apply to the locations identified by the search pattern. The search is bound by constraints that help to avoid locations where the code change would not emulate a realistic fault.</a:t>
            </a:r>
          </a:p>
          <a:p>
            <a:r>
              <a:rPr lang="en-US" sz="1200" b="1" i="0" u="none" strike="noStrike" kern="1200" baseline="0" dirty="0">
                <a:solidFill>
                  <a:schemeClr val="tx1"/>
                </a:solidFill>
                <a:latin typeface="+mn-lt"/>
                <a:ea typeface="+mn-ea"/>
                <a:cs typeface="+mn-cs"/>
              </a:rPr>
              <a:t>JOMMC</a:t>
            </a:r>
          </a:p>
          <a:p>
            <a:r>
              <a:rPr lang="en-US" sz="1200" b="0" i="0" u="none" strike="noStrike" kern="1200" baseline="0" dirty="0">
                <a:solidFill>
                  <a:schemeClr val="tx1"/>
                </a:solidFill>
                <a:latin typeface="+mn-lt"/>
                <a:ea typeface="+mn-ea"/>
                <a:cs typeface="+mn-cs"/>
              </a:rPr>
              <a:t>This injection hypothesizes the case in which a programmer forgets to insert a call to a method. This could happen when the </a:t>
            </a:r>
            <a:r>
              <a:rPr lang="en-US" sz="1200" b="0" i="0" u="none" strike="noStrike" kern="1200" baseline="0" dirty="0" err="1">
                <a:solidFill>
                  <a:schemeClr val="tx1"/>
                </a:solidFill>
                <a:latin typeface="+mn-lt"/>
                <a:ea typeface="+mn-ea"/>
                <a:cs typeface="+mn-cs"/>
              </a:rPr>
              <a:t>programm</a:t>
            </a:r>
            <a:r>
              <a:rPr lang="en-US" sz="1200" b="0" i="0" u="none" strike="noStrike" kern="1200" baseline="0" dirty="0">
                <a:solidFill>
                  <a:schemeClr val="tx1"/>
                </a:solidFill>
                <a:latin typeface="+mn-lt"/>
                <a:ea typeface="+mn-ea"/>
                <a:cs typeface="+mn-cs"/>
              </a:rPr>
              <a:t> is very large and complex, and the programmer must take into account several aspects. The search pattern consists of all those </a:t>
            </a:r>
            <a:r>
              <a:rPr lang="en-US" sz="1200" b="0" i="0" u="none" strike="noStrike" kern="1200" baseline="0" dirty="0" err="1">
                <a:solidFill>
                  <a:schemeClr val="tx1"/>
                </a:solidFill>
                <a:latin typeface="+mn-lt"/>
                <a:ea typeface="+mn-ea"/>
                <a:cs typeface="+mn-cs"/>
              </a:rPr>
              <a:t>opcodes</a:t>
            </a:r>
            <a:r>
              <a:rPr lang="en-US" sz="1200" b="0" i="0" u="none" strike="noStrike" kern="1200" baseline="0" dirty="0">
                <a:solidFill>
                  <a:schemeClr val="tx1"/>
                </a:solidFill>
                <a:latin typeface="+mn-lt"/>
                <a:ea typeface="+mn-ea"/>
                <a:cs typeface="+mn-cs"/>
              </a:rPr>
              <a:t> for the method invocations, such as </a:t>
            </a:r>
            <a:r>
              <a:rPr lang="en-US" sz="1200" b="0" i="1" u="none" strike="noStrike" kern="1200" baseline="0" dirty="0">
                <a:solidFill>
                  <a:schemeClr val="tx1"/>
                </a:solidFill>
                <a:latin typeface="+mn-lt"/>
                <a:ea typeface="+mn-ea"/>
                <a:cs typeface="+mn-cs"/>
              </a:rPr>
              <a:t>INVOKEINTERFACE, INVOKESPECIAL, INVOKESTATIC and INVOKEVIRTUAL</a:t>
            </a:r>
            <a:r>
              <a:rPr lang="en-US" sz="1200" b="0" i="0" u="none" strike="noStrike" kern="1200" baseline="0" dirty="0">
                <a:solidFill>
                  <a:schemeClr val="tx1"/>
                </a:solidFill>
                <a:latin typeface="+mn-lt"/>
                <a:ea typeface="+mn-ea"/>
                <a:cs typeface="+mn-cs"/>
              </a:rPr>
              <a:t>. The code change to apply is the deletion of all the </a:t>
            </a:r>
            <a:r>
              <a:rPr lang="en-US" sz="1200" b="0" i="0" u="none" strike="noStrike" kern="1200" baseline="0" dirty="0" err="1">
                <a:solidFill>
                  <a:schemeClr val="tx1"/>
                </a:solidFill>
                <a:latin typeface="+mn-lt"/>
                <a:ea typeface="+mn-ea"/>
                <a:cs typeface="+mn-cs"/>
              </a:rPr>
              <a:t>bytecode</a:t>
            </a:r>
            <a:r>
              <a:rPr lang="en-US" sz="1200" b="0" i="0" u="none" strike="noStrike" kern="1200" baseline="0" dirty="0">
                <a:solidFill>
                  <a:schemeClr val="tx1"/>
                </a:solidFill>
                <a:latin typeface="+mn-lt"/>
                <a:ea typeface="+mn-ea"/>
                <a:cs typeface="+mn-cs"/>
              </a:rPr>
              <a:t> instruction related to the method invocation, including the parameters preparation.</a:t>
            </a:r>
          </a:p>
          <a:p>
            <a:r>
              <a:rPr lang="en-US" sz="1200" b="0" i="0" u="none" strike="noStrike" kern="1200" baseline="0" dirty="0">
                <a:solidFill>
                  <a:schemeClr val="tx1"/>
                </a:solidFill>
                <a:latin typeface="+mn-lt"/>
                <a:ea typeface="+mn-ea"/>
                <a:cs typeface="+mn-cs"/>
              </a:rPr>
              <a:t>C2 because it’s improbable that a programmer forgot a method call in a block where only that method call should be part of. Other cases are cared by other operators.</a:t>
            </a:r>
          </a:p>
          <a:p>
            <a:r>
              <a:rPr lang="en-GB" b="0" dirty="0"/>
              <a:t>Operators</a:t>
            </a:r>
            <a:r>
              <a:rPr lang="en-GB" b="0" baseline="0" dirty="0"/>
              <a:t> work on byte code, so we logically locate the instruction in the higher lever language but we apply the change code to the </a:t>
            </a:r>
            <a:r>
              <a:rPr lang="en-GB" b="0" baseline="0" dirty="0" err="1"/>
              <a:t>bytecode</a:t>
            </a:r>
            <a:r>
              <a:rPr lang="en-GB" b="0" baseline="0" dirty="0"/>
              <a:t>.</a:t>
            </a:r>
            <a:endParaRPr lang="en-GB" b="0" dirty="0"/>
          </a:p>
        </p:txBody>
      </p:sp>
      <p:sp>
        <p:nvSpPr>
          <p:cNvPr id="4" name="Segnaposto numero diapositiva 3"/>
          <p:cNvSpPr>
            <a:spLocks noGrp="1"/>
          </p:cNvSpPr>
          <p:nvPr>
            <p:ph type="sldNum" sz="quarter" idx="10"/>
          </p:nvPr>
        </p:nvSpPr>
        <p:spPr/>
        <p:txBody>
          <a:bodyPr/>
          <a:lstStyle/>
          <a:p>
            <a:fld id="{CAD8B969-9C32-4500-B9BD-EEE3740404E2}" type="slidenum">
              <a:rPr lang="it-IT" smtClean="0"/>
              <a:t>7</a:t>
            </a:fld>
            <a:endParaRPr lang="it-IT" dirty="0"/>
          </a:p>
        </p:txBody>
      </p:sp>
    </p:spTree>
    <p:extLst>
      <p:ext uri="{BB962C8B-B14F-4D97-AF65-F5344CB8AC3E}">
        <p14:creationId xmlns:p14="http://schemas.microsoft.com/office/powerpoint/2010/main" val="2108315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Exception Operators</a:t>
            </a:r>
          </a:p>
          <a:p>
            <a:r>
              <a:rPr lang="en-US" sz="1200" b="0" i="0" u="none" strike="noStrike" kern="1200" baseline="0" dirty="0">
                <a:solidFill>
                  <a:schemeClr val="tx1"/>
                </a:solidFill>
                <a:latin typeface="+mn-lt"/>
                <a:ea typeface="+mn-ea"/>
                <a:cs typeface="+mn-cs"/>
              </a:rPr>
              <a:t>Exception operators are built upon a specific application but lots are for exceptions from java libraries used by all the java applications. Each operator has an external failure to emulate, injecting an internal exception that reflects the failure. Identified the exceptions, the operators also need to know which method throws that exception. </a:t>
            </a:r>
            <a:endParaRPr lang="en-GB" b="0" dirty="0"/>
          </a:p>
          <a:p>
            <a:r>
              <a:rPr lang="en-GB" b="1" dirty="0" err="1"/>
              <a:t>IOException</a:t>
            </a:r>
            <a:r>
              <a:rPr lang="en-GB" b="1" baseline="0" dirty="0"/>
              <a:t> Operator</a:t>
            </a:r>
          </a:p>
          <a:p>
            <a:r>
              <a:rPr lang="en-GB" b="0" baseline="0" dirty="0"/>
              <a:t>This operator want to simulate a IO failure, e.g. a disconnected disk, injecting the exception </a:t>
            </a:r>
            <a:r>
              <a:rPr lang="en-GB" b="0" i="1" baseline="0" dirty="0" err="1"/>
              <a:t>IOException</a:t>
            </a:r>
            <a:r>
              <a:rPr lang="en-GB" b="0" i="0" baseline="0" dirty="0"/>
              <a:t> on the throwing methods. This exception can be thrown by these instructions that are surrounded by an </a:t>
            </a:r>
            <a:r>
              <a:rPr lang="en-GB" b="0" i="1" baseline="0" dirty="0"/>
              <a:t>if-then-else</a:t>
            </a:r>
            <a:r>
              <a:rPr lang="en-GB" b="0" i="0" baseline="0" dirty="0"/>
              <a:t> construct. This situation is called dead code because, until the condition is not verified, the application work without any difference.</a:t>
            </a:r>
            <a:endParaRPr lang="en-GB" b="0" dirty="0"/>
          </a:p>
        </p:txBody>
      </p:sp>
      <p:sp>
        <p:nvSpPr>
          <p:cNvPr id="4" name="Segnaposto numero diapositiva 3"/>
          <p:cNvSpPr>
            <a:spLocks noGrp="1"/>
          </p:cNvSpPr>
          <p:nvPr>
            <p:ph type="sldNum" sz="quarter" idx="10"/>
          </p:nvPr>
        </p:nvSpPr>
        <p:spPr/>
        <p:txBody>
          <a:bodyPr/>
          <a:lstStyle/>
          <a:p>
            <a:fld id="{CAD8B969-9C32-4500-B9BD-EEE3740404E2}" type="slidenum">
              <a:rPr lang="it-IT" smtClean="0"/>
              <a:t>8</a:t>
            </a:fld>
            <a:endParaRPr lang="it-IT" dirty="0"/>
          </a:p>
        </p:txBody>
      </p:sp>
    </p:spTree>
    <p:extLst>
      <p:ext uri="{BB962C8B-B14F-4D97-AF65-F5344CB8AC3E}">
        <p14:creationId xmlns:p14="http://schemas.microsoft.com/office/powerpoint/2010/main" val="219960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1" i="0" kern="1200" dirty="0">
                <a:solidFill>
                  <a:schemeClr val="tx1"/>
                </a:solidFill>
                <a:effectLst/>
                <a:latin typeface="+mn-lt"/>
                <a:ea typeface="+mn-ea"/>
                <a:cs typeface="+mn-cs"/>
              </a:rPr>
              <a:t>Case </a:t>
            </a:r>
            <a:r>
              <a:rPr lang="it-IT" sz="1200" b="1" i="0" kern="1200" dirty="0" err="1">
                <a:solidFill>
                  <a:schemeClr val="tx1"/>
                </a:solidFill>
                <a:effectLst/>
                <a:latin typeface="+mn-lt"/>
                <a:ea typeface="+mn-ea"/>
                <a:cs typeface="+mn-cs"/>
              </a:rPr>
              <a:t>study</a:t>
            </a:r>
            <a:endParaRPr lang="it-IT" sz="1200" b="1" i="0" kern="120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In order to understand the capability of the tool, we set up a case study, a project representative of the type of system the tool </a:t>
            </a:r>
            <a:r>
              <a:rPr lang="en-GB" sz="1200" b="0" i="0" u="none" strike="noStrike" kern="1200" baseline="0" dirty="0">
                <a:solidFill>
                  <a:schemeClr val="tx1"/>
                </a:solidFill>
                <a:latin typeface="+mn-lt"/>
                <a:ea typeface="+mn-ea"/>
                <a:cs typeface="+mn-cs"/>
              </a:rPr>
              <a:t>has been developed for. </a:t>
            </a:r>
            <a:r>
              <a:rPr lang="en-US" sz="1200" b="0" i="0" u="none" strike="noStrike" kern="1200" baseline="0" dirty="0">
                <a:solidFill>
                  <a:schemeClr val="tx1"/>
                </a:solidFill>
                <a:latin typeface="+mn-lt"/>
                <a:ea typeface="+mn-ea"/>
                <a:cs typeface="+mn-cs"/>
              </a:rPr>
              <a:t>Duke’s Forest is a simple e-commerce application that consists of three sub-systems:</a:t>
            </a:r>
          </a:p>
          <a:p>
            <a:r>
              <a:rPr lang="en-US" sz="1200" b="0" i="1" u="none" strike="noStrike" kern="1200" baseline="0" dirty="0">
                <a:solidFill>
                  <a:schemeClr val="tx1"/>
                </a:solidFill>
                <a:latin typeface="+mn-lt"/>
                <a:ea typeface="+mn-ea"/>
                <a:cs typeface="+mn-cs"/>
              </a:rPr>
              <a:t>Duke’s Store: </a:t>
            </a:r>
            <a:r>
              <a:rPr lang="en-US" sz="1200" b="0" i="0" u="none" strike="noStrike" kern="1200" baseline="0" dirty="0">
                <a:solidFill>
                  <a:schemeClr val="tx1"/>
                </a:solidFill>
                <a:latin typeface="+mn-lt"/>
                <a:ea typeface="+mn-ea"/>
                <a:cs typeface="+mn-cs"/>
              </a:rPr>
              <a:t>a web application that provides a product catalog, customer self-registration, and a shopping cart. It also has an administration interface for product, category and user management.</a:t>
            </a:r>
          </a:p>
          <a:p>
            <a:r>
              <a:rPr lang="en-US" sz="1200" b="0" i="1" u="none" strike="noStrike" kern="1200" baseline="0" dirty="0">
                <a:solidFill>
                  <a:schemeClr val="tx1"/>
                </a:solidFill>
                <a:latin typeface="+mn-lt"/>
                <a:ea typeface="+mn-ea"/>
                <a:cs typeface="+mn-cs"/>
              </a:rPr>
              <a:t>Duke’s Shipment: </a:t>
            </a:r>
            <a:r>
              <a:rPr lang="en-US" sz="1200" b="0" i="0" u="none" strike="noStrike" kern="1200" baseline="0" dirty="0">
                <a:solidFill>
                  <a:schemeClr val="tx1"/>
                </a:solidFill>
                <a:latin typeface="+mn-lt"/>
                <a:ea typeface="+mn-ea"/>
                <a:cs typeface="+mn-cs"/>
              </a:rPr>
              <a:t>A web application that provides an interface for order shipment </a:t>
            </a:r>
            <a:r>
              <a:rPr lang="en-GB" sz="1200" b="0" i="0" u="none" strike="noStrike" kern="1200" baseline="0" dirty="0">
                <a:solidFill>
                  <a:schemeClr val="tx1"/>
                </a:solidFill>
                <a:latin typeface="+mn-lt"/>
                <a:ea typeface="+mn-ea"/>
                <a:cs typeface="+mn-cs"/>
              </a:rPr>
              <a:t>management.</a:t>
            </a:r>
          </a:p>
          <a:p>
            <a:r>
              <a:rPr lang="en-US" sz="1200" b="0" i="1" u="none" strike="noStrike" kern="1200" baseline="0" dirty="0">
                <a:solidFill>
                  <a:schemeClr val="tx1"/>
                </a:solidFill>
                <a:latin typeface="+mn-lt"/>
                <a:ea typeface="+mn-ea"/>
                <a:cs typeface="+mn-cs"/>
              </a:rPr>
              <a:t>Duke’s Payment: </a:t>
            </a:r>
            <a:r>
              <a:rPr lang="en-US" sz="1200" b="0" i="0" u="none" strike="noStrike" kern="1200" baseline="0" dirty="0">
                <a:solidFill>
                  <a:schemeClr val="tx1"/>
                </a:solidFill>
                <a:latin typeface="+mn-lt"/>
                <a:ea typeface="+mn-ea"/>
                <a:cs typeface="+mn-cs"/>
              </a:rPr>
              <a:t>A web service application that has a </a:t>
            </a:r>
            <a:r>
              <a:rPr lang="en-US" sz="1200" b="0" i="0" u="none" strike="noStrike" kern="1200" baseline="0" dirty="0" err="1">
                <a:solidFill>
                  <a:schemeClr val="tx1"/>
                </a:solidFill>
                <a:latin typeface="+mn-lt"/>
                <a:ea typeface="+mn-ea"/>
                <a:cs typeface="+mn-cs"/>
              </a:rPr>
              <a:t>RESTful</a:t>
            </a:r>
            <a:r>
              <a:rPr lang="en-US" sz="1200" b="0" i="0" u="none" strike="noStrike" kern="1200" baseline="0" dirty="0">
                <a:solidFill>
                  <a:schemeClr val="tx1"/>
                </a:solidFill>
                <a:latin typeface="+mn-lt"/>
                <a:ea typeface="+mn-ea"/>
                <a:cs typeface="+mn-cs"/>
              </a:rPr>
              <a:t> web service for </a:t>
            </a:r>
            <a:r>
              <a:rPr lang="en-GB" sz="1200" b="0" i="0" u="none" strike="noStrike" kern="1200" baseline="0" dirty="0">
                <a:solidFill>
                  <a:schemeClr val="tx1"/>
                </a:solidFill>
                <a:latin typeface="+mn-lt"/>
                <a:ea typeface="+mn-ea"/>
                <a:cs typeface="+mn-cs"/>
              </a:rPr>
              <a:t>order payment.</a:t>
            </a:r>
          </a:p>
          <a:p>
            <a:r>
              <a:rPr lang="en-GB" sz="1200" b="1" i="0" kern="1200" noProof="0" dirty="0">
                <a:solidFill>
                  <a:schemeClr val="tx1"/>
                </a:solidFill>
                <a:effectLst/>
                <a:latin typeface="+mn-lt"/>
                <a:ea typeface="+mn-ea"/>
                <a:cs typeface="+mn-cs"/>
              </a:rPr>
              <a:t>Experimental</a:t>
            </a:r>
            <a:r>
              <a:rPr lang="en-GB" sz="1200" b="1" i="0" kern="1200" baseline="0" noProof="0" dirty="0">
                <a:solidFill>
                  <a:schemeClr val="tx1"/>
                </a:solidFill>
                <a:effectLst/>
                <a:latin typeface="+mn-lt"/>
                <a:ea typeface="+mn-ea"/>
                <a:cs typeface="+mn-cs"/>
              </a:rPr>
              <a:t> Design</a:t>
            </a:r>
            <a:endParaRPr lang="en-GB" sz="1200" b="1" i="0" kern="1200" noProof="0" dirty="0">
              <a:solidFill>
                <a:schemeClr val="tx1"/>
              </a:solidFill>
              <a:effectLst/>
              <a:latin typeface="+mn-lt"/>
              <a:ea typeface="+mn-ea"/>
              <a:cs typeface="+mn-cs"/>
            </a:endParaRPr>
          </a:p>
          <a:p>
            <a:r>
              <a:rPr lang="en-GB" sz="1200" b="0" i="0" u="none" strike="noStrike" kern="1200" baseline="0" noProof="0" dirty="0">
                <a:solidFill>
                  <a:schemeClr val="tx1"/>
                </a:solidFill>
                <a:latin typeface="+mn-lt"/>
                <a:ea typeface="+mn-ea"/>
                <a:cs typeface="+mn-cs"/>
              </a:rPr>
              <a:t>The core application, duke’s store, has been injected with exceptions in order to emulate a database connection loss; the duke’s payment and shipments projects have been injected with software defects because they represent third-party or minor applications not adequately tested. The duke’s payment application is a really small</a:t>
            </a:r>
          </a:p>
          <a:p>
            <a:r>
              <a:rPr lang="en-GB" sz="1200" b="0" i="0" u="none" strike="noStrike" kern="1200" baseline="0" noProof="0" dirty="0">
                <a:solidFill>
                  <a:schemeClr val="tx1"/>
                </a:solidFill>
                <a:latin typeface="+mn-lt"/>
                <a:ea typeface="+mn-ea"/>
                <a:cs typeface="+mn-cs"/>
              </a:rPr>
              <a:t>application, so the profiling filter was deactivated during the injection process to have more faults for the experiments.</a:t>
            </a:r>
            <a:endParaRPr lang="en-GB" noProof="0" dirty="0"/>
          </a:p>
          <a:p>
            <a:endParaRPr lang="it-IT" b="0" dirty="0"/>
          </a:p>
        </p:txBody>
      </p:sp>
      <p:sp>
        <p:nvSpPr>
          <p:cNvPr id="4" name="Segnaposto numero diapositiva 3"/>
          <p:cNvSpPr>
            <a:spLocks noGrp="1"/>
          </p:cNvSpPr>
          <p:nvPr>
            <p:ph type="sldNum" sz="quarter" idx="10"/>
          </p:nvPr>
        </p:nvSpPr>
        <p:spPr/>
        <p:txBody>
          <a:bodyPr/>
          <a:lstStyle/>
          <a:p>
            <a:fld id="{CAD8B969-9C32-4500-B9BD-EEE3740404E2}" type="slidenum">
              <a:rPr lang="it-IT" smtClean="0"/>
              <a:t>9</a:t>
            </a:fld>
            <a:endParaRPr lang="it-IT" dirty="0"/>
          </a:p>
        </p:txBody>
      </p:sp>
    </p:spTree>
    <p:extLst>
      <p:ext uri="{BB962C8B-B14F-4D97-AF65-F5344CB8AC3E}">
        <p14:creationId xmlns:p14="http://schemas.microsoft.com/office/powerpoint/2010/main" val="3872542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1" i="0" kern="1200" dirty="0">
                <a:solidFill>
                  <a:schemeClr val="tx1"/>
                </a:solidFill>
                <a:effectLst/>
                <a:latin typeface="+mn-lt"/>
                <a:ea typeface="+mn-ea"/>
                <a:cs typeface="+mn-cs"/>
              </a:rPr>
              <a:t>Experiment</a:t>
            </a:r>
            <a:r>
              <a:rPr lang="it-IT" sz="1200" b="1" i="0" kern="1200" baseline="0" dirty="0">
                <a:solidFill>
                  <a:schemeClr val="tx1"/>
                </a:solidFill>
                <a:effectLst/>
                <a:latin typeface="+mn-lt"/>
                <a:ea typeface="+mn-ea"/>
                <a:cs typeface="+mn-cs"/>
              </a:rPr>
              <a:t> D</a:t>
            </a:r>
          </a:p>
          <a:p>
            <a:pPr algn="l"/>
            <a:r>
              <a:rPr lang="en-US" b="0" i="1" dirty="0"/>
              <a:t>faulty component </a:t>
            </a:r>
            <a:r>
              <a:rPr lang="en-US" b="0" dirty="0"/>
              <a:t>dukes-</a:t>
            </a:r>
            <a:r>
              <a:rPr lang="en-US" b="0" dirty="0" err="1"/>
              <a:t>shipment.war</a:t>
            </a:r>
            <a:endParaRPr lang="en-US" b="0" dirty="0"/>
          </a:p>
          <a:p>
            <a:r>
              <a:rPr lang="en-US" b="0" i="1" dirty="0"/>
              <a:t>changed method </a:t>
            </a:r>
            <a:r>
              <a:rPr lang="en-US" b="0" dirty="0" err="1"/>
              <a:t>com.forest.shipment.web.ShippingBean.getPendingOrders</a:t>
            </a:r>
            <a:endParaRPr lang="en-US" b="0" dirty="0"/>
          </a:p>
          <a:p>
            <a:r>
              <a:rPr lang="en-US" b="0" i="1" dirty="0"/>
              <a:t>line</a:t>
            </a:r>
            <a:r>
              <a:rPr lang="en-US" b="0" dirty="0"/>
              <a:t> 16</a:t>
            </a:r>
          </a:p>
          <a:p>
            <a:r>
              <a:rPr lang="en-US" b="0" i="1" dirty="0"/>
              <a:t>operator </a:t>
            </a:r>
            <a:r>
              <a:rPr lang="en-US" b="0" dirty="0"/>
              <a:t>Java Operator Missing Method Call</a:t>
            </a:r>
          </a:p>
          <a:p>
            <a:r>
              <a:rPr lang="en-US" sz="1200" b="0" i="0" u="none" strike="noStrike" kern="1200" baseline="0" dirty="0">
                <a:solidFill>
                  <a:schemeClr val="tx1"/>
                </a:solidFill>
                <a:latin typeface="+mn-lt"/>
                <a:ea typeface="+mn-ea"/>
                <a:cs typeface="+mn-cs"/>
              </a:rPr>
              <a:t>With this injection we are touching the duke’s shipment application, that also manages the </a:t>
            </a:r>
            <a:r>
              <a:rPr lang="en-US" sz="1200" b="0" i="0" u="none" strike="noStrike" kern="1200" baseline="0" dirty="0" err="1">
                <a:solidFill>
                  <a:schemeClr val="tx1"/>
                </a:solidFill>
                <a:latin typeface="+mn-lt"/>
                <a:ea typeface="+mn-ea"/>
                <a:cs typeface="+mn-cs"/>
              </a:rPr>
              <a:t>payed</a:t>
            </a:r>
            <a:r>
              <a:rPr lang="en-US" sz="1200" b="0" i="0" u="none" strike="noStrike" kern="1200" baseline="0" dirty="0">
                <a:solidFill>
                  <a:schemeClr val="tx1"/>
                </a:solidFill>
                <a:latin typeface="+mn-lt"/>
                <a:ea typeface="+mn-ea"/>
                <a:cs typeface="+mn-cs"/>
              </a:rPr>
              <a:t> orders. Running the test </a:t>
            </a:r>
            <a:r>
              <a:rPr lang="en-US" sz="1200" b="0" i="1" u="none" strike="noStrike" kern="1200" baseline="0" dirty="0" err="1">
                <a:solidFill>
                  <a:schemeClr val="tx1"/>
                </a:solidFill>
                <a:latin typeface="+mn-lt"/>
                <a:ea typeface="+mn-ea"/>
                <a:cs typeface="+mn-cs"/>
              </a:rPr>
              <a:t>RobertBuys</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it seems everything goes without any problem at client-side, but when the administrator checks the pending </a:t>
            </a:r>
            <a:r>
              <a:rPr lang="en-GB" sz="1200" b="0" i="0" u="none" strike="noStrike" kern="1200" baseline="0" dirty="0">
                <a:solidFill>
                  <a:schemeClr val="tx1"/>
                </a:solidFill>
                <a:latin typeface="+mn-lt"/>
                <a:ea typeface="+mn-ea"/>
                <a:cs typeface="+mn-cs"/>
              </a:rPr>
              <a:t>orders </a:t>
            </a:r>
            <a:r>
              <a:rPr lang="en-US" b="0" dirty="0"/>
              <a:t>we have an error with an incomprehensible stack trace for the duke’s shipment user, i.e. the administrator. The missing method turned</a:t>
            </a:r>
            <a:r>
              <a:rPr lang="en-US" b="0" baseline="0" dirty="0"/>
              <a:t> the application in a erroneous state. A </a:t>
            </a:r>
            <a:r>
              <a:rPr lang="en-US" b="0" dirty="0" err="1"/>
              <a:t>NullPointerException</a:t>
            </a:r>
            <a:r>
              <a:rPr lang="en-US" b="0" dirty="0"/>
              <a:t> has been generated</a:t>
            </a:r>
            <a:r>
              <a:rPr lang="en-US" b="0" baseline="0" dirty="0"/>
              <a:t> and not </a:t>
            </a:r>
            <a:r>
              <a:rPr lang="en-US" b="0" dirty="0"/>
              <a:t>caught by the application and propagates to the interface of the application, showing up in this page.</a:t>
            </a:r>
          </a:p>
          <a:p>
            <a:r>
              <a:rPr lang="en-US" sz="1200" b="0" i="1" u="none" strike="noStrike" kern="1200" baseline="0" dirty="0">
                <a:solidFill>
                  <a:schemeClr val="tx1"/>
                </a:solidFill>
                <a:latin typeface="+mn-lt"/>
                <a:ea typeface="+mn-ea"/>
                <a:cs typeface="+mn-cs"/>
              </a:rPr>
              <a:t>Experiment D </a:t>
            </a:r>
            <a:r>
              <a:rPr lang="en-US" sz="1200" b="0" i="0" u="none" strike="noStrike" kern="1200" baseline="0" dirty="0">
                <a:solidFill>
                  <a:schemeClr val="tx1"/>
                </a:solidFill>
                <a:latin typeface="+mn-lt"/>
                <a:ea typeface="+mn-ea"/>
                <a:cs typeface="+mn-cs"/>
              </a:rPr>
              <a:t>show the problem of unhandled exceptions, common for languages of new generation as Java, that introduces a mechanism called </a:t>
            </a:r>
            <a:r>
              <a:rPr lang="en-US" sz="1200" b="1" i="0" u="none" strike="noStrike" kern="1200" baseline="0" dirty="0">
                <a:solidFill>
                  <a:schemeClr val="tx1"/>
                </a:solidFill>
                <a:latin typeface="+mn-lt"/>
                <a:ea typeface="+mn-ea"/>
                <a:cs typeface="+mn-cs"/>
              </a:rPr>
              <a:t>error masking</a:t>
            </a:r>
            <a:r>
              <a:rPr lang="en-US" sz="1200" b="0" i="0" u="none" strike="noStrike" kern="1200" baseline="0" dirty="0">
                <a:solidFill>
                  <a:schemeClr val="tx1"/>
                </a:solidFill>
                <a:latin typeface="+mn-lt"/>
                <a:ea typeface="+mn-ea"/>
                <a:cs typeface="+mn-cs"/>
              </a:rPr>
              <a:t>. When an exception is raised, the application should have a handler for it in order to give the user an appropriate error message instead of the stack trace of the application. Locate where to add and implement carefully the </a:t>
            </a:r>
            <a:r>
              <a:rPr lang="en-US" sz="1200" b="0" i="1" u="none" strike="noStrike" kern="1200" baseline="0" dirty="0">
                <a:solidFill>
                  <a:schemeClr val="tx1"/>
                </a:solidFill>
                <a:latin typeface="+mn-lt"/>
                <a:ea typeface="+mn-ea"/>
                <a:cs typeface="+mn-cs"/>
              </a:rPr>
              <a:t>try-catch </a:t>
            </a:r>
            <a:r>
              <a:rPr lang="en-US" sz="1200" b="0" i="0" u="none" strike="noStrike" kern="1200" baseline="0" dirty="0">
                <a:solidFill>
                  <a:schemeClr val="tx1"/>
                </a:solidFill>
                <a:latin typeface="+mn-lt"/>
                <a:ea typeface="+mn-ea"/>
                <a:cs typeface="+mn-cs"/>
              </a:rPr>
              <a:t>blocks, guided by fault injection experiment like this, is an useful maintenance operation.</a:t>
            </a:r>
            <a:endParaRPr lang="it-IT" b="0" dirty="0"/>
          </a:p>
        </p:txBody>
      </p:sp>
      <p:sp>
        <p:nvSpPr>
          <p:cNvPr id="4" name="Segnaposto numero diapositiva 3"/>
          <p:cNvSpPr>
            <a:spLocks noGrp="1"/>
          </p:cNvSpPr>
          <p:nvPr>
            <p:ph type="sldNum" sz="quarter" idx="10"/>
          </p:nvPr>
        </p:nvSpPr>
        <p:spPr/>
        <p:txBody>
          <a:bodyPr/>
          <a:lstStyle/>
          <a:p>
            <a:fld id="{CAD8B969-9C32-4500-B9BD-EEE3740404E2}" type="slidenum">
              <a:rPr lang="it-IT" smtClean="0"/>
              <a:t>10</a:t>
            </a:fld>
            <a:endParaRPr lang="it-IT" dirty="0"/>
          </a:p>
        </p:txBody>
      </p:sp>
    </p:spTree>
    <p:extLst>
      <p:ext uri="{BB962C8B-B14F-4D97-AF65-F5344CB8AC3E}">
        <p14:creationId xmlns:p14="http://schemas.microsoft.com/office/powerpoint/2010/main" val="1074741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FA7F9A4F-E72F-4C21-B263-E6994A189EC8}" type="datetime1">
              <a:rPr lang="it-IT" smtClean="0"/>
              <a:t>21/09/24</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F780FBB8-E929-4624-9DE1-E0F5594A0B55}" type="slidenum">
              <a:rPr lang="it-IT" smtClean="0"/>
              <a:t>‹#›</a:t>
            </a:fld>
            <a:endParaRPr lang="it-IT" dirty="0"/>
          </a:p>
        </p:txBody>
      </p:sp>
    </p:spTree>
    <p:extLst>
      <p:ext uri="{BB962C8B-B14F-4D97-AF65-F5344CB8AC3E}">
        <p14:creationId xmlns:p14="http://schemas.microsoft.com/office/powerpoint/2010/main" val="308844924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D1F8F049-97E9-4DBF-A223-663F9F641392}" type="datetime1">
              <a:rPr lang="it-IT" smtClean="0"/>
              <a:t>21/09/24</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F780FBB8-E929-4624-9DE1-E0F5594A0B55}" type="slidenum">
              <a:rPr lang="it-IT" smtClean="0"/>
              <a:t>‹#›</a:t>
            </a:fld>
            <a:endParaRPr lang="it-IT" dirty="0"/>
          </a:p>
        </p:txBody>
      </p:sp>
    </p:spTree>
    <p:extLst>
      <p:ext uri="{BB962C8B-B14F-4D97-AF65-F5344CB8AC3E}">
        <p14:creationId xmlns:p14="http://schemas.microsoft.com/office/powerpoint/2010/main" val="74292227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5FC2DA44-28CA-4A41-88CA-52A8BBC22E5A}" type="datetime1">
              <a:rPr lang="it-IT" smtClean="0"/>
              <a:t>21/09/24</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F780FBB8-E929-4624-9DE1-E0F5594A0B55}" type="slidenum">
              <a:rPr lang="it-IT" smtClean="0"/>
              <a:t>‹#›</a:t>
            </a:fld>
            <a:endParaRPr lang="it-IT" dirty="0"/>
          </a:p>
        </p:txBody>
      </p:sp>
    </p:spTree>
    <p:extLst>
      <p:ext uri="{BB962C8B-B14F-4D97-AF65-F5344CB8AC3E}">
        <p14:creationId xmlns:p14="http://schemas.microsoft.com/office/powerpoint/2010/main" val="253949002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D1819C3-E69A-4712-BA0D-85D107DF08EC}" type="datetime1">
              <a:rPr lang="it-IT" smtClean="0"/>
              <a:t>21/09/24</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F780FBB8-E929-4624-9DE1-E0F5594A0B55}" type="slidenum">
              <a:rPr lang="it-IT" smtClean="0"/>
              <a:t>‹#›</a:t>
            </a:fld>
            <a:endParaRPr lang="it-IT" dirty="0"/>
          </a:p>
        </p:txBody>
      </p:sp>
    </p:spTree>
    <p:extLst>
      <p:ext uri="{BB962C8B-B14F-4D97-AF65-F5344CB8AC3E}">
        <p14:creationId xmlns:p14="http://schemas.microsoft.com/office/powerpoint/2010/main" val="152270758"/>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299818A6-8D5F-43F8-AC9B-C120B9A02A31}" type="datetime1">
              <a:rPr lang="it-IT" smtClean="0"/>
              <a:t>21/09/24</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F780FBB8-E929-4624-9DE1-E0F5594A0B55}" type="slidenum">
              <a:rPr lang="it-IT" smtClean="0"/>
              <a:t>‹#›</a:t>
            </a:fld>
            <a:endParaRPr lang="it-IT" dirty="0"/>
          </a:p>
        </p:txBody>
      </p:sp>
    </p:spTree>
    <p:extLst>
      <p:ext uri="{BB962C8B-B14F-4D97-AF65-F5344CB8AC3E}">
        <p14:creationId xmlns:p14="http://schemas.microsoft.com/office/powerpoint/2010/main" val="1600053598"/>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13FF6D7F-870C-4372-A507-4D8F143AD1EA}" type="datetime1">
              <a:rPr lang="it-IT" smtClean="0"/>
              <a:t>21/09/24</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F780FBB8-E929-4624-9DE1-E0F5594A0B55}" type="slidenum">
              <a:rPr lang="it-IT" smtClean="0"/>
              <a:t>‹#›</a:t>
            </a:fld>
            <a:endParaRPr lang="it-IT" dirty="0"/>
          </a:p>
        </p:txBody>
      </p:sp>
    </p:spTree>
    <p:extLst>
      <p:ext uri="{BB962C8B-B14F-4D97-AF65-F5344CB8AC3E}">
        <p14:creationId xmlns:p14="http://schemas.microsoft.com/office/powerpoint/2010/main" val="350425027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FF9A641A-5607-40A6-872F-DB9277EEC7D8}" type="datetime1">
              <a:rPr lang="it-IT" smtClean="0"/>
              <a:t>21/09/24</a:t>
            </a:fld>
            <a:endParaRPr lang="it-IT" dirty="0"/>
          </a:p>
        </p:txBody>
      </p:sp>
      <p:sp>
        <p:nvSpPr>
          <p:cNvPr id="8" name="Segnaposto piè di pagina 7"/>
          <p:cNvSpPr>
            <a:spLocks noGrp="1"/>
          </p:cNvSpPr>
          <p:nvPr>
            <p:ph type="ftr" sz="quarter" idx="11"/>
          </p:nvPr>
        </p:nvSpPr>
        <p:spPr/>
        <p:txBody>
          <a:bodyPr/>
          <a:lstStyle/>
          <a:p>
            <a:endParaRPr lang="it-IT" dirty="0"/>
          </a:p>
        </p:txBody>
      </p:sp>
      <p:sp>
        <p:nvSpPr>
          <p:cNvPr id="9" name="Segnaposto numero diapositiva 8"/>
          <p:cNvSpPr>
            <a:spLocks noGrp="1"/>
          </p:cNvSpPr>
          <p:nvPr>
            <p:ph type="sldNum" sz="quarter" idx="12"/>
          </p:nvPr>
        </p:nvSpPr>
        <p:spPr/>
        <p:txBody>
          <a:bodyPr/>
          <a:lstStyle/>
          <a:p>
            <a:fld id="{F780FBB8-E929-4624-9DE1-E0F5594A0B55}" type="slidenum">
              <a:rPr lang="it-IT" smtClean="0"/>
              <a:t>‹#›</a:t>
            </a:fld>
            <a:endParaRPr lang="it-IT" dirty="0"/>
          </a:p>
        </p:txBody>
      </p:sp>
    </p:spTree>
    <p:extLst>
      <p:ext uri="{BB962C8B-B14F-4D97-AF65-F5344CB8AC3E}">
        <p14:creationId xmlns:p14="http://schemas.microsoft.com/office/powerpoint/2010/main" val="554394266"/>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A45F3183-12FD-406E-A329-EE400FC32618}" type="datetime1">
              <a:rPr lang="it-IT" smtClean="0"/>
              <a:t>21/09/24</a:t>
            </a:fld>
            <a:endParaRPr lang="it-IT" dirty="0"/>
          </a:p>
        </p:txBody>
      </p:sp>
      <p:sp>
        <p:nvSpPr>
          <p:cNvPr id="4" name="Segnaposto piè di pagina 3"/>
          <p:cNvSpPr>
            <a:spLocks noGrp="1"/>
          </p:cNvSpPr>
          <p:nvPr>
            <p:ph type="ftr" sz="quarter" idx="11"/>
          </p:nvPr>
        </p:nvSpPr>
        <p:spPr/>
        <p:txBody>
          <a:bodyPr/>
          <a:lstStyle/>
          <a:p>
            <a:endParaRPr lang="it-IT" dirty="0"/>
          </a:p>
        </p:txBody>
      </p:sp>
      <p:sp>
        <p:nvSpPr>
          <p:cNvPr id="5" name="Segnaposto numero diapositiva 4"/>
          <p:cNvSpPr>
            <a:spLocks noGrp="1"/>
          </p:cNvSpPr>
          <p:nvPr>
            <p:ph type="sldNum" sz="quarter" idx="12"/>
          </p:nvPr>
        </p:nvSpPr>
        <p:spPr/>
        <p:txBody>
          <a:bodyPr/>
          <a:lstStyle/>
          <a:p>
            <a:fld id="{F780FBB8-E929-4624-9DE1-E0F5594A0B55}" type="slidenum">
              <a:rPr lang="it-IT" smtClean="0"/>
              <a:t>‹#›</a:t>
            </a:fld>
            <a:endParaRPr lang="it-IT" dirty="0"/>
          </a:p>
        </p:txBody>
      </p:sp>
    </p:spTree>
    <p:extLst>
      <p:ext uri="{BB962C8B-B14F-4D97-AF65-F5344CB8AC3E}">
        <p14:creationId xmlns:p14="http://schemas.microsoft.com/office/powerpoint/2010/main" val="133136048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5B7BC094-56D1-4429-A513-09C676275480}" type="datetime1">
              <a:rPr lang="it-IT" smtClean="0"/>
              <a:t>21/09/24</a:t>
            </a:fld>
            <a:endParaRPr lang="it-IT" dirty="0"/>
          </a:p>
        </p:txBody>
      </p:sp>
      <p:sp>
        <p:nvSpPr>
          <p:cNvPr id="3" name="Segnaposto piè di pagina 2"/>
          <p:cNvSpPr>
            <a:spLocks noGrp="1"/>
          </p:cNvSpPr>
          <p:nvPr>
            <p:ph type="ftr" sz="quarter" idx="11"/>
          </p:nvPr>
        </p:nvSpPr>
        <p:spPr/>
        <p:txBody>
          <a:bodyPr/>
          <a:lstStyle/>
          <a:p>
            <a:endParaRPr lang="it-IT" dirty="0"/>
          </a:p>
        </p:txBody>
      </p:sp>
      <p:sp>
        <p:nvSpPr>
          <p:cNvPr id="4" name="Segnaposto numero diapositiva 3"/>
          <p:cNvSpPr>
            <a:spLocks noGrp="1"/>
          </p:cNvSpPr>
          <p:nvPr>
            <p:ph type="sldNum" sz="quarter" idx="12"/>
          </p:nvPr>
        </p:nvSpPr>
        <p:spPr/>
        <p:txBody>
          <a:bodyPr/>
          <a:lstStyle/>
          <a:p>
            <a:fld id="{F780FBB8-E929-4624-9DE1-E0F5594A0B55}" type="slidenum">
              <a:rPr lang="it-IT" smtClean="0"/>
              <a:t>‹#›</a:t>
            </a:fld>
            <a:endParaRPr lang="it-IT" dirty="0"/>
          </a:p>
        </p:txBody>
      </p:sp>
    </p:spTree>
    <p:extLst>
      <p:ext uri="{BB962C8B-B14F-4D97-AF65-F5344CB8AC3E}">
        <p14:creationId xmlns:p14="http://schemas.microsoft.com/office/powerpoint/2010/main" val="3447456238"/>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BD6657B1-CF87-41A7-B88F-F6CBE710479F}" type="datetime1">
              <a:rPr lang="it-IT" smtClean="0"/>
              <a:t>21/09/24</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F780FBB8-E929-4624-9DE1-E0F5594A0B55}" type="slidenum">
              <a:rPr lang="it-IT" smtClean="0"/>
              <a:t>‹#›</a:t>
            </a:fld>
            <a:endParaRPr lang="it-IT" dirty="0"/>
          </a:p>
        </p:txBody>
      </p:sp>
    </p:spTree>
    <p:extLst>
      <p:ext uri="{BB962C8B-B14F-4D97-AF65-F5344CB8AC3E}">
        <p14:creationId xmlns:p14="http://schemas.microsoft.com/office/powerpoint/2010/main" val="237876422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28738B98-D47A-4C4E-B56D-9EE174920BDE}" type="datetime1">
              <a:rPr lang="it-IT" smtClean="0"/>
              <a:t>21/09/24</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F780FBB8-E929-4624-9DE1-E0F5594A0B55}" type="slidenum">
              <a:rPr lang="it-IT" smtClean="0"/>
              <a:t>‹#›</a:t>
            </a:fld>
            <a:endParaRPr lang="it-IT" dirty="0"/>
          </a:p>
        </p:txBody>
      </p:sp>
    </p:spTree>
    <p:extLst>
      <p:ext uri="{BB962C8B-B14F-4D97-AF65-F5344CB8AC3E}">
        <p14:creationId xmlns:p14="http://schemas.microsoft.com/office/powerpoint/2010/main" val="245245547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F633B-F29D-47AF-A90F-2A9363EDEE0F}" type="datetime1">
              <a:rPr lang="it-IT" smtClean="0"/>
              <a:t>21/09/24</a:t>
            </a:fld>
            <a:endParaRPr lang="it-IT" dirty="0"/>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80FBB8-E929-4624-9DE1-E0F5594A0B55}" type="slidenum">
              <a:rPr lang="it-IT" smtClean="0"/>
              <a:t>‹#›</a:t>
            </a:fld>
            <a:endParaRPr lang="it-IT" dirty="0"/>
          </a:p>
        </p:txBody>
      </p:sp>
    </p:spTree>
    <p:extLst>
      <p:ext uri="{BB962C8B-B14F-4D97-AF65-F5344CB8AC3E}">
        <p14:creationId xmlns:p14="http://schemas.microsoft.com/office/powerpoint/2010/main" val="4207276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7.W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23.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48.png"/><Relationship Id="rId4" Type="http://schemas.openxmlformats.org/officeDocument/2006/relationships/image" Target="../media/image25.emf"/></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44.jp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gif"/><Relationship Id="rId13" Type="http://schemas.openxmlformats.org/officeDocument/2006/relationships/image" Target="../media/image12.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gif"/><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WMF"/><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gif"/><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png"/><Relationship Id="rId14" Type="http://schemas.openxmlformats.org/officeDocument/2006/relationships/image" Target="../media/image13.jpe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20.jpg"/><Relationship Id="rId18" Type="http://schemas.openxmlformats.org/officeDocument/2006/relationships/image" Target="../media/image25.emf"/><Relationship Id="rId3" Type="http://schemas.openxmlformats.org/officeDocument/2006/relationships/image" Target="../media/image16.WMF"/><Relationship Id="rId7" Type="http://schemas.openxmlformats.org/officeDocument/2006/relationships/diagramQuickStyle" Target="../diagrams/quickStyle1.xml"/><Relationship Id="rId12" Type="http://schemas.openxmlformats.org/officeDocument/2006/relationships/image" Target="../media/image19.WMF"/><Relationship Id="rId17" Type="http://schemas.openxmlformats.org/officeDocument/2006/relationships/image" Target="../media/image24.jpg"/><Relationship Id="rId2" Type="http://schemas.openxmlformats.org/officeDocument/2006/relationships/notesSlide" Target="../notesSlides/notesSlide2.xml"/><Relationship Id="rId16" Type="http://schemas.openxmlformats.org/officeDocument/2006/relationships/image" Target="../media/image23.jpg"/><Relationship Id="rId1" Type="http://schemas.openxmlformats.org/officeDocument/2006/relationships/slideLayout" Target="../slideLayouts/slideLayout7.xml"/><Relationship Id="rId6" Type="http://schemas.openxmlformats.org/officeDocument/2006/relationships/diagramLayout" Target="../diagrams/layout1.xml"/><Relationship Id="rId11" Type="http://schemas.openxmlformats.org/officeDocument/2006/relationships/image" Target="../media/image18.WMF"/><Relationship Id="rId5" Type="http://schemas.openxmlformats.org/officeDocument/2006/relationships/diagramData" Target="../diagrams/data1.xml"/><Relationship Id="rId15" Type="http://schemas.openxmlformats.org/officeDocument/2006/relationships/image" Target="../media/image22.jpg"/><Relationship Id="rId10" Type="http://schemas.openxmlformats.org/officeDocument/2006/relationships/image" Target="../media/image17.WMF"/><Relationship Id="rId4" Type="http://schemas.openxmlformats.org/officeDocument/2006/relationships/image" Target="../media/image2.png"/><Relationship Id="rId9" Type="http://schemas.microsoft.com/office/2007/relationships/diagramDrawing" Target="../diagrams/drawing1.xml"/><Relationship Id="rId1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8" Type="http://schemas.openxmlformats.org/officeDocument/2006/relationships/image" Target="../media/image33.emf"/><Relationship Id="rId13" Type="http://schemas.openxmlformats.org/officeDocument/2006/relationships/image" Target="../media/image38.emf"/><Relationship Id="rId18" Type="http://schemas.openxmlformats.org/officeDocument/2006/relationships/image" Target="../media/image43.emf"/><Relationship Id="rId3" Type="http://schemas.openxmlformats.org/officeDocument/2006/relationships/image" Target="../media/image29.emf"/><Relationship Id="rId7" Type="http://schemas.openxmlformats.org/officeDocument/2006/relationships/image" Target="../media/image32.emf"/><Relationship Id="rId12" Type="http://schemas.openxmlformats.org/officeDocument/2006/relationships/image" Target="../media/image37.emf"/><Relationship Id="rId17" Type="http://schemas.openxmlformats.org/officeDocument/2006/relationships/image" Target="../media/image42.emf"/><Relationship Id="rId2" Type="http://schemas.openxmlformats.org/officeDocument/2006/relationships/notesSlide" Target="../notesSlides/notesSlide5.xml"/><Relationship Id="rId16" Type="http://schemas.openxmlformats.org/officeDocument/2006/relationships/image" Target="../media/image41.emf"/><Relationship Id="rId1" Type="http://schemas.openxmlformats.org/officeDocument/2006/relationships/slideLayout" Target="../slideLayouts/slideLayout7.xml"/><Relationship Id="rId6" Type="http://schemas.openxmlformats.org/officeDocument/2006/relationships/image" Target="../media/image31.emf"/><Relationship Id="rId11" Type="http://schemas.openxmlformats.org/officeDocument/2006/relationships/image" Target="../media/image36.emf"/><Relationship Id="rId5" Type="http://schemas.openxmlformats.org/officeDocument/2006/relationships/image" Target="../media/image2.png"/><Relationship Id="rId15" Type="http://schemas.openxmlformats.org/officeDocument/2006/relationships/image" Target="../media/image40.emf"/><Relationship Id="rId10" Type="http://schemas.openxmlformats.org/officeDocument/2006/relationships/image" Target="../media/image35.emf"/><Relationship Id="rId4" Type="http://schemas.openxmlformats.org/officeDocument/2006/relationships/image" Target="../media/image30.emf"/><Relationship Id="rId9" Type="http://schemas.openxmlformats.org/officeDocument/2006/relationships/image" Target="../media/image34.emf"/><Relationship Id="rId14" Type="http://schemas.openxmlformats.org/officeDocument/2006/relationships/image" Target="../media/image39.emf"/></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png"/><Relationship Id="rId7" Type="http://schemas.openxmlformats.org/officeDocument/2006/relationships/image" Target="../media/image44.jp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
            <a:lum/>
          </a:blip>
          <a:srcRect/>
          <a:stretch>
            <a:fillRect t="-26000" b="-52000"/>
          </a:stretch>
        </a:blipFill>
        <a:effectLst/>
      </p:bgPr>
    </p:bg>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b="1" dirty="0"/>
              <a:t>A Fault Injection Tool for Java Software </a:t>
            </a:r>
            <a:r>
              <a:rPr lang="it-IT" b="1" dirty="0"/>
              <a:t>Applications</a:t>
            </a:r>
            <a:endParaRPr lang="it-IT" dirty="0"/>
          </a:p>
        </p:txBody>
      </p:sp>
      <p:sp>
        <p:nvSpPr>
          <p:cNvPr id="3" name="Sottotitolo 2"/>
          <p:cNvSpPr>
            <a:spLocks noGrp="1"/>
          </p:cNvSpPr>
          <p:nvPr>
            <p:ph type="subTitle" idx="1"/>
          </p:nvPr>
        </p:nvSpPr>
        <p:spPr>
          <a:xfrm>
            <a:off x="1524000" y="3602038"/>
            <a:ext cx="9144000" cy="912812"/>
          </a:xfrm>
        </p:spPr>
        <p:txBody>
          <a:bodyPr/>
          <a:lstStyle/>
          <a:p>
            <a:r>
              <a:rPr lang="it-IT" dirty="0"/>
              <a:t>Antonio Ken Iannillo</a:t>
            </a:r>
          </a:p>
          <a:p>
            <a:r>
              <a:rPr lang="it-IT" dirty="0"/>
              <a:t>M63000242</a:t>
            </a:r>
          </a:p>
          <a:p>
            <a:endParaRPr lang="it-IT" dirty="0"/>
          </a:p>
        </p:txBody>
      </p:sp>
      <p:sp>
        <p:nvSpPr>
          <p:cNvPr id="4" name="Sottotitolo 2"/>
          <p:cNvSpPr txBox="1">
            <a:spLocks/>
          </p:cNvSpPr>
          <p:nvPr/>
        </p:nvSpPr>
        <p:spPr>
          <a:xfrm>
            <a:off x="4347210" y="1565910"/>
            <a:ext cx="3497580" cy="2971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400" dirty="0"/>
              <a:t>tesi di laurea magistrale a.a. 2012/2013</a:t>
            </a:r>
          </a:p>
        </p:txBody>
      </p:sp>
      <p:sp>
        <p:nvSpPr>
          <p:cNvPr id="5" name="CasellaDiTesto 4"/>
          <p:cNvSpPr txBox="1"/>
          <p:nvPr/>
        </p:nvSpPr>
        <p:spPr>
          <a:xfrm>
            <a:off x="0" y="5473005"/>
            <a:ext cx="3097530" cy="1384995"/>
          </a:xfrm>
          <a:prstGeom prst="rect">
            <a:avLst/>
          </a:prstGeom>
          <a:noFill/>
        </p:spPr>
        <p:txBody>
          <a:bodyPr wrap="square" rtlCol="0">
            <a:spAutoFit/>
          </a:bodyPr>
          <a:lstStyle/>
          <a:p>
            <a:r>
              <a:rPr lang="it-IT" sz="1400" dirty="0"/>
              <a:t>Relatore</a:t>
            </a:r>
          </a:p>
          <a:p>
            <a:r>
              <a:rPr lang="it-IT" sz="1400" b="1" dirty="0"/>
              <a:t>Ch.mo Prof. Domenico Cotroneo</a:t>
            </a:r>
          </a:p>
          <a:p>
            <a:r>
              <a:rPr lang="it-IT" sz="1400" dirty="0"/>
              <a:t>Relatore</a:t>
            </a:r>
          </a:p>
          <a:p>
            <a:r>
              <a:rPr lang="it-IT" sz="1400" b="1" dirty="0"/>
              <a:t>Dott. Roberto Natella</a:t>
            </a:r>
          </a:p>
          <a:p>
            <a:r>
              <a:rPr lang="it-IT" sz="1400" dirty="0"/>
              <a:t>Correlatore</a:t>
            </a:r>
          </a:p>
          <a:p>
            <a:r>
              <a:rPr lang="it-IT" sz="1400" b="1" dirty="0"/>
              <a:t>Dott. Santonu Sarkar</a:t>
            </a:r>
            <a:endParaRPr lang="it-IT" sz="1400" dirty="0"/>
          </a:p>
        </p:txBody>
      </p:sp>
    </p:spTree>
    <p:extLst>
      <p:ext uri="{BB962C8B-B14F-4D97-AF65-F5344CB8AC3E}">
        <p14:creationId xmlns:p14="http://schemas.microsoft.com/office/powerpoint/2010/main" val="41723028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fld id="{F780FBB8-E929-4624-9DE1-E0F5594A0B55}" type="slidenum">
              <a:rPr lang="it-IT" smtClean="0"/>
              <a:t>10</a:t>
            </a:fld>
            <a:endParaRPr lang="it-IT" dirty="0"/>
          </a:p>
        </p:txBody>
      </p:sp>
      <p:sp>
        <p:nvSpPr>
          <p:cNvPr id="8" name="Rettangolo 7"/>
          <p:cNvSpPr>
            <a:spLocks noChangeAspect="1"/>
          </p:cNvSpPr>
          <p:nvPr/>
        </p:nvSpPr>
        <p:spPr>
          <a:xfrm>
            <a:off x="0" y="6257075"/>
            <a:ext cx="2340000" cy="46440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 name="Gruppo 4"/>
          <p:cNvGrpSpPr/>
          <p:nvPr/>
        </p:nvGrpSpPr>
        <p:grpSpPr>
          <a:xfrm>
            <a:off x="611463" y="163959"/>
            <a:ext cx="1905000" cy="1866900"/>
            <a:chOff x="1012515" y="805643"/>
            <a:chExt cx="1905000" cy="1866900"/>
          </a:xfrm>
        </p:grpSpPr>
        <p:pic>
          <p:nvPicPr>
            <p:cNvPr id="7" name="Immagine 6"/>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12515" y="805643"/>
              <a:ext cx="1905000" cy="1866900"/>
            </a:xfrm>
            <a:prstGeom prst="rect">
              <a:avLst/>
            </a:prstGeom>
          </p:spPr>
        </p:pic>
        <p:pic>
          <p:nvPicPr>
            <p:cNvPr id="11" name="Immagine 10"/>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094555" y="1849583"/>
              <a:ext cx="822960" cy="822960"/>
            </a:xfrm>
            <a:prstGeom prst="rect">
              <a:avLst/>
            </a:prstGeom>
          </p:spPr>
        </p:pic>
      </p:grpSp>
      <p:sp>
        <p:nvSpPr>
          <p:cNvPr id="13" name="CasellaDiTesto 12"/>
          <p:cNvSpPr txBox="1"/>
          <p:nvPr/>
        </p:nvSpPr>
        <p:spPr>
          <a:xfrm>
            <a:off x="2636750" y="1342365"/>
            <a:ext cx="8303966" cy="646331"/>
          </a:xfrm>
          <a:prstGeom prst="rect">
            <a:avLst/>
          </a:prstGeom>
          <a:noFill/>
        </p:spPr>
        <p:txBody>
          <a:bodyPr wrap="square" rtlCol="0">
            <a:spAutoFit/>
          </a:bodyPr>
          <a:lstStyle/>
          <a:p>
            <a:r>
              <a:rPr lang="en-GB" i="1" dirty="0"/>
              <a:t>Changed method:</a:t>
            </a:r>
            <a:r>
              <a:rPr lang="en-GB" dirty="0"/>
              <a:t> c</a:t>
            </a:r>
            <a:r>
              <a:rPr lang="en-US" dirty="0" err="1"/>
              <a:t>om.forest.shipment.web.ShippingBean.getPendingOrders</a:t>
            </a:r>
            <a:endParaRPr lang="en-US" dirty="0"/>
          </a:p>
          <a:p>
            <a:r>
              <a:rPr lang="en-GB" i="1" dirty="0"/>
              <a:t>Used Operator: </a:t>
            </a:r>
            <a:r>
              <a:rPr lang="en-GB" dirty="0"/>
              <a:t>Java Operator – Missing Method Call</a:t>
            </a:r>
          </a:p>
        </p:txBody>
      </p:sp>
      <p:pic>
        <p:nvPicPr>
          <p:cNvPr id="14" name="Immagin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36750" y="2030858"/>
            <a:ext cx="7682907" cy="4321635"/>
          </a:xfrm>
          <a:prstGeom prst="rect">
            <a:avLst/>
          </a:prstGeom>
          <a:ln>
            <a:solidFill>
              <a:schemeClr val="accent1"/>
            </a:solidFill>
          </a:ln>
        </p:spPr>
      </p:pic>
      <p:pic>
        <p:nvPicPr>
          <p:cNvPr id="15" name="Immagine 14"/>
          <p:cNvPicPr>
            <a:picLocks noChangeAspect="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496587" y="900389"/>
            <a:ext cx="1140163" cy="1174783"/>
          </a:xfrm>
          <a:prstGeom prst="rect">
            <a:avLst/>
          </a:prstGeom>
        </p:spPr>
      </p:pic>
      <p:sp>
        <p:nvSpPr>
          <p:cNvPr id="16" name="CasellaDiTesto 15"/>
          <p:cNvSpPr txBox="1"/>
          <p:nvPr/>
        </p:nvSpPr>
        <p:spPr>
          <a:xfrm>
            <a:off x="611464" y="2382682"/>
            <a:ext cx="1905000" cy="1200329"/>
          </a:xfrm>
          <a:prstGeom prst="rect">
            <a:avLst/>
          </a:prstGeom>
          <a:noFill/>
        </p:spPr>
        <p:txBody>
          <a:bodyPr wrap="square" rtlCol="0">
            <a:spAutoFit/>
          </a:bodyPr>
          <a:lstStyle/>
          <a:p>
            <a:pPr marL="457200" indent="-457200">
              <a:buFont typeface="Arial" panose="020B0604020202020204" pitchFamily="34" charset="0"/>
              <a:buChar char="•"/>
            </a:pPr>
            <a:r>
              <a:rPr lang="en-GB" dirty="0">
                <a:solidFill>
                  <a:schemeClr val="accent2"/>
                </a:solidFill>
              </a:rPr>
              <a:t>Null Pointer Exception</a:t>
            </a:r>
          </a:p>
          <a:p>
            <a:pPr marL="457200" indent="-457200">
              <a:buFont typeface="Arial" panose="020B0604020202020204" pitchFamily="34" charset="0"/>
              <a:buChar char="•"/>
            </a:pPr>
            <a:r>
              <a:rPr lang="en-GB" dirty="0">
                <a:solidFill>
                  <a:schemeClr val="accent2"/>
                </a:solidFill>
              </a:rPr>
              <a:t>Error Masking</a:t>
            </a:r>
          </a:p>
        </p:txBody>
      </p:sp>
      <p:sp>
        <p:nvSpPr>
          <p:cNvPr id="2" name="Segnaposto piè di pagina 1"/>
          <p:cNvSpPr>
            <a:spLocks noGrp="1"/>
          </p:cNvSpPr>
          <p:nvPr>
            <p:ph type="ftr" sz="quarter" idx="11"/>
          </p:nvPr>
        </p:nvSpPr>
        <p:spPr/>
        <p:txBody>
          <a:bodyPr/>
          <a:lstStyle/>
          <a:p>
            <a:r>
              <a:rPr lang="it-IT" dirty="0" err="1"/>
              <a:t>experimental</a:t>
            </a:r>
            <a:r>
              <a:rPr lang="it-IT" dirty="0"/>
              <a:t> </a:t>
            </a:r>
            <a:r>
              <a:rPr lang="it-IT" dirty="0" err="1"/>
              <a:t>results</a:t>
            </a:r>
            <a:r>
              <a:rPr lang="it-IT" dirty="0"/>
              <a:t> - A</a:t>
            </a:r>
          </a:p>
        </p:txBody>
      </p:sp>
    </p:spTree>
    <p:extLst>
      <p:ext uri="{BB962C8B-B14F-4D97-AF65-F5344CB8AC3E}">
        <p14:creationId xmlns:p14="http://schemas.microsoft.com/office/powerpoint/2010/main" val="277943245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animEffect transition="in" filter="fade">
                                      <p:cBhvr>
                                        <p:cTn id="15" dur="500"/>
                                        <p:tgtEl>
                                          <p:spTgt spid="1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xEl>
                                              <p:pRg st="1" end="1"/>
                                            </p:txEl>
                                          </p:spTgt>
                                        </p:tgtEl>
                                        <p:attrNameLst>
                                          <p:attrName>style.visibility</p:attrName>
                                        </p:attrNameLst>
                                      </p:cBhvr>
                                      <p:to>
                                        <p:strVal val="visible"/>
                                      </p:to>
                                    </p:set>
                                    <p:animEffect transition="in" filter="fade">
                                      <p:cBhvr>
                                        <p:cTn id="20" dur="500"/>
                                        <p:tgtEl>
                                          <p:spTgt spid="16">
                                            <p:txEl>
                                              <p:pRg st="1" end="1"/>
                                            </p:txEl>
                                          </p:spTgt>
                                        </p:tgtEl>
                                      </p:cBhvr>
                                    </p:animEffect>
                                  </p:childTnLst>
                                </p:cTn>
                              </p:par>
                            </p:childTnLst>
                          </p:cTn>
                        </p:par>
                        <p:par>
                          <p:cTn id="21" fill="hold">
                            <p:stCondLst>
                              <p:cond delay="500"/>
                            </p:stCondLst>
                            <p:childTnLst>
                              <p:par>
                                <p:cTn id="22" presetID="26" presetClass="entr" presetSubtype="0"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580">
                                          <p:stCondLst>
                                            <p:cond delay="0"/>
                                          </p:stCondLst>
                                        </p:cTn>
                                        <p:tgtEl>
                                          <p:spTgt spid="15"/>
                                        </p:tgtEl>
                                      </p:cBhvr>
                                    </p:animEffect>
                                    <p:anim calcmode="lin" valueType="num">
                                      <p:cBhvr>
                                        <p:cTn id="25"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30" dur="26">
                                          <p:stCondLst>
                                            <p:cond delay="650"/>
                                          </p:stCondLst>
                                        </p:cTn>
                                        <p:tgtEl>
                                          <p:spTgt spid="15"/>
                                        </p:tgtEl>
                                      </p:cBhvr>
                                      <p:to x="100000" y="60000"/>
                                    </p:animScale>
                                    <p:animScale>
                                      <p:cBhvr>
                                        <p:cTn id="31" dur="166" decel="50000">
                                          <p:stCondLst>
                                            <p:cond delay="676"/>
                                          </p:stCondLst>
                                        </p:cTn>
                                        <p:tgtEl>
                                          <p:spTgt spid="15"/>
                                        </p:tgtEl>
                                      </p:cBhvr>
                                      <p:to x="100000" y="100000"/>
                                    </p:animScale>
                                    <p:animScale>
                                      <p:cBhvr>
                                        <p:cTn id="32" dur="26">
                                          <p:stCondLst>
                                            <p:cond delay="1312"/>
                                          </p:stCondLst>
                                        </p:cTn>
                                        <p:tgtEl>
                                          <p:spTgt spid="15"/>
                                        </p:tgtEl>
                                      </p:cBhvr>
                                      <p:to x="100000" y="80000"/>
                                    </p:animScale>
                                    <p:animScale>
                                      <p:cBhvr>
                                        <p:cTn id="33" dur="166" decel="50000">
                                          <p:stCondLst>
                                            <p:cond delay="1338"/>
                                          </p:stCondLst>
                                        </p:cTn>
                                        <p:tgtEl>
                                          <p:spTgt spid="15"/>
                                        </p:tgtEl>
                                      </p:cBhvr>
                                      <p:to x="100000" y="100000"/>
                                    </p:animScale>
                                    <p:animScale>
                                      <p:cBhvr>
                                        <p:cTn id="34" dur="26">
                                          <p:stCondLst>
                                            <p:cond delay="1642"/>
                                          </p:stCondLst>
                                        </p:cTn>
                                        <p:tgtEl>
                                          <p:spTgt spid="15"/>
                                        </p:tgtEl>
                                      </p:cBhvr>
                                      <p:to x="100000" y="90000"/>
                                    </p:animScale>
                                    <p:animScale>
                                      <p:cBhvr>
                                        <p:cTn id="35" dur="166" decel="50000">
                                          <p:stCondLst>
                                            <p:cond delay="1668"/>
                                          </p:stCondLst>
                                        </p:cTn>
                                        <p:tgtEl>
                                          <p:spTgt spid="15"/>
                                        </p:tgtEl>
                                      </p:cBhvr>
                                      <p:to x="100000" y="100000"/>
                                    </p:animScale>
                                    <p:animScale>
                                      <p:cBhvr>
                                        <p:cTn id="36" dur="26">
                                          <p:stCondLst>
                                            <p:cond delay="1808"/>
                                          </p:stCondLst>
                                        </p:cTn>
                                        <p:tgtEl>
                                          <p:spTgt spid="15"/>
                                        </p:tgtEl>
                                      </p:cBhvr>
                                      <p:to x="100000" y="95000"/>
                                    </p:animScale>
                                    <p:animScale>
                                      <p:cBhvr>
                                        <p:cTn id="37"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fld id="{F780FBB8-E929-4624-9DE1-E0F5594A0B55}" type="slidenum">
              <a:rPr lang="it-IT" smtClean="0"/>
              <a:t>11</a:t>
            </a:fld>
            <a:endParaRPr lang="it-IT" dirty="0"/>
          </a:p>
        </p:txBody>
      </p:sp>
      <p:sp>
        <p:nvSpPr>
          <p:cNvPr id="8" name="Rettangolo 7"/>
          <p:cNvSpPr>
            <a:spLocks noChangeAspect="1"/>
          </p:cNvSpPr>
          <p:nvPr/>
        </p:nvSpPr>
        <p:spPr>
          <a:xfrm>
            <a:off x="0" y="6257075"/>
            <a:ext cx="2340000" cy="46440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5" name="Gruppo 4"/>
          <p:cNvGrpSpPr>
            <a:grpSpLocks noChangeAspect="1"/>
          </p:cNvGrpSpPr>
          <p:nvPr/>
        </p:nvGrpSpPr>
        <p:grpSpPr>
          <a:xfrm>
            <a:off x="424905" y="352925"/>
            <a:ext cx="2211846" cy="1800000"/>
            <a:chOff x="2051776" y="1750122"/>
            <a:chExt cx="2652987" cy="2159000"/>
          </a:xfrm>
        </p:grpSpPr>
        <p:pic>
          <p:nvPicPr>
            <p:cNvPr id="9" name="Immagine 8"/>
            <p:cNvPicPr>
              <a:picLocks noChangeAspect="1"/>
            </p:cNvPicPr>
            <p:nvPr/>
          </p:nvPicPr>
          <p:blipFill>
            <a:blip r:embed="rId4">
              <a:duotone>
                <a:schemeClr val="accent2">
                  <a:shade val="45000"/>
                  <a:satMod val="135000"/>
                </a:schemeClr>
                <a:prstClr val="white"/>
              </a:duotone>
            </a:blip>
            <a:stretch>
              <a:fillRect/>
            </a:stretch>
          </p:blipFill>
          <p:spPr>
            <a:xfrm>
              <a:off x="2051776" y="1844842"/>
              <a:ext cx="987974" cy="984780"/>
            </a:xfrm>
            <a:prstGeom prst="rect">
              <a:avLst/>
            </a:prstGeom>
          </p:spPr>
        </p:pic>
        <p:pic>
          <p:nvPicPr>
            <p:cNvPr id="7" name="Immagin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45763" y="1750122"/>
              <a:ext cx="2159000" cy="2159000"/>
            </a:xfrm>
            <a:prstGeom prst="rect">
              <a:avLst/>
            </a:prstGeom>
          </p:spPr>
        </p:pic>
        <p:pic>
          <p:nvPicPr>
            <p:cNvPr id="10" name="Immagin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51776" y="2829622"/>
              <a:ext cx="1385874" cy="882516"/>
            </a:xfrm>
            <a:prstGeom prst="rect">
              <a:avLst/>
            </a:prstGeom>
          </p:spPr>
        </p:pic>
      </p:grpSp>
      <p:sp>
        <p:nvSpPr>
          <p:cNvPr id="11" name="CasellaDiTesto 10"/>
          <p:cNvSpPr txBox="1"/>
          <p:nvPr/>
        </p:nvSpPr>
        <p:spPr>
          <a:xfrm>
            <a:off x="2636751" y="1342365"/>
            <a:ext cx="5999748" cy="646331"/>
          </a:xfrm>
          <a:prstGeom prst="rect">
            <a:avLst/>
          </a:prstGeom>
          <a:noFill/>
        </p:spPr>
        <p:txBody>
          <a:bodyPr wrap="square" rtlCol="0">
            <a:spAutoFit/>
          </a:bodyPr>
          <a:lstStyle/>
          <a:p>
            <a:r>
              <a:rPr lang="en-GB" i="1" dirty="0"/>
              <a:t>Changed method:</a:t>
            </a:r>
            <a:r>
              <a:rPr lang="en-GB" dirty="0"/>
              <a:t> </a:t>
            </a:r>
            <a:r>
              <a:rPr lang="en-GB" dirty="0" err="1"/>
              <a:t>com.forest.ejb.UserBean.getUserByEmail</a:t>
            </a:r>
            <a:endParaRPr lang="en-GB" dirty="0"/>
          </a:p>
          <a:p>
            <a:r>
              <a:rPr lang="en-GB" i="1" dirty="0"/>
              <a:t>Used Operator: </a:t>
            </a:r>
            <a:r>
              <a:rPr lang="en-GB" dirty="0"/>
              <a:t>Java Operator - No Result Exception</a:t>
            </a:r>
          </a:p>
        </p:txBody>
      </p:sp>
      <p:pic>
        <p:nvPicPr>
          <p:cNvPr id="17" name="Immagin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36750" y="2030858"/>
            <a:ext cx="7682906" cy="4321634"/>
          </a:xfrm>
          <a:prstGeom prst="rect">
            <a:avLst/>
          </a:prstGeom>
          <a:ln>
            <a:solidFill>
              <a:schemeClr val="accent1"/>
            </a:solidFill>
          </a:ln>
        </p:spPr>
      </p:pic>
      <p:sp>
        <p:nvSpPr>
          <p:cNvPr id="18" name="CasellaDiTesto 17"/>
          <p:cNvSpPr txBox="1"/>
          <p:nvPr/>
        </p:nvSpPr>
        <p:spPr>
          <a:xfrm>
            <a:off x="424905" y="2356063"/>
            <a:ext cx="2211845" cy="2031325"/>
          </a:xfrm>
          <a:prstGeom prst="rect">
            <a:avLst/>
          </a:prstGeom>
          <a:noFill/>
        </p:spPr>
        <p:txBody>
          <a:bodyPr wrap="square" rtlCol="0">
            <a:spAutoFit/>
          </a:bodyPr>
          <a:lstStyle/>
          <a:p>
            <a:pPr marL="457200" indent="-457200">
              <a:buFont typeface="Arial" panose="020B0604020202020204" pitchFamily="34" charset="0"/>
              <a:buChar char="•"/>
            </a:pPr>
            <a:r>
              <a:rPr lang="en-GB" dirty="0">
                <a:solidFill>
                  <a:schemeClr val="accent2"/>
                </a:solidFill>
              </a:rPr>
              <a:t>Log-in Problems, even after the fault de-activation</a:t>
            </a:r>
          </a:p>
          <a:p>
            <a:pPr marL="457200" indent="-457200">
              <a:buFont typeface="Arial" panose="020B0604020202020204" pitchFamily="34" charset="0"/>
              <a:buChar char="•"/>
            </a:pPr>
            <a:r>
              <a:rPr lang="en-GB" dirty="0">
                <a:solidFill>
                  <a:schemeClr val="accent2"/>
                </a:solidFill>
              </a:rPr>
              <a:t>Need for a session restart mechanism</a:t>
            </a:r>
          </a:p>
        </p:txBody>
      </p:sp>
      <p:sp>
        <p:nvSpPr>
          <p:cNvPr id="2" name="Segnaposto piè di pagina 1"/>
          <p:cNvSpPr>
            <a:spLocks noGrp="1"/>
          </p:cNvSpPr>
          <p:nvPr>
            <p:ph type="ftr" sz="quarter" idx="11"/>
          </p:nvPr>
        </p:nvSpPr>
        <p:spPr/>
        <p:txBody>
          <a:bodyPr/>
          <a:lstStyle/>
          <a:p>
            <a:r>
              <a:rPr lang="it-IT" dirty="0" err="1"/>
              <a:t>experimental</a:t>
            </a:r>
            <a:r>
              <a:rPr lang="it-IT" dirty="0"/>
              <a:t> </a:t>
            </a:r>
            <a:r>
              <a:rPr lang="it-IT" dirty="0" err="1"/>
              <a:t>results</a:t>
            </a:r>
            <a:r>
              <a:rPr lang="it-IT" dirty="0"/>
              <a:t> - B</a:t>
            </a:r>
          </a:p>
        </p:txBody>
      </p:sp>
    </p:spTree>
    <p:extLst>
      <p:ext uri="{BB962C8B-B14F-4D97-AF65-F5344CB8AC3E}">
        <p14:creationId xmlns:p14="http://schemas.microsoft.com/office/powerpoint/2010/main" val="279423319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animEffect transition="in" filter="fade">
                                      <p:cBhvr>
                                        <p:cTn id="15" dur="500"/>
                                        <p:tgtEl>
                                          <p:spTgt spid="1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xEl>
                                              <p:pRg st="1" end="1"/>
                                            </p:txEl>
                                          </p:spTgt>
                                        </p:tgtEl>
                                        <p:attrNameLst>
                                          <p:attrName>style.visibility</p:attrName>
                                        </p:attrNameLst>
                                      </p:cBhvr>
                                      <p:to>
                                        <p:strVal val="visible"/>
                                      </p:to>
                                    </p:set>
                                    <p:animEffect transition="in" filter="fade">
                                      <p:cBhvr>
                                        <p:cTn id="20"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t>Conclusion</a:t>
            </a:r>
          </a:p>
        </p:txBody>
      </p:sp>
      <p:sp>
        <p:nvSpPr>
          <p:cNvPr id="6" name="Segnaposto contenuto 5"/>
          <p:cNvSpPr>
            <a:spLocks noGrp="1"/>
          </p:cNvSpPr>
          <p:nvPr>
            <p:ph sz="half" idx="1"/>
          </p:nvPr>
        </p:nvSpPr>
        <p:spPr/>
        <p:txBody>
          <a:bodyPr>
            <a:normAutofit/>
          </a:bodyPr>
          <a:lstStyle/>
          <a:p>
            <a:r>
              <a:rPr lang="en-GB" dirty="0"/>
              <a:t>Why to inject?</a:t>
            </a:r>
          </a:p>
          <a:p>
            <a:pPr lvl="1"/>
            <a:r>
              <a:rPr lang="en-GB" dirty="0"/>
              <a:t>Availability in Business-Critical Application</a:t>
            </a:r>
          </a:p>
          <a:p>
            <a:pPr lvl="1"/>
            <a:r>
              <a:rPr lang="en-GB" dirty="0"/>
              <a:t>Evaluation and Improvement of FTAM</a:t>
            </a:r>
          </a:p>
          <a:p>
            <a:r>
              <a:rPr lang="en-GB" dirty="0"/>
              <a:t>What to inject?</a:t>
            </a:r>
          </a:p>
          <a:p>
            <a:pPr lvl="1"/>
            <a:r>
              <a:rPr lang="en-GB" dirty="0"/>
              <a:t>Software defects and exception</a:t>
            </a:r>
          </a:p>
          <a:p>
            <a:r>
              <a:rPr lang="en-GB" dirty="0"/>
              <a:t>Where to inject?</a:t>
            </a:r>
          </a:p>
          <a:p>
            <a:pPr lvl="1"/>
            <a:r>
              <a:rPr lang="en-GB" dirty="0"/>
              <a:t>Java </a:t>
            </a:r>
            <a:r>
              <a:rPr lang="en-GB" dirty="0" err="1"/>
              <a:t>bytecode</a:t>
            </a:r>
            <a:r>
              <a:rPr lang="en-GB" dirty="0"/>
              <a:t>, no source code</a:t>
            </a:r>
          </a:p>
          <a:p>
            <a:pPr lvl="1"/>
            <a:r>
              <a:rPr lang="en-GB" dirty="0"/>
              <a:t>Fault-prone locations</a:t>
            </a:r>
          </a:p>
        </p:txBody>
      </p:sp>
      <p:sp>
        <p:nvSpPr>
          <p:cNvPr id="3" name="Segnaposto contenuto 2"/>
          <p:cNvSpPr>
            <a:spLocks noGrp="1"/>
          </p:cNvSpPr>
          <p:nvPr>
            <p:ph sz="half" idx="2"/>
          </p:nvPr>
        </p:nvSpPr>
        <p:spPr/>
        <p:txBody>
          <a:bodyPr>
            <a:normAutofit/>
          </a:bodyPr>
          <a:lstStyle/>
          <a:p>
            <a:r>
              <a:rPr lang="en-GB" dirty="0"/>
              <a:t>How to inject?</a:t>
            </a:r>
          </a:p>
          <a:p>
            <a:pPr lvl="1"/>
            <a:r>
              <a:rPr lang="en-GB" dirty="0"/>
              <a:t>Operators with utilities</a:t>
            </a:r>
          </a:p>
          <a:p>
            <a:r>
              <a:rPr lang="en-GB" dirty="0"/>
              <a:t>Is it useful?</a:t>
            </a:r>
          </a:p>
          <a:p>
            <a:pPr lvl="1"/>
            <a:r>
              <a:rPr lang="en-GB" dirty="0"/>
              <a:t>Case study</a:t>
            </a:r>
          </a:p>
          <a:p>
            <a:r>
              <a:rPr lang="en-GB" dirty="0"/>
              <a:t>Future developments?</a:t>
            </a:r>
          </a:p>
          <a:p>
            <a:pPr lvl="1"/>
            <a:r>
              <a:rPr lang="en-GB" dirty="0"/>
              <a:t>New operators</a:t>
            </a:r>
          </a:p>
          <a:p>
            <a:pPr lvl="1"/>
            <a:r>
              <a:rPr lang="en-GB" dirty="0"/>
              <a:t>New remote activation based on stack trace</a:t>
            </a:r>
          </a:p>
          <a:p>
            <a:pPr lvl="1"/>
            <a:r>
              <a:rPr lang="en-GB" dirty="0"/>
              <a:t>Exception Inspection</a:t>
            </a:r>
          </a:p>
          <a:p>
            <a:pPr lvl="1"/>
            <a:endParaRPr lang="en-GB" dirty="0"/>
          </a:p>
          <a:p>
            <a:pPr lvl="1"/>
            <a:endParaRPr lang="en-GB" dirty="0"/>
          </a:p>
        </p:txBody>
      </p:sp>
      <p:sp>
        <p:nvSpPr>
          <p:cNvPr id="4" name="Segnaposto numero diapositiva 3"/>
          <p:cNvSpPr>
            <a:spLocks noGrp="1"/>
          </p:cNvSpPr>
          <p:nvPr>
            <p:ph type="sldNum" sz="quarter" idx="12"/>
          </p:nvPr>
        </p:nvSpPr>
        <p:spPr/>
        <p:txBody>
          <a:bodyPr/>
          <a:lstStyle/>
          <a:p>
            <a:fld id="{F780FBB8-E929-4624-9DE1-E0F5594A0B55}" type="slidenum">
              <a:rPr lang="it-IT" smtClean="0"/>
              <a:t>12</a:t>
            </a:fld>
            <a:endParaRPr lang="it-IT" dirty="0"/>
          </a:p>
        </p:txBody>
      </p:sp>
      <p:sp>
        <p:nvSpPr>
          <p:cNvPr id="8" name="Rettangolo 7"/>
          <p:cNvSpPr>
            <a:spLocks noChangeAspect="1"/>
          </p:cNvSpPr>
          <p:nvPr/>
        </p:nvSpPr>
        <p:spPr>
          <a:xfrm>
            <a:off x="0" y="6257075"/>
            <a:ext cx="2340000" cy="46440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Immagine 6"/>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470300" y="4918075"/>
            <a:ext cx="795338" cy="1438275"/>
          </a:xfrm>
          <a:prstGeom prst="rect">
            <a:avLst/>
          </a:prstGeom>
        </p:spPr>
      </p:pic>
      <p:pic>
        <p:nvPicPr>
          <p:cNvPr id="9" name="Immagine 8"/>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690551" y="5283200"/>
            <a:ext cx="795338" cy="1438275"/>
          </a:xfrm>
          <a:prstGeom prst="rect">
            <a:avLst/>
          </a:prstGeom>
        </p:spPr>
      </p:pic>
      <p:sp>
        <p:nvSpPr>
          <p:cNvPr id="5" name="Segnaposto piè di pagina 4"/>
          <p:cNvSpPr>
            <a:spLocks noGrp="1"/>
          </p:cNvSpPr>
          <p:nvPr>
            <p:ph type="ftr" sz="quarter" idx="11"/>
          </p:nvPr>
        </p:nvSpPr>
        <p:spPr/>
        <p:txBody>
          <a:bodyPr/>
          <a:lstStyle/>
          <a:p>
            <a:r>
              <a:rPr lang="it-IT" dirty="0" err="1"/>
              <a:t>conclusion</a:t>
            </a:r>
            <a:endParaRPr lang="it-IT" dirty="0"/>
          </a:p>
        </p:txBody>
      </p:sp>
    </p:spTree>
    <p:extLst>
      <p:ext uri="{BB962C8B-B14F-4D97-AF65-F5344CB8AC3E}">
        <p14:creationId xmlns:p14="http://schemas.microsoft.com/office/powerpoint/2010/main" val="4223579338"/>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500"/>
                                        <p:tgtEl>
                                          <p:spTgt spid="6">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500"/>
                                        <p:tgtEl>
                                          <p:spTgt spid="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Effect transition="in" filter="fade">
                                      <p:cBhvr>
                                        <p:cTn id="48" dur="500"/>
                                        <p:tgtEl>
                                          <p:spTgt spid="3">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fade">
                                      <p:cBhvr>
                                        <p:cTn id="53" dur="500"/>
                                        <p:tgtEl>
                                          <p:spTgt spid="3">
                                            <p:txEl>
                                              <p:pRg st="4" end="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500"/>
                                        <p:tgtEl>
                                          <p:spTgt spid="3">
                                            <p:txEl>
                                              <p:pRg st="5" end="5"/>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animEffect transition="in" filter="fade">
                                      <p:cBhvr>
                                        <p:cTn id="59" dur="500"/>
                                        <p:tgtEl>
                                          <p:spTgt spid="3">
                                            <p:txEl>
                                              <p:pRg st="6" end="6"/>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animEffect transition="in" filter="fade">
                                      <p:cBhvr>
                                        <p:cTn id="6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
            <a:lum/>
          </a:blip>
          <a:srcRect/>
          <a:stretch>
            <a:fillRect t="-26000" b="-52000"/>
          </a:stretch>
        </a:blipFill>
        <a:effectLst/>
      </p:bgPr>
    </p:bg>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GB" b="1" dirty="0"/>
              <a:t>thank</a:t>
            </a:r>
            <a:r>
              <a:rPr lang="it-IT" b="1" dirty="0"/>
              <a:t> </a:t>
            </a:r>
            <a:r>
              <a:rPr lang="en-GB" b="1" dirty="0"/>
              <a:t>you</a:t>
            </a:r>
            <a:r>
              <a:rPr lang="it-IT" b="1" dirty="0"/>
              <a:t>!</a:t>
            </a:r>
            <a:endParaRPr lang="it-IT" dirty="0"/>
          </a:p>
        </p:txBody>
      </p:sp>
      <p:sp>
        <p:nvSpPr>
          <p:cNvPr id="3" name="Rettangolo 2"/>
          <p:cNvSpPr/>
          <p:nvPr/>
        </p:nvSpPr>
        <p:spPr>
          <a:xfrm>
            <a:off x="6096000" y="6396335"/>
            <a:ext cx="6095999" cy="461665"/>
          </a:xfrm>
          <a:prstGeom prst="rect">
            <a:avLst/>
          </a:prstGeom>
        </p:spPr>
        <p:txBody>
          <a:bodyPr wrap="square">
            <a:spAutoFit/>
          </a:bodyPr>
          <a:lstStyle/>
          <a:p>
            <a:r>
              <a:rPr lang="en-US" sz="2400" dirty="0">
                <a:latin typeface="Freestyle Script" panose="030804020302050B0404" pitchFamily="66" charset="0"/>
              </a:rPr>
              <a:t>I am enough of an artist to draw freely upon my imagination – A. Einstein</a:t>
            </a:r>
            <a:endParaRPr lang="en-GB" sz="2400" dirty="0">
              <a:latin typeface="Freestyle Script" panose="030804020302050B0404" pitchFamily="66" charset="0"/>
            </a:endParaRPr>
          </a:p>
        </p:txBody>
      </p:sp>
    </p:spTree>
    <p:extLst>
      <p:ext uri="{BB962C8B-B14F-4D97-AF65-F5344CB8AC3E}">
        <p14:creationId xmlns:p14="http://schemas.microsoft.com/office/powerpoint/2010/main" val="2363351538"/>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riangolo isoscele 28"/>
          <p:cNvSpPr/>
          <p:nvPr/>
        </p:nvSpPr>
        <p:spPr>
          <a:xfrm>
            <a:off x="-1745661" y="757838"/>
            <a:ext cx="5418667" cy="5418667"/>
          </a:xfrm>
          <a:prstGeom prst="triangl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LU"/>
          </a:p>
        </p:txBody>
      </p:sp>
      <p:grpSp>
        <p:nvGrpSpPr>
          <p:cNvPr id="30" name="Gruppo 29"/>
          <p:cNvGrpSpPr/>
          <p:nvPr/>
        </p:nvGrpSpPr>
        <p:grpSpPr>
          <a:xfrm>
            <a:off x="826853" y="1302615"/>
            <a:ext cx="4634493" cy="1282700"/>
            <a:chOff x="2572514" y="544777"/>
            <a:chExt cx="4634493" cy="1282700"/>
          </a:xfrm>
        </p:grpSpPr>
        <p:sp>
          <p:nvSpPr>
            <p:cNvPr id="37" name="Rettangolo arrotondato 36"/>
            <p:cNvSpPr/>
            <p:nvPr/>
          </p:nvSpPr>
          <p:spPr>
            <a:xfrm>
              <a:off x="2572514" y="544777"/>
              <a:ext cx="4634493" cy="1282700"/>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LU"/>
            </a:p>
          </p:txBody>
        </p:sp>
        <p:sp>
          <p:nvSpPr>
            <p:cNvPr id="38" name="Rettangolo 37"/>
            <p:cNvSpPr/>
            <p:nvPr/>
          </p:nvSpPr>
          <p:spPr>
            <a:xfrm>
              <a:off x="2635130" y="607393"/>
              <a:ext cx="4509261" cy="115746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GB" sz="3200" kern="1200" dirty="0"/>
                <a:t>Business-critical Systems</a:t>
              </a:r>
            </a:p>
          </p:txBody>
        </p:sp>
      </p:grpSp>
      <p:grpSp>
        <p:nvGrpSpPr>
          <p:cNvPr id="31" name="Gruppo 30"/>
          <p:cNvGrpSpPr/>
          <p:nvPr/>
        </p:nvGrpSpPr>
        <p:grpSpPr>
          <a:xfrm>
            <a:off x="826853" y="2745652"/>
            <a:ext cx="4634493" cy="1282700"/>
            <a:chOff x="2572514" y="1987814"/>
            <a:chExt cx="4634493" cy="1282700"/>
          </a:xfrm>
        </p:grpSpPr>
        <p:sp>
          <p:nvSpPr>
            <p:cNvPr id="35" name="Rettangolo arrotondato 34"/>
            <p:cNvSpPr/>
            <p:nvPr/>
          </p:nvSpPr>
          <p:spPr>
            <a:xfrm>
              <a:off x="2572514" y="1987814"/>
              <a:ext cx="4634493" cy="1282700"/>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LU"/>
            </a:p>
          </p:txBody>
        </p:sp>
        <p:sp>
          <p:nvSpPr>
            <p:cNvPr id="36" name="Rettangolo 35"/>
            <p:cNvSpPr/>
            <p:nvPr/>
          </p:nvSpPr>
          <p:spPr>
            <a:xfrm>
              <a:off x="2635130" y="2050430"/>
              <a:ext cx="4509261" cy="115746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GB" sz="3200" kern="1200" dirty="0"/>
                <a:t>Availability</a:t>
              </a:r>
            </a:p>
          </p:txBody>
        </p:sp>
      </p:grpSp>
      <p:grpSp>
        <p:nvGrpSpPr>
          <p:cNvPr id="32" name="Gruppo 31"/>
          <p:cNvGrpSpPr/>
          <p:nvPr/>
        </p:nvGrpSpPr>
        <p:grpSpPr>
          <a:xfrm>
            <a:off x="826853" y="4188690"/>
            <a:ext cx="4634493" cy="1282700"/>
            <a:chOff x="2572514" y="3430852"/>
            <a:chExt cx="4634493" cy="1282700"/>
          </a:xfrm>
        </p:grpSpPr>
        <p:sp>
          <p:nvSpPr>
            <p:cNvPr id="33" name="Rettangolo arrotondato 32"/>
            <p:cNvSpPr/>
            <p:nvPr/>
          </p:nvSpPr>
          <p:spPr>
            <a:xfrm>
              <a:off x="2572514" y="3430852"/>
              <a:ext cx="4634493" cy="1282700"/>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LU"/>
            </a:p>
          </p:txBody>
        </p:sp>
        <p:sp>
          <p:nvSpPr>
            <p:cNvPr id="34" name="Rettangolo 33"/>
            <p:cNvSpPr/>
            <p:nvPr/>
          </p:nvSpPr>
          <p:spPr>
            <a:xfrm>
              <a:off x="2635130" y="3493468"/>
              <a:ext cx="4509261" cy="115746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GB" sz="3200" kern="1200" dirty="0"/>
                <a:t>Fault Tolerance</a:t>
              </a:r>
            </a:p>
          </p:txBody>
        </p:sp>
      </p:grpSp>
      <p:sp>
        <p:nvSpPr>
          <p:cNvPr id="4" name="Segnaposto numero diapositiva 3"/>
          <p:cNvSpPr>
            <a:spLocks noGrp="1"/>
          </p:cNvSpPr>
          <p:nvPr>
            <p:ph type="sldNum" sz="quarter" idx="12"/>
          </p:nvPr>
        </p:nvSpPr>
        <p:spPr/>
        <p:txBody>
          <a:bodyPr/>
          <a:lstStyle/>
          <a:p>
            <a:fld id="{F780FBB8-E929-4624-9DE1-E0F5594A0B55}" type="slidenum">
              <a:rPr lang="it-IT" smtClean="0"/>
              <a:t>2</a:t>
            </a:fld>
            <a:endParaRPr lang="it-IT" dirty="0"/>
          </a:p>
        </p:txBody>
      </p:sp>
      <p:sp>
        <p:nvSpPr>
          <p:cNvPr id="8" name="Rettangolo 7"/>
          <p:cNvSpPr>
            <a:spLocks noChangeAspect="1"/>
          </p:cNvSpPr>
          <p:nvPr/>
        </p:nvSpPr>
        <p:spPr>
          <a:xfrm>
            <a:off x="0" y="6257075"/>
            <a:ext cx="2340000" cy="46440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 name="CasellaDiTesto 8"/>
          <p:cNvSpPr txBox="1"/>
          <p:nvPr/>
        </p:nvSpPr>
        <p:spPr>
          <a:xfrm>
            <a:off x="1629964" y="3075562"/>
            <a:ext cx="762428" cy="584775"/>
          </a:xfrm>
          <a:prstGeom prst="rect">
            <a:avLst/>
          </a:prstGeom>
          <a:noFill/>
        </p:spPr>
        <p:txBody>
          <a:bodyPr wrap="square" rtlCol="0">
            <a:spAutoFit/>
          </a:bodyPr>
          <a:lstStyle/>
          <a:p>
            <a:r>
              <a:rPr lang="en-GB" sz="3200" dirty="0">
                <a:solidFill>
                  <a:srgbClr val="FF0000"/>
                </a:solidFill>
              </a:rPr>
              <a:t>Un</a:t>
            </a:r>
          </a:p>
        </p:txBody>
      </p:sp>
      <p:pic>
        <p:nvPicPr>
          <p:cNvPr id="15" name="Immagin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4700" y="3320347"/>
            <a:ext cx="3752204" cy="2846781"/>
          </a:xfrm>
          <a:prstGeom prst="rect">
            <a:avLst/>
          </a:prstGeom>
        </p:spPr>
      </p:pic>
      <p:grpSp>
        <p:nvGrpSpPr>
          <p:cNvPr id="48" name="Gruppo 47"/>
          <p:cNvGrpSpPr/>
          <p:nvPr/>
        </p:nvGrpSpPr>
        <p:grpSpPr>
          <a:xfrm>
            <a:off x="6390051" y="529957"/>
            <a:ext cx="4963749" cy="2388071"/>
            <a:chOff x="6390051" y="529957"/>
            <a:chExt cx="4963749" cy="2388071"/>
          </a:xfrm>
        </p:grpSpPr>
        <p:pic>
          <p:nvPicPr>
            <p:cNvPr id="18" name="Immagin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4884" y="529957"/>
              <a:ext cx="731520" cy="731520"/>
            </a:xfrm>
            <a:prstGeom prst="rect">
              <a:avLst/>
            </a:prstGeom>
          </p:spPr>
        </p:pic>
        <p:pic>
          <p:nvPicPr>
            <p:cNvPr id="19" name="Immagin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41421" y="1500897"/>
              <a:ext cx="2240388" cy="842328"/>
            </a:xfrm>
            <a:prstGeom prst="rect">
              <a:avLst/>
            </a:prstGeom>
          </p:spPr>
        </p:pic>
        <p:pic>
          <p:nvPicPr>
            <p:cNvPr id="20" name="Immagin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47889" y="1115547"/>
              <a:ext cx="1563624" cy="536067"/>
            </a:xfrm>
            <a:prstGeom prst="rect">
              <a:avLst/>
            </a:prstGeom>
          </p:spPr>
        </p:pic>
        <p:pic>
          <p:nvPicPr>
            <p:cNvPr id="21" name="Immagin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90051" y="567844"/>
              <a:ext cx="1571625" cy="741998"/>
            </a:xfrm>
            <a:prstGeom prst="rect">
              <a:avLst/>
            </a:prstGeom>
          </p:spPr>
        </p:pic>
        <p:pic>
          <p:nvPicPr>
            <p:cNvPr id="25" name="Immagin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966960" y="1268174"/>
              <a:ext cx="1386840" cy="863441"/>
            </a:xfrm>
            <a:prstGeom prst="rect">
              <a:avLst/>
            </a:prstGeom>
          </p:spPr>
        </p:pic>
        <p:pic>
          <p:nvPicPr>
            <p:cNvPr id="27" name="Immagine 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73884" y="1508297"/>
              <a:ext cx="1203960" cy="605790"/>
            </a:xfrm>
            <a:prstGeom prst="rect">
              <a:avLst/>
            </a:prstGeom>
          </p:spPr>
        </p:pic>
        <p:pic>
          <p:nvPicPr>
            <p:cNvPr id="44" name="Immagine 4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47889" y="532407"/>
              <a:ext cx="2626995" cy="526733"/>
            </a:xfrm>
            <a:prstGeom prst="rect">
              <a:avLst/>
            </a:prstGeom>
          </p:spPr>
        </p:pic>
        <p:pic>
          <p:nvPicPr>
            <p:cNvPr id="45" name="Immagine 4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518819" y="2153899"/>
              <a:ext cx="2242796" cy="688685"/>
            </a:xfrm>
            <a:prstGeom prst="rect">
              <a:avLst/>
            </a:prstGeom>
          </p:spPr>
        </p:pic>
        <p:pic>
          <p:nvPicPr>
            <p:cNvPr id="46" name="Immagine 4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646274" y="2225107"/>
              <a:ext cx="1397340" cy="526690"/>
            </a:xfrm>
            <a:prstGeom prst="rect">
              <a:avLst/>
            </a:prstGeom>
          </p:spPr>
        </p:pic>
        <p:pic>
          <p:nvPicPr>
            <p:cNvPr id="47" name="Immagine 4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207405" y="2138312"/>
              <a:ext cx="1098999" cy="779716"/>
            </a:xfrm>
            <a:prstGeom prst="rect">
              <a:avLst/>
            </a:prstGeom>
          </p:spPr>
        </p:pic>
      </p:grpSp>
      <mc:AlternateContent xmlns:mc="http://schemas.openxmlformats.org/markup-compatibility/2006" xmlns:a14="http://schemas.microsoft.com/office/drawing/2010/main">
        <mc:Choice Requires="a14">
          <p:sp>
            <p:nvSpPr>
              <p:cNvPr id="55" name="CasellaDiTesto 54"/>
              <p:cNvSpPr txBox="1"/>
              <p:nvPr/>
            </p:nvSpPr>
            <p:spPr>
              <a:xfrm>
                <a:off x="6805522" y="2808268"/>
                <a:ext cx="3610155" cy="11627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it-IT" sz="4000" b="0" i="1" smtClean="0">
                              <a:latin typeface="Cambria Math" panose="02040503050406030204" pitchFamily="18" charset="0"/>
                            </a:rPr>
                          </m:ctrlPr>
                        </m:fPr>
                        <m:num>
                          <m:r>
                            <a:rPr lang="it-IT" sz="4000" i="1">
                              <a:latin typeface="Cambria Math" panose="02040503050406030204" pitchFamily="18" charset="0"/>
                            </a:rPr>
                            <m:t>𝑀𝑇𝑇𝑅</m:t>
                          </m:r>
                        </m:num>
                        <m:den>
                          <m:r>
                            <a:rPr lang="it-IT" sz="4000" b="0" i="1" smtClean="0">
                              <a:latin typeface="Cambria Math" panose="02040503050406030204" pitchFamily="18" charset="0"/>
                            </a:rPr>
                            <m:t>𝑀𝑇𝑇𝑅</m:t>
                          </m:r>
                          <m:r>
                            <a:rPr lang="it-IT" sz="4000" b="0" i="1" smtClean="0">
                              <a:latin typeface="Cambria Math" panose="02040503050406030204" pitchFamily="18" charset="0"/>
                            </a:rPr>
                            <m:t>+</m:t>
                          </m:r>
                          <m:r>
                            <a:rPr lang="it-IT" sz="4000" b="0" i="1" smtClean="0">
                              <a:latin typeface="Cambria Math" panose="02040503050406030204" pitchFamily="18" charset="0"/>
                            </a:rPr>
                            <m:t>𝑀𝑇𝑇𝐹</m:t>
                          </m:r>
                        </m:den>
                      </m:f>
                    </m:oMath>
                  </m:oMathPara>
                </a14:m>
                <a:endParaRPr lang="en-GB" sz="4000" dirty="0"/>
              </a:p>
            </p:txBody>
          </p:sp>
        </mc:Choice>
        <mc:Fallback xmlns="">
          <p:sp>
            <p:nvSpPr>
              <p:cNvPr id="55" name="CasellaDiTesto 54"/>
              <p:cNvSpPr txBox="1">
                <a:spLocks noRot="1" noChangeAspect="1" noMove="1" noResize="1" noEditPoints="1" noAdjustHandles="1" noChangeArrowheads="1" noChangeShapeType="1" noTextEdit="1"/>
              </p:cNvSpPr>
              <p:nvPr/>
            </p:nvSpPr>
            <p:spPr>
              <a:xfrm>
                <a:off x="6805522" y="2808268"/>
                <a:ext cx="3610155" cy="1162754"/>
              </a:xfrm>
              <a:prstGeom prst="rect">
                <a:avLst/>
              </a:prstGeom>
              <a:blipFill rotWithShape="0">
                <a:blip r:embed="rId15"/>
                <a:stretch>
                  <a:fillRect/>
                </a:stretch>
              </a:blipFill>
            </p:spPr>
            <p:txBody>
              <a:bodyPr/>
              <a:lstStyle/>
              <a:p>
                <a:r>
                  <a:rPr lang="en-GB">
                    <a:noFill/>
                  </a:rPr>
                  <a:t> </a:t>
                </a:r>
              </a:p>
            </p:txBody>
          </p:sp>
        </mc:Fallback>
      </mc:AlternateContent>
      <p:pic>
        <p:nvPicPr>
          <p:cNvPr id="56" name="Immagine 55"/>
          <p:cNvPicPr>
            <a:picLocks noChangeAspect="1"/>
          </p:cNvPicPr>
          <p:nvPr/>
        </p:nvPicPr>
        <p:blipFill>
          <a:blip r:embed="rId16" cstate="print">
            <a:duotone>
              <a:prstClr val="black"/>
              <a:srgbClr val="FF0000">
                <a:tint val="45000"/>
                <a:satMod val="400000"/>
              </a:srgbClr>
            </a:duotone>
            <a:lum/>
            <a:extLst>
              <a:ext uri="{28A0092B-C50C-407E-A947-70E740481C1C}">
                <a14:useLocalDpi xmlns:a14="http://schemas.microsoft.com/office/drawing/2010/main" val="0"/>
              </a:ext>
            </a:extLst>
          </a:blip>
          <a:stretch>
            <a:fillRect/>
          </a:stretch>
        </p:blipFill>
        <p:spPr>
          <a:xfrm>
            <a:off x="9676055" y="4324813"/>
            <a:ext cx="1677745" cy="1677745"/>
          </a:xfrm>
          <a:prstGeom prst="rect">
            <a:avLst/>
          </a:prstGeom>
          <a:noFill/>
        </p:spPr>
      </p:pic>
      <p:pic>
        <p:nvPicPr>
          <p:cNvPr id="2" name="Immagine 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rot="21372349">
            <a:off x="5186001" y="1172721"/>
            <a:ext cx="7151228" cy="4588898"/>
          </a:xfrm>
          <a:prstGeom prst="rect">
            <a:avLst/>
          </a:prstGeom>
        </p:spPr>
      </p:pic>
      <p:sp>
        <p:nvSpPr>
          <p:cNvPr id="3" name="Segnaposto piè di pagina 2"/>
          <p:cNvSpPr>
            <a:spLocks noGrp="1"/>
          </p:cNvSpPr>
          <p:nvPr>
            <p:ph type="ftr" sz="quarter" idx="11"/>
          </p:nvPr>
        </p:nvSpPr>
        <p:spPr/>
        <p:txBody>
          <a:bodyPr/>
          <a:lstStyle/>
          <a:p>
            <a:r>
              <a:rPr lang="en-GB" dirty="0"/>
              <a:t>context</a:t>
            </a:r>
          </a:p>
        </p:txBody>
      </p:sp>
    </p:spTree>
    <p:extLst>
      <p:ext uri="{BB962C8B-B14F-4D97-AF65-F5344CB8AC3E}">
        <p14:creationId xmlns:p14="http://schemas.microsoft.com/office/powerpoint/2010/main" val="314455461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par>
                          <p:cTn id="12" fill="hold">
                            <p:stCondLst>
                              <p:cond delay="1500"/>
                            </p:stCondLst>
                            <p:childTnLst>
                              <p:par>
                                <p:cTn id="13" presetID="10" presetClass="entr" presetSubtype="0" fill="hold" nodeType="afterEffect">
                                  <p:stCondLst>
                                    <p:cond delay="200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48"/>
                                        </p:tgtEl>
                                      </p:cBhvr>
                                    </p:animEffect>
                                    <p:set>
                                      <p:cBhvr>
                                        <p:cTn id="20" dur="1" fill="hold">
                                          <p:stCondLst>
                                            <p:cond delay="499"/>
                                          </p:stCondLst>
                                        </p:cTn>
                                        <p:tgtEl>
                                          <p:spTgt spid="48"/>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Effect transition="in" filter="fade">
                                      <p:cBhvr>
                                        <p:cTn id="31" dur="500"/>
                                        <p:tgtEl>
                                          <p:spTgt spid="9">
                                            <p:txEl>
                                              <p:pRg st="0" end="0"/>
                                            </p:tx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childTnLst>
                          </p:cTn>
                        </p:par>
                        <p:par>
                          <p:cTn id="36" fill="hold">
                            <p:stCondLst>
                              <p:cond delay="1000"/>
                            </p:stCondLst>
                            <p:childTnLst>
                              <p:par>
                                <p:cTn id="37" presetID="10" presetClass="entr" presetSubtype="0" fill="hold" nodeType="afterEffect">
                                  <p:stCondLst>
                                    <p:cond delay="500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par>
                                <p:cTn id="45" presetID="10" presetClass="exit" presetSubtype="0" fill="hold" grpId="1" nodeType="withEffect">
                                  <p:stCondLst>
                                    <p:cond delay="0"/>
                                  </p:stCondLst>
                                  <p:childTnLst>
                                    <p:animEffect transition="out" filter="fade">
                                      <p:cBhvr>
                                        <p:cTn id="46" dur="500"/>
                                        <p:tgtEl>
                                          <p:spTgt spid="55"/>
                                        </p:tgtEl>
                                      </p:cBhvr>
                                    </p:animEffect>
                                    <p:set>
                                      <p:cBhvr>
                                        <p:cTn id="47" dur="1" fill="hold">
                                          <p:stCondLst>
                                            <p:cond delay="499"/>
                                          </p:stCondLst>
                                        </p:cTn>
                                        <p:tgtEl>
                                          <p:spTgt spid="55"/>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56"/>
                                        </p:tgtEl>
                                      </p:cBhvr>
                                    </p:animEffect>
                                    <p:set>
                                      <p:cBhvr>
                                        <p:cTn id="50" dur="1" fill="hold">
                                          <p:stCondLst>
                                            <p:cond delay="499"/>
                                          </p:stCondLst>
                                        </p:cTn>
                                        <p:tgtEl>
                                          <p:spTgt spid="56"/>
                                        </p:tgtEl>
                                        <p:attrNameLst>
                                          <p:attrName>style.visibility</p:attrName>
                                        </p:attrNameLst>
                                      </p:cBhvr>
                                      <p:to>
                                        <p:strVal val="hidden"/>
                                      </p:to>
                                    </p:set>
                                  </p:childTnLst>
                                </p:cTn>
                              </p:par>
                            </p:childTnLst>
                          </p:cTn>
                        </p:par>
                        <p:par>
                          <p:cTn id="51" fill="hold">
                            <p:stCondLst>
                              <p:cond delay="500"/>
                            </p:stCondLst>
                            <p:childTnLst>
                              <p:par>
                                <p:cTn id="52" presetID="10" presetClass="entr" presetSubtype="0" fill="hold" nodeType="afterEffect">
                                  <p:stCondLst>
                                    <p:cond delay="200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5"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6" name="Immagine 35"/>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606401">
            <a:off x="5554321" y="113084"/>
            <a:ext cx="1172336" cy="2816330"/>
          </a:xfrm>
          <a:prstGeom prst="rect">
            <a:avLst/>
          </a:prstGeom>
        </p:spPr>
      </p:pic>
      <p:sp>
        <p:nvSpPr>
          <p:cNvPr id="4" name="Segnaposto numero diapositiva 3"/>
          <p:cNvSpPr>
            <a:spLocks noGrp="1"/>
          </p:cNvSpPr>
          <p:nvPr>
            <p:ph type="sldNum" sz="quarter" idx="12"/>
          </p:nvPr>
        </p:nvSpPr>
        <p:spPr/>
        <p:txBody>
          <a:bodyPr/>
          <a:lstStyle/>
          <a:p>
            <a:fld id="{F780FBB8-E929-4624-9DE1-E0F5594A0B55}" type="slidenum">
              <a:rPr lang="it-IT" smtClean="0"/>
              <a:t>3</a:t>
            </a:fld>
            <a:endParaRPr lang="it-IT" dirty="0"/>
          </a:p>
        </p:txBody>
      </p:sp>
      <p:sp>
        <p:nvSpPr>
          <p:cNvPr id="8" name="Rettangolo 7"/>
          <p:cNvSpPr>
            <a:spLocks noChangeAspect="1"/>
          </p:cNvSpPr>
          <p:nvPr/>
        </p:nvSpPr>
        <p:spPr>
          <a:xfrm>
            <a:off x="0" y="6257075"/>
            <a:ext cx="2340000" cy="46440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aphicFrame>
        <p:nvGraphicFramePr>
          <p:cNvPr id="7" name="Diagramma 6"/>
          <p:cNvGraphicFramePr/>
          <p:nvPr>
            <p:extLst>
              <p:ext uri="{D42A27DB-BD31-4B8C-83A1-F6EECF244321}">
                <p14:modId xmlns:p14="http://schemas.microsoft.com/office/powerpoint/2010/main" val="2954772087"/>
              </p:ext>
            </p:extLst>
          </p:nvPr>
        </p:nvGraphicFramePr>
        <p:xfrm>
          <a:off x="3736795" y="1252130"/>
          <a:ext cx="4916532" cy="7190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1" name="Immagine 20"/>
          <p:cNvPicPr>
            <a:picLocks noChangeAspect="1"/>
          </p:cNvPicPr>
          <p:nvPr/>
        </p:nvPicPr>
        <p:blipFill>
          <a:blip r:embed="rId10"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22916" y="4606504"/>
            <a:ext cx="747454" cy="1032336"/>
          </a:xfrm>
          <a:prstGeom prst="rect">
            <a:avLst/>
          </a:prstGeom>
        </p:spPr>
      </p:pic>
      <p:pic>
        <p:nvPicPr>
          <p:cNvPr id="16" name="Immagine 15"/>
          <p:cNvPicPr>
            <a:picLocks noChangeAspect="1"/>
          </p:cNvPicPr>
          <p:nvPr/>
        </p:nvPicPr>
        <p:blipFill>
          <a:blip r:embed="rId10"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402086" y="4098114"/>
            <a:ext cx="1635056" cy="2258236"/>
          </a:xfrm>
          <a:prstGeom prst="rect">
            <a:avLst/>
          </a:prstGeom>
        </p:spPr>
      </p:pic>
      <p:pic>
        <p:nvPicPr>
          <p:cNvPr id="17" name="Immagine 16"/>
          <p:cNvPicPr>
            <a:picLocks noChangeAspect="1"/>
          </p:cNvPicPr>
          <p:nvPr/>
        </p:nvPicPr>
        <p:blipFill>
          <a:blip r:embed="rId11"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382547">
            <a:off x="8458892" y="4644025"/>
            <a:ext cx="3657600" cy="1563624"/>
          </a:xfrm>
          <a:prstGeom prst="rect">
            <a:avLst/>
          </a:prstGeom>
        </p:spPr>
      </p:pic>
      <p:pic>
        <p:nvPicPr>
          <p:cNvPr id="19" name="Immagine 18"/>
          <p:cNvPicPr>
            <a:picLocks noChangeAspect="1"/>
          </p:cNvPicPr>
          <p:nvPr/>
        </p:nvPicPr>
        <p:blipFill>
          <a:blip r:embed="rId1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460314" y="4574935"/>
            <a:ext cx="1832458" cy="1048817"/>
          </a:xfrm>
          <a:prstGeom prst="rect">
            <a:avLst/>
          </a:prstGeom>
        </p:spPr>
      </p:pic>
      <p:sp>
        <p:nvSpPr>
          <p:cNvPr id="23" name="CasellaDiTesto 22"/>
          <p:cNvSpPr txBox="1"/>
          <p:nvPr/>
        </p:nvSpPr>
        <p:spPr>
          <a:xfrm>
            <a:off x="8977888" y="4368562"/>
            <a:ext cx="1125157" cy="369332"/>
          </a:xfrm>
          <a:prstGeom prst="rect">
            <a:avLst/>
          </a:prstGeom>
          <a:noFill/>
        </p:spPr>
        <p:txBody>
          <a:bodyPr wrap="square" rtlCol="0">
            <a:spAutoFit/>
          </a:bodyPr>
          <a:lstStyle/>
          <a:p>
            <a:r>
              <a:rPr lang="en-GB" b="1" dirty="0"/>
              <a:t>Utilities</a:t>
            </a:r>
          </a:p>
        </p:txBody>
      </p:sp>
      <p:sp>
        <p:nvSpPr>
          <p:cNvPr id="25" name="CasellaDiTesto 24"/>
          <p:cNvSpPr txBox="1"/>
          <p:nvPr/>
        </p:nvSpPr>
        <p:spPr>
          <a:xfrm>
            <a:off x="1770370" y="3754631"/>
            <a:ext cx="1451967" cy="369332"/>
          </a:xfrm>
          <a:prstGeom prst="rect">
            <a:avLst/>
          </a:prstGeom>
          <a:noFill/>
        </p:spPr>
        <p:txBody>
          <a:bodyPr wrap="square" rtlCol="0">
            <a:spAutoFit/>
          </a:bodyPr>
          <a:lstStyle/>
          <a:p>
            <a:r>
              <a:rPr lang="en-GB" b="1" dirty="0"/>
              <a:t>Fault Load</a:t>
            </a:r>
          </a:p>
        </p:txBody>
      </p:sp>
      <p:grpSp>
        <p:nvGrpSpPr>
          <p:cNvPr id="22" name="Gruppo 21"/>
          <p:cNvGrpSpPr/>
          <p:nvPr/>
        </p:nvGrpSpPr>
        <p:grpSpPr>
          <a:xfrm>
            <a:off x="1649188" y="685800"/>
            <a:ext cx="1937970" cy="1851660"/>
            <a:chOff x="751114" y="685800"/>
            <a:chExt cx="1937970" cy="1851660"/>
          </a:xfrm>
        </p:grpSpPr>
        <p:grpSp>
          <p:nvGrpSpPr>
            <p:cNvPr id="27" name="Gruppo 26"/>
            <p:cNvGrpSpPr/>
            <p:nvPr/>
          </p:nvGrpSpPr>
          <p:grpSpPr>
            <a:xfrm>
              <a:off x="751114" y="685800"/>
              <a:ext cx="1937970" cy="1851660"/>
              <a:chOff x="914400" y="2400300"/>
              <a:chExt cx="2153300" cy="2057400"/>
            </a:xfrm>
          </p:grpSpPr>
          <p:pic>
            <p:nvPicPr>
              <p:cNvPr id="29" name="Immagine 2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612299" y="2905579"/>
                <a:ext cx="1455401" cy="1552121"/>
              </a:xfrm>
              <a:prstGeom prst="rect">
                <a:avLst/>
              </a:prstGeom>
            </p:spPr>
          </p:pic>
          <p:sp>
            <p:nvSpPr>
              <p:cNvPr id="30" name="Rettangolo arrotondato 29"/>
              <p:cNvSpPr/>
              <p:nvPr/>
            </p:nvSpPr>
            <p:spPr>
              <a:xfrm>
                <a:off x="914400" y="2400300"/>
                <a:ext cx="2153300" cy="2057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8" name="CasellaDiTesto 27"/>
            <p:cNvSpPr txBox="1"/>
            <p:nvPr/>
          </p:nvSpPr>
          <p:spPr>
            <a:xfrm>
              <a:off x="751114" y="733584"/>
              <a:ext cx="1937970" cy="1754326"/>
            </a:xfrm>
            <a:prstGeom prst="rect">
              <a:avLst/>
            </a:prstGeom>
            <a:noFill/>
          </p:spPr>
          <p:txBody>
            <a:bodyPr wrap="square" rtlCol="0">
              <a:spAutoFit/>
            </a:bodyPr>
            <a:lstStyle/>
            <a:p>
              <a:r>
                <a:rPr lang="en-GB" dirty="0">
                  <a:solidFill>
                    <a:schemeClr val="tx1">
                      <a:alpha val="38000"/>
                    </a:schemeClr>
                  </a:solidFill>
                </a:rPr>
                <a:t>110100100101010001010101010101010000111101001110101010101110100101001010101011</a:t>
              </a:r>
            </a:p>
          </p:txBody>
        </p:sp>
      </p:grpSp>
      <p:grpSp>
        <p:nvGrpSpPr>
          <p:cNvPr id="31" name="Gruppo 30"/>
          <p:cNvGrpSpPr/>
          <p:nvPr/>
        </p:nvGrpSpPr>
        <p:grpSpPr>
          <a:xfrm>
            <a:off x="8724903" y="685800"/>
            <a:ext cx="2052147" cy="1851660"/>
            <a:chOff x="9982200" y="685800"/>
            <a:chExt cx="2052147" cy="1851660"/>
          </a:xfrm>
        </p:grpSpPr>
        <p:grpSp>
          <p:nvGrpSpPr>
            <p:cNvPr id="32" name="Gruppo 31"/>
            <p:cNvGrpSpPr/>
            <p:nvPr/>
          </p:nvGrpSpPr>
          <p:grpSpPr>
            <a:xfrm>
              <a:off x="9982200" y="685800"/>
              <a:ext cx="2052147" cy="1851660"/>
              <a:chOff x="8905550" y="2400300"/>
              <a:chExt cx="2280163" cy="2057400"/>
            </a:xfrm>
          </p:grpSpPr>
          <p:pic>
            <p:nvPicPr>
              <p:cNvPr id="34" name="Immagine 3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722673" y="2905579"/>
                <a:ext cx="1463040" cy="1525385"/>
              </a:xfrm>
              <a:prstGeom prst="rect">
                <a:avLst/>
              </a:prstGeom>
            </p:spPr>
          </p:pic>
          <p:sp>
            <p:nvSpPr>
              <p:cNvPr id="35" name="Rettangolo arrotondato 34"/>
              <p:cNvSpPr/>
              <p:nvPr/>
            </p:nvSpPr>
            <p:spPr>
              <a:xfrm>
                <a:off x="8905550" y="2400300"/>
                <a:ext cx="2153300" cy="2057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3" name="CasellaDiTesto 32"/>
            <p:cNvSpPr txBox="1"/>
            <p:nvPr/>
          </p:nvSpPr>
          <p:spPr>
            <a:xfrm>
              <a:off x="9982200" y="733584"/>
              <a:ext cx="1937970" cy="1754326"/>
            </a:xfrm>
            <a:prstGeom prst="rect">
              <a:avLst/>
            </a:prstGeom>
            <a:noFill/>
          </p:spPr>
          <p:txBody>
            <a:bodyPr wrap="square" rtlCol="0">
              <a:spAutoFit/>
            </a:bodyPr>
            <a:lstStyle/>
            <a:p>
              <a:r>
                <a:rPr lang="en-GB" dirty="0">
                  <a:solidFill>
                    <a:schemeClr val="tx1">
                      <a:alpha val="38000"/>
                    </a:schemeClr>
                  </a:solidFill>
                </a:rPr>
                <a:t>110100100101010001010101010101010000111101001110101010101110100101001010101010</a:t>
              </a:r>
            </a:p>
          </p:txBody>
        </p:sp>
      </p:grpSp>
      <p:sp>
        <p:nvSpPr>
          <p:cNvPr id="37" name="CasellaDiTesto 36"/>
          <p:cNvSpPr txBox="1"/>
          <p:nvPr/>
        </p:nvSpPr>
        <p:spPr>
          <a:xfrm>
            <a:off x="7884616" y="2788359"/>
            <a:ext cx="1451967" cy="369332"/>
          </a:xfrm>
          <a:prstGeom prst="rect">
            <a:avLst/>
          </a:prstGeom>
          <a:noFill/>
        </p:spPr>
        <p:txBody>
          <a:bodyPr wrap="square" rtlCol="0">
            <a:spAutoFit/>
          </a:bodyPr>
          <a:lstStyle/>
          <a:p>
            <a:r>
              <a:rPr lang="en-GB" b="1" dirty="0"/>
              <a:t>Injection</a:t>
            </a:r>
          </a:p>
        </p:txBody>
      </p:sp>
      <p:grpSp>
        <p:nvGrpSpPr>
          <p:cNvPr id="15" name="Gruppo 14"/>
          <p:cNvGrpSpPr>
            <a:grpSpLocks noChangeAspect="1"/>
          </p:cNvGrpSpPr>
          <p:nvPr/>
        </p:nvGrpSpPr>
        <p:grpSpPr>
          <a:xfrm>
            <a:off x="4439228" y="3022183"/>
            <a:ext cx="3510972" cy="2954754"/>
            <a:chOff x="4647995" y="1206695"/>
            <a:chExt cx="5281287" cy="4444610"/>
          </a:xfrm>
        </p:grpSpPr>
        <p:pic>
          <p:nvPicPr>
            <p:cNvPr id="39" name="Immagine 38"/>
            <p:cNvPicPr>
              <a:picLocks noChangeAspect="1"/>
            </p:cNvPicPr>
            <p:nvPr/>
          </p:nvPicPr>
          <p:blipFill>
            <a:blip r:embed="rId1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647995" y="3492305"/>
              <a:ext cx="2159000" cy="2159000"/>
            </a:xfrm>
            <a:prstGeom prst="rect">
              <a:avLst/>
            </a:prstGeom>
          </p:spPr>
        </p:pic>
        <p:pic>
          <p:nvPicPr>
            <p:cNvPr id="40" name="Immagine 39"/>
            <p:cNvPicPr>
              <a:picLocks noChangeAspect="1"/>
            </p:cNvPicPr>
            <p:nvPr/>
          </p:nvPicPr>
          <p:blipFill>
            <a:blip r:embed="rId1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776331" y="1206695"/>
              <a:ext cx="1905000" cy="1866900"/>
            </a:xfrm>
            <a:prstGeom prst="rect">
              <a:avLst/>
            </a:prstGeom>
          </p:spPr>
        </p:pic>
        <p:pic>
          <p:nvPicPr>
            <p:cNvPr id="44" name="Immagine 43"/>
            <p:cNvPicPr>
              <a:picLocks noChangeAspect="1"/>
            </p:cNvPicPr>
            <p:nvPr/>
          </p:nvPicPr>
          <p:blipFill>
            <a:blip r:embed="rId1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127520" y="1316941"/>
              <a:ext cx="1801762" cy="1789750"/>
            </a:xfrm>
            <a:prstGeom prst="rect">
              <a:avLst/>
            </a:prstGeom>
          </p:spPr>
        </p:pic>
        <p:cxnSp>
          <p:nvCxnSpPr>
            <p:cNvPr id="45" name="Connettore 4 44"/>
            <p:cNvCxnSpPr>
              <a:stCxn id="40" idx="2"/>
              <a:endCxn id="39" idx="0"/>
            </p:cNvCxnSpPr>
            <p:nvPr/>
          </p:nvCxnSpPr>
          <p:spPr>
            <a:xfrm rot="5400000">
              <a:off x="5518808" y="3282282"/>
              <a:ext cx="418710" cy="1336"/>
            </a:xfrm>
            <a:prstGeom prst="bentConnector3">
              <a:avLst>
                <a:gd name="adj1" fmla="val 50000"/>
              </a:avLst>
            </a:prstGeom>
            <a:ln>
              <a:headEnd type="triangle"/>
              <a:tailEnd type="triangle"/>
            </a:ln>
          </p:spPr>
          <p:style>
            <a:lnRef idx="1">
              <a:schemeClr val="accent2"/>
            </a:lnRef>
            <a:fillRef idx="0">
              <a:schemeClr val="accent2"/>
            </a:fillRef>
            <a:effectRef idx="0">
              <a:schemeClr val="accent2"/>
            </a:effectRef>
            <a:fontRef idx="minor">
              <a:schemeClr val="tx1"/>
            </a:fontRef>
          </p:style>
        </p:cxnSp>
        <p:pic>
          <p:nvPicPr>
            <p:cNvPr id="46" name="Immagine 45"/>
            <p:cNvPicPr>
              <a:picLocks noChangeAspect="1"/>
            </p:cNvPicPr>
            <p:nvPr/>
          </p:nvPicPr>
          <p:blipFill>
            <a:blip r:embed="rId18"/>
            <a:stretch>
              <a:fillRect/>
            </a:stretch>
          </p:blipFill>
          <p:spPr>
            <a:xfrm>
              <a:off x="8512874" y="4077549"/>
              <a:ext cx="987974" cy="984780"/>
            </a:xfrm>
            <a:prstGeom prst="rect">
              <a:avLst/>
            </a:prstGeom>
          </p:spPr>
        </p:pic>
        <p:cxnSp>
          <p:nvCxnSpPr>
            <p:cNvPr id="47" name="Connettore 4 46"/>
            <p:cNvCxnSpPr>
              <a:stCxn id="39" idx="3"/>
              <a:endCxn id="46" idx="1"/>
            </p:cNvCxnSpPr>
            <p:nvPr/>
          </p:nvCxnSpPr>
          <p:spPr>
            <a:xfrm flipV="1">
              <a:off x="6806995" y="4569939"/>
              <a:ext cx="1705879" cy="1866"/>
            </a:xfrm>
            <a:prstGeom prst="bentConnector3">
              <a:avLst>
                <a:gd name="adj1" fmla="val 50000"/>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48" name="Connettore 2 47"/>
            <p:cNvCxnSpPr/>
            <p:nvPr/>
          </p:nvCxnSpPr>
          <p:spPr>
            <a:xfrm flipV="1">
              <a:off x="6681331" y="3035020"/>
              <a:ext cx="1395720" cy="817648"/>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grpSp>
      <p:sp>
        <p:nvSpPr>
          <p:cNvPr id="38" name="Saetta 37"/>
          <p:cNvSpPr/>
          <p:nvPr/>
        </p:nvSpPr>
        <p:spPr>
          <a:xfrm rot="5400000">
            <a:off x="7881658" y="3094717"/>
            <a:ext cx="649662" cy="1082221"/>
          </a:xfrm>
          <a:prstGeom prst="lightningBol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Segnaposto piè di pagina 17"/>
          <p:cNvSpPr>
            <a:spLocks noGrp="1"/>
          </p:cNvSpPr>
          <p:nvPr>
            <p:ph type="ftr" sz="quarter" idx="11"/>
          </p:nvPr>
        </p:nvSpPr>
        <p:spPr/>
        <p:txBody>
          <a:bodyPr/>
          <a:lstStyle/>
          <a:p>
            <a:r>
              <a:rPr lang="it-IT" dirty="0" err="1"/>
              <a:t>contribution</a:t>
            </a:r>
            <a:endParaRPr lang="it-IT" dirty="0"/>
          </a:p>
        </p:txBody>
      </p:sp>
    </p:spTree>
    <p:extLst>
      <p:ext uri="{BB962C8B-B14F-4D97-AF65-F5344CB8AC3E}">
        <p14:creationId xmlns:p14="http://schemas.microsoft.com/office/powerpoint/2010/main" val="239954908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500"/>
                            </p:stCondLst>
                            <p:childTnLst>
                              <p:par>
                                <p:cTn id="13" presetID="10" presetClass="entr" presetSubtype="0" fill="hold" nodeType="afterEffect">
                                  <p:stCondLst>
                                    <p:cond delay="50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1500"/>
                                        <p:tgtEl>
                                          <p:spTgt spid="23"/>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500"/>
                                        <p:tgtEl>
                                          <p:spTgt spid="1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2500"/>
                            </p:stCondLst>
                            <p:childTnLst>
                              <p:par>
                                <p:cTn id="43" presetID="10" presetClass="entr" presetSubtype="0" fill="hold" nodeType="afterEffect">
                                  <p:stCondLst>
                                    <p:cond delay="100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37" grpId="0"/>
      <p:bldP spid="3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Meno 11"/>
          <p:cNvSpPr/>
          <p:nvPr/>
        </p:nvSpPr>
        <p:spPr>
          <a:xfrm rot="21300000">
            <a:off x="2056943" y="2966467"/>
            <a:ext cx="8078114" cy="925066"/>
          </a:xfrm>
          <a:prstGeom prst="mathMinus">
            <a:avLst/>
          </a:prstGeom>
          <a:solidFill>
            <a:schemeClr val="accent2"/>
          </a:solidFill>
        </p:spPr>
        <p:style>
          <a:lnRef idx="2">
            <a:schemeClr val="lt1">
              <a:hueOff val="0"/>
              <a:satOff val="0"/>
              <a:lumOff val="0"/>
              <a:alphaOff val="0"/>
            </a:schemeClr>
          </a:lnRef>
          <a:fillRef idx="1">
            <a:scrgbClr r="0" g="0" b="0"/>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endParaRPr lang="en-LU"/>
          </a:p>
        </p:txBody>
      </p:sp>
      <p:sp>
        <p:nvSpPr>
          <p:cNvPr id="13" name="Freccia in giù 12"/>
          <p:cNvSpPr/>
          <p:nvPr/>
        </p:nvSpPr>
        <p:spPr>
          <a:xfrm>
            <a:off x="3007361" y="990600"/>
            <a:ext cx="2438400" cy="2167466"/>
          </a:xfrm>
          <a:prstGeom prst="down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LU"/>
          </a:p>
        </p:txBody>
      </p:sp>
      <p:grpSp>
        <p:nvGrpSpPr>
          <p:cNvPr id="14" name="Gruppo 13"/>
          <p:cNvGrpSpPr/>
          <p:nvPr/>
        </p:nvGrpSpPr>
        <p:grpSpPr>
          <a:xfrm>
            <a:off x="6339841" y="719667"/>
            <a:ext cx="2600960" cy="2275840"/>
            <a:chOff x="4307840" y="0"/>
            <a:chExt cx="2600960" cy="2275840"/>
          </a:xfrm>
        </p:grpSpPr>
        <p:sp>
          <p:nvSpPr>
            <p:cNvPr id="19" name="Rettangolo 18"/>
            <p:cNvSpPr/>
            <p:nvPr/>
          </p:nvSpPr>
          <p:spPr>
            <a:xfrm>
              <a:off x="4307840" y="0"/>
              <a:ext cx="2600960" cy="227584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LU"/>
            </a:p>
          </p:txBody>
        </p:sp>
        <p:sp>
          <p:nvSpPr>
            <p:cNvPr id="20" name="Rettangolo 19"/>
            <p:cNvSpPr/>
            <p:nvPr/>
          </p:nvSpPr>
          <p:spPr>
            <a:xfrm>
              <a:off x="4307840" y="0"/>
              <a:ext cx="2600960" cy="227584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12928" tIns="312928" rIns="312928" bIns="312928" numCol="1" spcCol="1270" anchor="ctr" anchorCtr="0">
              <a:noAutofit/>
            </a:bodyPr>
            <a:lstStyle/>
            <a:p>
              <a:pPr lvl="0" algn="ctr" defTabSz="1955800">
                <a:lnSpc>
                  <a:spcPct val="90000"/>
                </a:lnSpc>
                <a:spcBef>
                  <a:spcPct val="0"/>
                </a:spcBef>
                <a:spcAft>
                  <a:spcPct val="35000"/>
                </a:spcAft>
              </a:pPr>
              <a:r>
                <a:rPr lang="en-GB" sz="4400" kern="1200" dirty="0"/>
                <a:t>External Faults</a:t>
              </a:r>
            </a:p>
          </p:txBody>
        </p:sp>
      </p:grpSp>
      <p:sp>
        <p:nvSpPr>
          <p:cNvPr id="15" name="Freccia in su 14"/>
          <p:cNvSpPr/>
          <p:nvPr/>
        </p:nvSpPr>
        <p:spPr>
          <a:xfrm>
            <a:off x="6746240" y="3699933"/>
            <a:ext cx="2438400" cy="2167466"/>
          </a:xfrm>
          <a:prstGeom prst="up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LU"/>
          </a:p>
        </p:txBody>
      </p:sp>
      <p:grpSp>
        <p:nvGrpSpPr>
          <p:cNvPr id="16" name="Gruppo 15"/>
          <p:cNvGrpSpPr/>
          <p:nvPr/>
        </p:nvGrpSpPr>
        <p:grpSpPr>
          <a:xfrm>
            <a:off x="3007361" y="3862493"/>
            <a:ext cx="2844800" cy="2275840"/>
            <a:chOff x="1219200" y="3142826"/>
            <a:chExt cx="2600960" cy="2275840"/>
          </a:xfrm>
        </p:grpSpPr>
        <p:sp>
          <p:nvSpPr>
            <p:cNvPr id="17" name="Rettangolo 16"/>
            <p:cNvSpPr/>
            <p:nvPr/>
          </p:nvSpPr>
          <p:spPr>
            <a:xfrm>
              <a:off x="1219200" y="3142826"/>
              <a:ext cx="2600960" cy="227584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LU"/>
            </a:p>
          </p:txBody>
        </p:sp>
        <p:sp>
          <p:nvSpPr>
            <p:cNvPr id="18" name="Rettangolo 17"/>
            <p:cNvSpPr/>
            <p:nvPr/>
          </p:nvSpPr>
          <p:spPr>
            <a:xfrm>
              <a:off x="1219200" y="3142826"/>
              <a:ext cx="2600960" cy="227584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12928" tIns="312928" rIns="312928" bIns="312928" numCol="1" spcCol="1270" anchor="ctr" anchorCtr="0">
              <a:noAutofit/>
            </a:bodyPr>
            <a:lstStyle/>
            <a:p>
              <a:pPr lvl="0" algn="ctr" defTabSz="1955800">
                <a:lnSpc>
                  <a:spcPct val="90000"/>
                </a:lnSpc>
                <a:spcBef>
                  <a:spcPct val="0"/>
                </a:spcBef>
                <a:spcAft>
                  <a:spcPct val="35000"/>
                </a:spcAft>
              </a:pPr>
              <a:r>
                <a:rPr lang="en-GB" sz="4400" kern="1200" dirty="0"/>
                <a:t>Software Defects</a:t>
              </a:r>
            </a:p>
          </p:txBody>
        </p:sp>
      </p:grpSp>
      <p:sp>
        <p:nvSpPr>
          <p:cNvPr id="4" name="Segnaposto numero diapositiva 3"/>
          <p:cNvSpPr>
            <a:spLocks noGrp="1"/>
          </p:cNvSpPr>
          <p:nvPr>
            <p:ph type="sldNum" sz="quarter" idx="12"/>
          </p:nvPr>
        </p:nvSpPr>
        <p:spPr/>
        <p:txBody>
          <a:bodyPr/>
          <a:lstStyle/>
          <a:p>
            <a:fld id="{F780FBB8-E929-4624-9DE1-E0F5594A0B55}" type="slidenum">
              <a:rPr lang="it-IT" smtClean="0"/>
              <a:t>4</a:t>
            </a:fld>
            <a:endParaRPr lang="it-IT" dirty="0"/>
          </a:p>
        </p:txBody>
      </p:sp>
      <p:sp>
        <p:nvSpPr>
          <p:cNvPr id="8" name="Rettangolo 7"/>
          <p:cNvSpPr>
            <a:spLocks noChangeAspect="1"/>
          </p:cNvSpPr>
          <p:nvPr/>
        </p:nvSpPr>
        <p:spPr>
          <a:xfrm>
            <a:off x="0" y="6257075"/>
            <a:ext cx="2340000" cy="46440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881257" y="4936218"/>
            <a:ext cx="1785257" cy="1785257"/>
          </a:xfrm>
          <a:prstGeom prst="rect">
            <a:avLst/>
          </a:prstGeom>
        </p:spPr>
      </p:pic>
      <p:pic>
        <p:nvPicPr>
          <p:cNvPr id="11" name="Immagin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6079" y="1958068"/>
            <a:ext cx="2103120" cy="1287780"/>
          </a:xfrm>
          <a:prstGeom prst="rect">
            <a:avLst/>
          </a:prstGeom>
        </p:spPr>
      </p:pic>
      <p:sp>
        <p:nvSpPr>
          <p:cNvPr id="2" name="Segnaposto piè di pagina 1"/>
          <p:cNvSpPr>
            <a:spLocks noGrp="1"/>
          </p:cNvSpPr>
          <p:nvPr>
            <p:ph type="ftr" sz="quarter" idx="11"/>
          </p:nvPr>
        </p:nvSpPr>
        <p:spPr/>
        <p:txBody>
          <a:bodyPr/>
          <a:lstStyle/>
          <a:p>
            <a:r>
              <a:rPr lang="it-IT" dirty="0" err="1"/>
              <a:t>injections</a:t>
            </a:r>
            <a:endParaRPr lang="it-IT" dirty="0"/>
          </a:p>
        </p:txBody>
      </p:sp>
    </p:spTree>
    <p:extLst>
      <p:ext uri="{BB962C8B-B14F-4D97-AF65-F5344CB8AC3E}">
        <p14:creationId xmlns:p14="http://schemas.microsoft.com/office/powerpoint/2010/main" val="205987458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10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500"/>
                            </p:stCondLst>
                            <p:childTnLst>
                              <p:par>
                                <p:cTn id="17" presetID="10" presetClass="entr" presetSubtype="0" fill="hold" nodeType="after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par>
                          <p:cTn id="25" fill="hold">
                            <p:stCondLst>
                              <p:cond delay="500"/>
                            </p:stCondLst>
                            <p:childTnLst>
                              <p:par>
                                <p:cTn id="26" presetID="10" presetClass="entr" presetSubtype="0" fill="hold" nodeType="afterEffect">
                                  <p:stCondLst>
                                    <p:cond delay="100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fld id="{F780FBB8-E929-4624-9DE1-E0F5594A0B55}" type="slidenum">
              <a:rPr lang="it-IT" smtClean="0"/>
              <a:t>5</a:t>
            </a:fld>
            <a:endParaRPr lang="it-IT" dirty="0"/>
          </a:p>
        </p:txBody>
      </p:sp>
      <p:sp>
        <p:nvSpPr>
          <p:cNvPr id="8" name="Rettangolo 7"/>
          <p:cNvSpPr>
            <a:spLocks noChangeAspect="1"/>
          </p:cNvSpPr>
          <p:nvPr/>
        </p:nvSpPr>
        <p:spPr>
          <a:xfrm>
            <a:off x="0" y="6257075"/>
            <a:ext cx="2340000" cy="46440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9" name="Immagine 18"/>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222483" y="2118548"/>
            <a:ext cx="1832782" cy="1906041"/>
          </a:xfrm>
          <a:prstGeom prst="rect">
            <a:avLst/>
          </a:prstGeom>
        </p:spPr>
      </p:pic>
      <p:pic>
        <p:nvPicPr>
          <p:cNvPr id="20" name="Immagin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8912" y="4024589"/>
            <a:ext cx="2159107" cy="1374906"/>
          </a:xfrm>
          <a:prstGeom prst="rect">
            <a:avLst/>
          </a:prstGeom>
        </p:spPr>
      </p:pic>
      <p:grpSp>
        <p:nvGrpSpPr>
          <p:cNvPr id="21" name="Gruppo 20"/>
          <p:cNvGrpSpPr>
            <a:grpSpLocks noChangeAspect="1"/>
          </p:cNvGrpSpPr>
          <p:nvPr/>
        </p:nvGrpSpPr>
        <p:grpSpPr>
          <a:xfrm>
            <a:off x="6168019" y="916255"/>
            <a:ext cx="1354265" cy="1345673"/>
            <a:chOff x="914400" y="2400300"/>
            <a:chExt cx="2153300" cy="2057400"/>
          </a:xfrm>
        </p:grpSpPr>
        <p:pic>
          <p:nvPicPr>
            <p:cNvPr id="22" name="Immagin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12299" y="2905579"/>
              <a:ext cx="1455401" cy="1552121"/>
            </a:xfrm>
            <a:prstGeom prst="rect">
              <a:avLst/>
            </a:prstGeom>
          </p:spPr>
        </p:pic>
        <p:sp>
          <p:nvSpPr>
            <p:cNvPr id="23" name="Rettangolo arrotondato 22"/>
            <p:cNvSpPr/>
            <p:nvPr/>
          </p:nvSpPr>
          <p:spPr>
            <a:xfrm>
              <a:off x="914400" y="2400300"/>
              <a:ext cx="2153300" cy="2057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8" name="Immagine 17"/>
          <p:cNvPicPr>
            <a:picLocks noChangeAspect="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606401">
            <a:off x="4214943" y="1313874"/>
            <a:ext cx="1704244" cy="4094145"/>
          </a:xfrm>
          <a:prstGeom prst="rect">
            <a:avLst/>
          </a:prstGeom>
        </p:spPr>
      </p:pic>
      <p:sp>
        <p:nvSpPr>
          <p:cNvPr id="32" name="CasellaDiTesto 31"/>
          <p:cNvSpPr txBox="1"/>
          <p:nvPr/>
        </p:nvSpPr>
        <p:spPr>
          <a:xfrm>
            <a:off x="6168019" y="3082230"/>
            <a:ext cx="3640266" cy="769441"/>
          </a:xfrm>
          <a:prstGeom prst="rect">
            <a:avLst/>
          </a:prstGeom>
          <a:noFill/>
        </p:spPr>
        <p:txBody>
          <a:bodyPr wrap="square" rtlCol="0">
            <a:spAutoFit/>
          </a:bodyPr>
          <a:lstStyle/>
          <a:p>
            <a:r>
              <a:rPr lang="en-GB" sz="4400" dirty="0">
                <a:latin typeface="+mj-lt"/>
              </a:rPr>
              <a:t>Code Changes</a:t>
            </a:r>
          </a:p>
        </p:txBody>
      </p:sp>
      <p:sp>
        <p:nvSpPr>
          <p:cNvPr id="35" name="CasellaDiTesto 34"/>
          <p:cNvSpPr txBox="1"/>
          <p:nvPr/>
        </p:nvSpPr>
        <p:spPr>
          <a:xfrm>
            <a:off x="2383715" y="2127137"/>
            <a:ext cx="1451967" cy="646331"/>
          </a:xfrm>
          <a:prstGeom prst="rect">
            <a:avLst/>
          </a:prstGeom>
          <a:noFill/>
        </p:spPr>
        <p:txBody>
          <a:bodyPr wrap="square" rtlCol="0">
            <a:spAutoFit/>
          </a:bodyPr>
          <a:lstStyle/>
          <a:p>
            <a:r>
              <a:rPr lang="en-GB" b="1" dirty="0"/>
              <a:t>Programmer Mistakes</a:t>
            </a:r>
          </a:p>
        </p:txBody>
      </p:sp>
      <p:sp>
        <p:nvSpPr>
          <p:cNvPr id="36" name="CasellaDiTesto 35"/>
          <p:cNvSpPr txBox="1"/>
          <p:nvPr/>
        </p:nvSpPr>
        <p:spPr>
          <a:xfrm>
            <a:off x="5614460" y="5572413"/>
            <a:ext cx="1451967" cy="369332"/>
          </a:xfrm>
          <a:prstGeom prst="rect">
            <a:avLst/>
          </a:prstGeom>
          <a:noFill/>
        </p:spPr>
        <p:txBody>
          <a:bodyPr wrap="square" rtlCol="0">
            <a:spAutoFit/>
          </a:bodyPr>
          <a:lstStyle/>
          <a:p>
            <a:r>
              <a:rPr lang="en-GB" b="1" dirty="0"/>
              <a:t>Exceptions</a:t>
            </a:r>
          </a:p>
        </p:txBody>
      </p:sp>
      <p:sp>
        <p:nvSpPr>
          <p:cNvPr id="2" name="Segnaposto piè di pagina 1"/>
          <p:cNvSpPr>
            <a:spLocks noGrp="1"/>
          </p:cNvSpPr>
          <p:nvPr>
            <p:ph type="ftr" sz="quarter" idx="11"/>
          </p:nvPr>
        </p:nvSpPr>
        <p:spPr/>
        <p:txBody>
          <a:bodyPr/>
          <a:lstStyle/>
          <a:p>
            <a:r>
              <a:rPr lang="it-IT" dirty="0"/>
              <a:t>code </a:t>
            </a:r>
            <a:r>
              <a:rPr lang="it-IT" dirty="0" err="1"/>
              <a:t>changes</a:t>
            </a:r>
            <a:endParaRPr lang="it-IT" dirty="0"/>
          </a:p>
        </p:txBody>
      </p:sp>
    </p:spTree>
    <p:extLst>
      <p:ext uri="{BB962C8B-B14F-4D97-AF65-F5344CB8AC3E}">
        <p14:creationId xmlns:p14="http://schemas.microsoft.com/office/powerpoint/2010/main" val="1110880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1000"/>
                            </p:stCondLst>
                            <p:childTnLst>
                              <p:par>
                                <p:cTn id="9" presetID="10" presetClass="entr" presetSubtype="0" fill="hold" nodeType="afterEffect">
                                  <p:stCondLst>
                                    <p:cond delay="100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2500"/>
                            </p:stCondLst>
                            <p:childTnLst>
                              <p:par>
                                <p:cTn id="13" presetID="10" presetClass="entr" presetSubtype="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3000"/>
                            </p:stCondLst>
                            <p:childTnLst>
                              <p:par>
                                <p:cTn id="17" presetID="10" presetClass="entr" presetSubtype="0" fill="hold" grpId="0" nodeType="afterEffect">
                                  <p:stCondLst>
                                    <p:cond delay="100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par>
                          <p:cTn id="20" fill="hold">
                            <p:stCondLst>
                              <p:cond delay="4500"/>
                            </p:stCondLst>
                            <p:childTnLst>
                              <p:par>
                                <p:cTn id="21" presetID="10" presetClass="entr" presetSubtype="0"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5" grpId="0"/>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magine 17"/>
          <p:cNvPicPr>
            <a:picLocks noChangeAspect="1"/>
          </p:cNvPicPr>
          <p:nvPr/>
        </p:nvPicPr>
        <p:blipFill>
          <a:blip r:embed="rId3"/>
          <a:stretch>
            <a:fillRect/>
          </a:stretch>
        </p:blipFill>
        <p:spPr>
          <a:xfrm>
            <a:off x="7602465" y="909242"/>
            <a:ext cx="3274085" cy="2517998"/>
          </a:xfrm>
          <a:prstGeom prst="rect">
            <a:avLst/>
          </a:prstGeom>
        </p:spPr>
      </p:pic>
      <p:pic>
        <p:nvPicPr>
          <p:cNvPr id="23" name="Immagine 22"/>
          <p:cNvPicPr>
            <a:picLocks noChangeAspect="1"/>
          </p:cNvPicPr>
          <p:nvPr/>
        </p:nvPicPr>
        <p:blipFill>
          <a:blip r:embed="rId4"/>
          <a:stretch>
            <a:fillRect/>
          </a:stretch>
        </p:blipFill>
        <p:spPr>
          <a:xfrm>
            <a:off x="882065" y="385240"/>
            <a:ext cx="10449157" cy="6084000"/>
          </a:xfrm>
          <a:prstGeom prst="rect">
            <a:avLst/>
          </a:prstGeom>
        </p:spPr>
      </p:pic>
      <p:sp>
        <p:nvSpPr>
          <p:cNvPr id="4" name="Segnaposto numero diapositiva 3"/>
          <p:cNvSpPr>
            <a:spLocks noGrp="1"/>
          </p:cNvSpPr>
          <p:nvPr>
            <p:ph type="sldNum" sz="quarter" idx="12"/>
          </p:nvPr>
        </p:nvSpPr>
        <p:spPr/>
        <p:txBody>
          <a:bodyPr/>
          <a:lstStyle/>
          <a:p>
            <a:fld id="{F780FBB8-E929-4624-9DE1-E0F5594A0B55}" type="slidenum">
              <a:rPr lang="it-IT" smtClean="0"/>
              <a:t>6</a:t>
            </a:fld>
            <a:endParaRPr lang="it-IT" dirty="0"/>
          </a:p>
        </p:txBody>
      </p:sp>
      <p:sp>
        <p:nvSpPr>
          <p:cNvPr id="8" name="Rettangolo 7"/>
          <p:cNvSpPr>
            <a:spLocks noChangeAspect="1"/>
          </p:cNvSpPr>
          <p:nvPr/>
        </p:nvSpPr>
        <p:spPr>
          <a:xfrm>
            <a:off x="0" y="6257075"/>
            <a:ext cx="2340000" cy="46440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p:cNvPicPr>
            <a:picLocks noChangeAspect="1"/>
          </p:cNvPicPr>
          <p:nvPr/>
        </p:nvPicPr>
        <p:blipFill>
          <a:blip r:embed="rId6"/>
          <a:stretch>
            <a:fillRect/>
          </a:stretch>
        </p:blipFill>
        <p:spPr>
          <a:xfrm>
            <a:off x="1653966" y="720217"/>
            <a:ext cx="3422838" cy="397382"/>
          </a:xfrm>
          <a:prstGeom prst="rect">
            <a:avLst/>
          </a:prstGeom>
        </p:spPr>
      </p:pic>
      <p:pic>
        <p:nvPicPr>
          <p:cNvPr id="7" name="Immagine 6"/>
          <p:cNvPicPr>
            <a:picLocks noChangeAspect="1"/>
          </p:cNvPicPr>
          <p:nvPr/>
        </p:nvPicPr>
        <p:blipFill>
          <a:blip r:embed="rId7"/>
          <a:stretch>
            <a:fillRect/>
          </a:stretch>
        </p:blipFill>
        <p:spPr>
          <a:xfrm>
            <a:off x="1653966" y="987460"/>
            <a:ext cx="3422838" cy="397382"/>
          </a:xfrm>
          <a:prstGeom prst="rect">
            <a:avLst/>
          </a:prstGeom>
        </p:spPr>
      </p:pic>
      <p:pic>
        <p:nvPicPr>
          <p:cNvPr id="9" name="Immagine 8"/>
          <p:cNvPicPr>
            <a:picLocks noChangeAspect="1"/>
          </p:cNvPicPr>
          <p:nvPr/>
        </p:nvPicPr>
        <p:blipFill>
          <a:blip r:embed="rId8"/>
          <a:stretch>
            <a:fillRect/>
          </a:stretch>
        </p:blipFill>
        <p:spPr>
          <a:xfrm>
            <a:off x="1653966" y="1203759"/>
            <a:ext cx="3376170" cy="587946"/>
          </a:xfrm>
          <a:prstGeom prst="rect">
            <a:avLst/>
          </a:prstGeom>
        </p:spPr>
      </p:pic>
      <p:pic>
        <p:nvPicPr>
          <p:cNvPr id="11" name="Immagine 10"/>
          <p:cNvPicPr>
            <a:picLocks noChangeAspect="1"/>
          </p:cNvPicPr>
          <p:nvPr/>
        </p:nvPicPr>
        <p:blipFill>
          <a:blip r:embed="rId9"/>
          <a:stretch>
            <a:fillRect/>
          </a:stretch>
        </p:blipFill>
        <p:spPr>
          <a:xfrm>
            <a:off x="2909955" y="1595142"/>
            <a:ext cx="2561508" cy="1832098"/>
          </a:xfrm>
          <a:prstGeom prst="rect">
            <a:avLst/>
          </a:prstGeom>
        </p:spPr>
      </p:pic>
      <p:pic>
        <p:nvPicPr>
          <p:cNvPr id="12" name="Immagine 11"/>
          <p:cNvPicPr>
            <a:picLocks noChangeAspect="1"/>
          </p:cNvPicPr>
          <p:nvPr/>
        </p:nvPicPr>
        <p:blipFill>
          <a:blip r:embed="rId10"/>
          <a:stretch>
            <a:fillRect/>
          </a:stretch>
        </p:blipFill>
        <p:spPr>
          <a:xfrm>
            <a:off x="5119722" y="1595142"/>
            <a:ext cx="1415989" cy="1832098"/>
          </a:xfrm>
          <a:prstGeom prst="rect">
            <a:avLst/>
          </a:prstGeom>
        </p:spPr>
      </p:pic>
      <p:pic>
        <p:nvPicPr>
          <p:cNvPr id="14" name="Immagine 13"/>
          <p:cNvPicPr>
            <a:picLocks noChangeAspect="1"/>
          </p:cNvPicPr>
          <p:nvPr/>
        </p:nvPicPr>
        <p:blipFill>
          <a:blip r:embed="rId11"/>
          <a:stretch>
            <a:fillRect/>
          </a:stretch>
        </p:blipFill>
        <p:spPr>
          <a:xfrm>
            <a:off x="5349740" y="4217682"/>
            <a:ext cx="1800758" cy="815346"/>
          </a:xfrm>
          <a:prstGeom prst="rect">
            <a:avLst/>
          </a:prstGeom>
        </p:spPr>
      </p:pic>
      <p:pic>
        <p:nvPicPr>
          <p:cNvPr id="15" name="Immagine 14"/>
          <p:cNvPicPr>
            <a:picLocks noChangeAspect="1"/>
          </p:cNvPicPr>
          <p:nvPr/>
        </p:nvPicPr>
        <p:blipFill>
          <a:blip r:embed="rId12"/>
          <a:stretch>
            <a:fillRect/>
          </a:stretch>
        </p:blipFill>
        <p:spPr>
          <a:xfrm>
            <a:off x="7480417" y="1357788"/>
            <a:ext cx="1768155" cy="2612809"/>
          </a:xfrm>
          <a:prstGeom prst="rect">
            <a:avLst/>
          </a:prstGeom>
        </p:spPr>
      </p:pic>
      <p:pic>
        <p:nvPicPr>
          <p:cNvPr id="16" name="Immagine 15"/>
          <p:cNvPicPr>
            <a:picLocks noChangeAspect="1"/>
          </p:cNvPicPr>
          <p:nvPr/>
        </p:nvPicPr>
        <p:blipFill>
          <a:blip r:embed="rId13"/>
          <a:stretch>
            <a:fillRect/>
          </a:stretch>
        </p:blipFill>
        <p:spPr>
          <a:xfrm>
            <a:off x="7635113" y="1105553"/>
            <a:ext cx="3136672" cy="2322936"/>
          </a:xfrm>
          <a:prstGeom prst="rect">
            <a:avLst/>
          </a:prstGeom>
        </p:spPr>
      </p:pic>
      <p:grpSp>
        <p:nvGrpSpPr>
          <p:cNvPr id="22" name="Gruppo 21"/>
          <p:cNvGrpSpPr/>
          <p:nvPr/>
        </p:nvGrpSpPr>
        <p:grpSpPr>
          <a:xfrm>
            <a:off x="2460180" y="4217682"/>
            <a:ext cx="1553581" cy="1107546"/>
            <a:chOff x="2460180" y="4217682"/>
            <a:chExt cx="1553581" cy="1107546"/>
          </a:xfrm>
        </p:grpSpPr>
        <p:pic>
          <p:nvPicPr>
            <p:cNvPr id="21" name="Immagine 20"/>
            <p:cNvPicPr>
              <a:picLocks noChangeAspect="1"/>
            </p:cNvPicPr>
            <p:nvPr/>
          </p:nvPicPr>
          <p:blipFill>
            <a:blip r:embed="rId14"/>
            <a:stretch>
              <a:fillRect/>
            </a:stretch>
          </p:blipFill>
          <p:spPr>
            <a:xfrm>
              <a:off x="3154733" y="4285055"/>
              <a:ext cx="180658" cy="1040173"/>
            </a:xfrm>
            <a:prstGeom prst="rect">
              <a:avLst/>
            </a:prstGeom>
          </p:spPr>
        </p:pic>
        <p:pic>
          <p:nvPicPr>
            <p:cNvPr id="20" name="Immagine 19"/>
            <p:cNvPicPr>
              <a:picLocks noChangeAspect="1"/>
            </p:cNvPicPr>
            <p:nvPr/>
          </p:nvPicPr>
          <p:blipFill>
            <a:blip r:embed="rId15"/>
            <a:stretch>
              <a:fillRect/>
            </a:stretch>
          </p:blipFill>
          <p:spPr>
            <a:xfrm>
              <a:off x="2460180" y="4217682"/>
              <a:ext cx="1553581" cy="1073406"/>
            </a:xfrm>
            <a:prstGeom prst="rect">
              <a:avLst/>
            </a:prstGeom>
          </p:spPr>
        </p:pic>
      </p:grpSp>
      <p:pic>
        <p:nvPicPr>
          <p:cNvPr id="24" name="Immagine 23"/>
          <p:cNvPicPr>
            <a:picLocks noChangeAspect="1"/>
          </p:cNvPicPr>
          <p:nvPr/>
        </p:nvPicPr>
        <p:blipFill>
          <a:blip r:embed="rId16"/>
          <a:stretch>
            <a:fillRect/>
          </a:stretch>
        </p:blipFill>
        <p:spPr>
          <a:xfrm>
            <a:off x="896680" y="1595142"/>
            <a:ext cx="4411636" cy="2275200"/>
          </a:xfrm>
          <a:prstGeom prst="rect">
            <a:avLst/>
          </a:prstGeom>
        </p:spPr>
      </p:pic>
      <p:pic>
        <p:nvPicPr>
          <p:cNvPr id="25" name="Immagine 24"/>
          <p:cNvPicPr>
            <a:picLocks noChangeAspect="1"/>
          </p:cNvPicPr>
          <p:nvPr/>
        </p:nvPicPr>
        <p:blipFill>
          <a:blip r:embed="rId17"/>
          <a:stretch>
            <a:fillRect/>
          </a:stretch>
        </p:blipFill>
        <p:spPr>
          <a:xfrm>
            <a:off x="5919208" y="1633418"/>
            <a:ext cx="1724252" cy="1821600"/>
          </a:xfrm>
          <a:prstGeom prst="rect">
            <a:avLst/>
          </a:prstGeom>
        </p:spPr>
      </p:pic>
      <p:pic>
        <p:nvPicPr>
          <p:cNvPr id="26" name="Immagine 25"/>
          <p:cNvPicPr>
            <a:picLocks noChangeAspect="1"/>
          </p:cNvPicPr>
          <p:nvPr/>
        </p:nvPicPr>
        <p:blipFill>
          <a:blip r:embed="rId18"/>
          <a:stretch>
            <a:fillRect/>
          </a:stretch>
        </p:blipFill>
        <p:spPr>
          <a:xfrm>
            <a:off x="7183636" y="4217682"/>
            <a:ext cx="1656081" cy="1558800"/>
          </a:xfrm>
          <a:prstGeom prst="rect">
            <a:avLst/>
          </a:prstGeom>
        </p:spPr>
      </p:pic>
      <p:sp>
        <p:nvSpPr>
          <p:cNvPr id="2" name="Segnaposto piè di pagina 1"/>
          <p:cNvSpPr>
            <a:spLocks noGrp="1"/>
          </p:cNvSpPr>
          <p:nvPr>
            <p:ph type="ftr" sz="quarter" idx="11"/>
          </p:nvPr>
        </p:nvSpPr>
        <p:spPr/>
        <p:txBody>
          <a:bodyPr/>
          <a:lstStyle/>
          <a:p>
            <a:r>
              <a:rPr lang="en-GB" dirty="0"/>
              <a:t>tool architecture</a:t>
            </a:r>
          </a:p>
        </p:txBody>
      </p:sp>
    </p:spTree>
    <p:extLst>
      <p:ext uri="{BB962C8B-B14F-4D97-AF65-F5344CB8AC3E}">
        <p14:creationId xmlns:p14="http://schemas.microsoft.com/office/powerpoint/2010/main" val="253386521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par>
                          <p:cTn id="13" fill="hold">
                            <p:stCondLst>
                              <p:cond delay="500"/>
                            </p:stCondLst>
                            <p:childTnLst>
                              <p:par>
                                <p:cTn id="14" presetID="10" presetClass="entr" presetSubtype="0" fill="hold" nodeType="afterEffect">
                                  <p:stCondLst>
                                    <p:cond delay="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1500"/>
                            </p:stCondLst>
                            <p:childTnLst>
                              <p:par>
                                <p:cTn id="18" presetID="10" presetClass="entr" presetSubtype="0" fill="hold" nodeType="afterEffect">
                                  <p:stCondLst>
                                    <p:cond delay="50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500"/>
                            </p:stCondLst>
                            <p:childTnLst>
                              <p:par>
                                <p:cTn id="27" presetID="10" presetClass="entr" presetSubtype="0" fill="hold" nodeType="afterEffect">
                                  <p:stCondLst>
                                    <p:cond delay="5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par>
                          <p:cTn id="30" fill="hold">
                            <p:stCondLst>
                              <p:cond delay="1500"/>
                            </p:stCondLst>
                            <p:childTnLst>
                              <p:par>
                                <p:cTn id="31" presetID="10" presetClass="entr" presetSubtype="0" fill="hold" nodeType="afterEffect">
                                  <p:stCondLst>
                                    <p:cond delay="50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par>
                          <p:cTn id="39" fill="hold">
                            <p:stCondLst>
                              <p:cond delay="500"/>
                            </p:stCondLst>
                            <p:childTnLst>
                              <p:par>
                                <p:cTn id="40" presetID="10" presetClass="entr" presetSubtype="0" fill="hold" nodeType="afterEffect">
                                  <p:stCondLst>
                                    <p:cond delay="50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par>
                          <p:cTn id="43" fill="hold">
                            <p:stCondLst>
                              <p:cond delay="1500"/>
                            </p:stCondLst>
                            <p:childTnLst>
                              <p:par>
                                <p:cTn id="44" presetID="10" presetClass="entr" presetSubtype="0" fill="hold" nodeType="afterEffect">
                                  <p:stCondLst>
                                    <p:cond delay="50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childTnLst>
                          </p:cTn>
                        </p:par>
                        <p:par>
                          <p:cTn id="47" fill="hold">
                            <p:stCondLst>
                              <p:cond delay="2500"/>
                            </p:stCondLst>
                            <p:childTnLst>
                              <p:par>
                                <p:cTn id="48" presetID="10" presetClass="entr" presetSubtype="0" fill="hold" nodeType="afterEffect">
                                  <p:stCondLst>
                                    <p:cond delay="50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childTnLst>
                          </p:cTn>
                        </p:par>
                        <p:par>
                          <p:cTn id="56" fill="hold">
                            <p:stCondLst>
                              <p:cond delay="500"/>
                            </p:stCondLst>
                            <p:childTnLst>
                              <p:par>
                                <p:cTn id="57" presetID="10" presetClass="entr" presetSubtype="0" fill="hold" nodeType="afterEffect">
                                  <p:stCondLst>
                                    <p:cond delay="50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838200" y="365125"/>
            <a:ext cx="3512127" cy="1325563"/>
          </a:xfrm>
        </p:spPr>
        <p:txBody>
          <a:bodyPr/>
          <a:lstStyle/>
          <a:p>
            <a:r>
              <a:rPr lang="en-GB" dirty="0"/>
              <a:t>Java Operator</a:t>
            </a:r>
          </a:p>
        </p:txBody>
      </p:sp>
      <p:sp>
        <p:nvSpPr>
          <p:cNvPr id="4" name="Segnaposto numero diapositiva 3"/>
          <p:cNvSpPr>
            <a:spLocks noGrp="1"/>
          </p:cNvSpPr>
          <p:nvPr>
            <p:ph type="sldNum" sz="quarter" idx="12"/>
          </p:nvPr>
        </p:nvSpPr>
        <p:spPr/>
        <p:txBody>
          <a:bodyPr/>
          <a:lstStyle/>
          <a:p>
            <a:fld id="{F780FBB8-E929-4624-9DE1-E0F5594A0B55}" type="slidenum">
              <a:rPr lang="it-IT" smtClean="0"/>
              <a:t>7</a:t>
            </a:fld>
            <a:endParaRPr lang="it-IT" dirty="0"/>
          </a:p>
        </p:txBody>
      </p:sp>
      <p:sp>
        <p:nvSpPr>
          <p:cNvPr id="8" name="Rettangolo 7"/>
          <p:cNvSpPr>
            <a:spLocks noChangeAspect="1"/>
          </p:cNvSpPr>
          <p:nvPr/>
        </p:nvSpPr>
        <p:spPr>
          <a:xfrm>
            <a:off x="0" y="6257075"/>
            <a:ext cx="2340000" cy="46440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Titolo 2"/>
          <p:cNvSpPr txBox="1">
            <a:spLocks/>
          </p:cNvSpPr>
          <p:nvPr/>
        </p:nvSpPr>
        <p:spPr>
          <a:xfrm>
            <a:off x="4239489" y="365124"/>
            <a:ext cx="570807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 Missing Method Call</a:t>
            </a:r>
          </a:p>
        </p:txBody>
      </p:sp>
      <p:graphicFrame>
        <p:nvGraphicFramePr>
          <p:cNvPr id="19" name="Content Placeholder 8"/>
          <p:cNvGraphicFramePr>
            <a:graphicFrameLocks/>
          </p:cNvGraphicFramePr>
          <p:nvPr>
            <p:extLst>
              <p:ext uri="{D42A27DB-BD31-4B8C-83A1-F6EECF244321}">
                <p14:modId xmlns:p14="http://schemas.microsoft.com/office/powerpoint/2010/main" val="2724457007"/>
              </p:ext>
            </p:extLst>
          </p:nvPr>
        </p:nvGraphicFramePr>
        <p:xfrm>
          <a:off x="471055" y="3828112"/>
          <a:ext cx="11249890" cy="24715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2" name="Immagine 21"/>
          <p:cNvPicPr>
            <a:picLocks noChangeAspect="1"/>
          </p:cNvPicPr>
          <p:nvPr/>
        </p:nvPicPr>
        <p:blipFill>
          <a:blip r:embed="rId9">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183853" y="1690687"/>
            <a:ext cx="1832782" cy="1906041"/>
          </a:xfrm>
          <a:prstGeom prst="rect">
            <a:avLst/>
          </a:prstGeom>
        </p:spPr>
      </p:pic>
      <p:sp>
        <p:nvSpPr>
          <p:cNvPr id="23" name="CasellaDiTesto 22"/>
          <p:cNvSpPr txBox="1"/>
          <p:nvPr/>
        </p:nvSpPr>
        <p:spPr>
          <a:xfrm>
            <a:off x="3671455" y="2182042"/>
            <a:ext cx="4454234" cy="923330"/>
          </a:xfrm>
          <a:prstGeom prst="rect">
            <a:avLst/>
          </a:prstGeom>
          <a:noFill/>
        </p:spPr>
        <p:txBody>
          <a:bodyPr wrap="square" rtlCol="0">
            <a:spAutoFit/>
          </a:bodyPr>
          <a:lstStyle/>
          <a:p>
            <a:pPr marL="285750" indent="-285750">
              <a:buFont typeface="Arial" panose="020B0604020202020204" pitchFamily="34" charset="0"/>
              <a:buChar char="•"/>
            </a:pPr>
            <a:r>
              <a:rPr lang="en-GB" dirty="0"/>
              <a:t>Search pattern</a:t>
            </a:r>
          </a:p>
          <a:p>
            <a:pPr marL="285750" indent="-285750">
              <a:buFont typeface="Arial" panose="020B0604020202020204" pitchFamily="34" charset="0"/>
              <a:buChar char="•"/>
            </a:pPr>
            <a:r>
              <a:rPr lang="en-GB" dirty="0"/>
              <a:t>Code changes</a:t>
            </a:r>
          </a:p>
          <a:p>
            <a:pPr marL="285750" indent="-285750">
              <a:buFont typeface="Arial" panose="020B0604020202020204" pitchFamily="34" charset="0"/>
              <a:buChar char="•"/>
            </a:pPr>
            <a:r>
              <a:rPr lang="en-GB" dirty="0"/>
              <a:t>Constraints </a:t>
            </a:r>
          </a:p>
        </p:txBody>
      </p:sp>
      <p:grpSp>
        <p:nvGrpSpPr>
          <p:cNvPr id="27" name="Gruppo 26"/>
          <p:cNvGrpSpPr/>
          <p:nvPr/>
        </p:nvGrpSpPr>
        <p:grpSpPr>
          <a:xfrm>
            <a:off x="3016637" y="1939565"/>
            <a:ext cx="6167930" cy="1569660"/>
            <a:chOff x="3016635" y="4364523"/>
            <a:chExt cx="6167930" cy="1569660"/>
          </a:xfrm>
        </p:grpSpPr>
        <p:sp>
          <p:nvSpPr>
            <p:cNvPr id="24" name="Rettangolo 23"/>
            <p:cNvSpPr/>
            <p:nvPr/>
          </p:nvSpPr>
          <p:spPr>
            <a:xfrm>
              <a:off x="3016635" y="4364523"/>
              <a:ext cx="2117752" cy="1569660"/>
            </a:xfrm>
            <a:prstGeom prst="rect">
              <a:avLst/>
            </a:prstGeom>
            <a:ln>
              <a:solidFill>
                <a:schemeClr val="accent2"/>
              </a:solidFill>
            </a:ln>
          </p:spPr>
          <p:txBody>
            <a:bodyPr wrap="square">
              <a:spAutoFit/>
            </a:bodyPr>
            <a:lstStyle/>
            <a:p>
              <a:r>
                <a:rPr lang="en-US" sz="1200" dirty="0">
                  <a:solidFill>
                    <a:srgbClr val="2A00FF"/>
                  </a:solidFill>
                  <a:latin typeface="Consolas" panose="020B0609020204030204" pitchFamily="49" charset="0"/>
                </a:rPr>
                <a:t>…</a:t>
              </a:r>
              <a:endParaRPr lang="en-US" sz="1200" b="1" dirty="0">
                <a:solidFill>
                  <a:srgbClr val="000000"/>
                </a:solidFill>
                <a:latin typeface="Consolas" panose="020B0609020204030204" pitchFamily="49" charset="0"/>
              </a:endParaRPr>
            </a:p>
            <a:p>
              <a:r>
                <a:rPr lang="en-US" sz="1200" dirty="0">
                  <a:solidFill>
                    <a:srgbClr val="2A00FF"/>
                  </a:solidFill>
                  <a:latin typeface="Consolas" panose="020B0609020204030204" pitchFamily="49" charset="0"/>
                </a:rPr>
                <a:t>10</a:t>
              </a:r>
              <a:r>
                <a:rPr lang="en-US" sz="1200" dirty="0">
                  <a:solidFill>
                    <a:srgbClr val="000000"/>
                  </a:solidFill>
                  <a:latin typeface="Consolas" panose="020B0609020204030204" pitchFamily="49" charset="0"/>
                </a:rPr>
                <a:t> </a:t>
              </a:r>
              <a:r>
                <a:rPr lang="en-US" sz="1200" b="1" dirty="0">
                  <a:solidFill>
                    <a:srgbClr val="000000"/>
                  </a:solidFill>
                  <a:latin typeface="Consolas" panose="020B0609020204030204" pitchFamily="49" charset="0"/>
                </a:rPr>
                <a:t>aload_0;</a:t>
              </a:r>
            </a:p>
            <a:p>
              <a:r>
                <a:rPr lang="en-US" sz="1200" dirty="0">
                  <a:solidFill>
                    <a:srgbClr val="2A00FF"/>
                  </a:solidFill>
                  <a:latin typeface="Consolas" panose="020B0609020204030204" pitchFamily="49" charset="0"/>
                </a:rPr>
                <a:t>12</a:t>
              </a:r>
              <a:r>
                <a:rPr lang="en-US" sz="1200"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invokevirtual</a:t>
              </a:r>
              <a:r>
                <a:rPr lang="en-US" sz="1200" b="1" dirty="0">
                  <a:solidFill>
                    <a:srgbClr val="000000"/>
                  </a:solidFill>
                  <a:latin typeface="Consolas" panose="020B0609020204030204" pitchFamily="49" charset="0"/>
                </a:rPr>
                <a:t> </a:t>
              </a:r>
              <a:r>
                <a:rPr lang="en-US" sz="1200" b="1" dirty="0">
                  <a:solidFill>
                    <a:srgbClr val="2A00FF"/>
                  </a:solidFill>
                  <a:latin typeface="Consolas" panose="020B0609020204030204" pitchFamily="49" charset="0"/>
                </a:rPr>
                <a:t>12</a:t>
              </a:r>
              <a:r>
                <a:rPr lang="en-US" sz="1200" b="1" dirty="0">
                  <a:solidFill>
                    <a:srgbClr val="000000"/>
                  </a:solidFill>
                  <a:latin typeface="Consolas" panose="020B0609020204030204" pitchFamily="49" charset="0"/>
                </a:rPr>
                <a:t>;</a:t>
              </a:r>
            </a:p>
            <a:p>
              <a:r>
                <a:rPr lang="en-US" sz="1200" dirty="0">
                  <a:solidFill>
                    <a:srgbClr val="2A00FF"/>
                  </a:solidFill>
                  <a:latin typeface="Consolas" panose="020B0609020204030204" pitchFamily="49" charset="0"/>
                </a:rPr>
                <a:t>15</a:t>
              </a:r>
              <a:r>
                <a:rPr lang="en-US" sz="1200" dirty="0">
                  <a:solidFill>
                    <a:srgbClr val="000000"/>
                  </a:solidFill>
                  <a:latin typeface="Consolas" panose="020B0609020204030204" pitchFamily="49" charset="0"/>
                </a:rPr>
                <a:t> </a:t>
              </a:r>
              <a:r>
                <a:rPr lang="en-US" sz="1200" b="1" dirty="0">
                  <a:solidFill>
                    <a:srgbClr val="000000"/>
                  </a:solidFill>
                  <a:latin typeface="Consolas" panose="020B0609020204030204" pitchFamily="49" charset="0"/>
                </a:rPr>
                <a:t>aload_1;</a:t>
              </a:r>
            </a:p>
            <a:p>
              <a:r>
                <a:rPr lang="en-US" sz="1200" dirty="0">
                  <a:solidFill>
                    <a:srgbClr val="2A00FF"/>
                  </a:solidFill>
                  <a:latin typeface="Consolas" panose="020B0609020204030204" pitchFamily="49" charset="0"/>
                </a:rPr>
                <a:t>17</a:t>
              </a:r>
              <a:r>
                <a:rPr lang="en-US" sz="1200"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invokevirtual</a:t>
              </a:r>
              <a:r>
                <a:rPr lang="en-US" sz="1200" b="1" dirty="0">
                  <a:solidFill>
                    <a:srgbClr val="000000"/>
                  </a:solidFill>
                  <a:latin typeface="Consolas" panose="020B0609020204030204" pitchFamily="49" charset="0"/>
                </a:rPr>
                <a:t> </a:t>
              </a:r>
              <a:r>
                <a:rPr lang="en-US" sz="1200" b="1" dirty="0">
                  <a:solidFill>
                    <a:srgbClr val="2A00FF"/>
                  </a:solidFill>
                  <a:latin typeface="Consolas" panose="020B0609020204030204" pitchFamily="49" charset="0"/>
                </a:rPr>
                <a:t>12</a:t>
              </a:r>
              <a:r>
                <a:rPr lang="en-US" sz="1200" b="1" dirty="0">
                  <a:solidFill>
                    <a:srgbClr val="000000"/>
                  </a:solidFill>
                  <a:latin typeface="Consolas" panose="020B0609020204030204" pitchFamily="49" charset="0"/>
                </a:rPr>
                <a:t>;</a:t>
              </a:r>
            </a:p>
            <a:p>
              <a:r>
                <a:rPr lang="en-US" sz="1200" dirty="0">
                  <a:solidFill>
                    <a:srgbClr val="2A00FF"/>
                  </a:solidFill>
                  <a:latin typeface="Consolas" panose="020B0609020204030204" pitchFamily="49" charset="0"/>
                </a:rPr>
                <a:t>20</a:t>
              </a:r>
              <a:r>
                <a:rPr lang="en-US" sz="1200" dirty="0">
                  <a:solidFill>
                    <a:srgbClr val="000000"/>
                  </a:solidFill>
                  <a:latin typeface="Consolas" panose="020B0609020204030204" pitchFamily="49" charset="0"/>
                </a:rPr>
                <a:t> </a:t>
              </a:r>
              <a:r>
                <a:rPr lang="en-US" sz="1200" b="1" dirty="0">
                  <a:solidFill>
                    <a:srgbClr val="000000"/>
                  </a:solidFill>
                  <a:latin typeface="Consolas" panose="020B0609020204030204" pitchFamily="49" charset="0"/>
                </a:rPr>
                <a:t>aload_2;</a:t>
              </a:r>
            </a:p>
            <a:p>
              <a:r>
                <a:rPr lang="en-US" sz="1200" dirty="0">
                  <a:solidFill>
                    <a:srgbClr val="2A00FF"/>
                  </a:solidFill>
                  <a:latin typeface="Consolas" panose="020B0609020204030204" pitchFamily="49" charset="0"/>
                </a:rPr>
                <a:t>12</a:t>
              </a:r>
              <a:r>
                <a:rPr lang="en-US" sz="1200"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invokevirtual</a:t>
              </a:r>
              <a:r>
                <a:rPr lang="en-US" sz="1200" b="1" dirty="0">
                  <a:solidFill>
                    <a:srgbClr val="000000"/>
                  </a:solidFill>
                  <a:latin typeface="Consolas" panose="020B0609020204030204" pitchFamily="49" charset="0"/>
                </a:rPr>
                <a:t> </a:t>
              </a:r>
              <a:r>
                <a:rPr lang="en-US" sz="1200" b="1" dirty="0">
                  <a:solidFill>
                    <a:srgbClr val="2A00FF"/>
                  </a:solidFill>
                  <a:latin typeface="Consolas" panose="020B0609020204030204" pitchFamily="49" charset="0"/>
                </a:rPr>
                <a:t>12</a:t>
              </a:r>
              <a:r>
                <a:rPr lang="en-US" sz="1200" b="1" dirty="0">
                  <a:solidFill>
                    <a:srgbClr val="000000"/>
                  </a:solidFill>
                  <a:latin typeface="Consolas" panose="020B0609020204030204" pitchFamily="49" charset="0"/>
                </a:rPr>
                <a:t>;</a:t>
              </a:r>
            </a:p>
            <a:p>
              <a:r>
                <a:rPr lang="en-US" sz="1200" b="1" dirty="0">
                  <a:solidFill>
                    <a:srgbClr val="000000"/>
                  </a:solidFill>
                  <a:latin typeface="Consolas" panose="020B0609020204030204" pitchFamily="49" charset="0"/>
                </a:rPr>
                <a:t>…</a:t>
              </a:r>
              <a:endParaRPr lang="en-US" sz="1200" dirty="0">
                <a:solidFill>
                  <a:srgbClr val="000000"/>
                </a:solidFill>
                <a:latin typeface="Consolas" panose="020B0609020204030204" pitchFamily="49" charset="0"/>
              </a:endParaRPr>
            </a:p>
          </p:txBody>
        </p:sp>
        <p:sp>
          <p:nvSpPr>
            <p:cNvPr id="25" name="Rettangolo 24"/>
            <p:cNvSpPr/>
            <p:nvPr/>
          </p:nvSpPr>
          <p:spPr>
            <a:xfrm>
              <a:off x="7066813" y="4364523"/>
              <a:ext cx="2117752" cy="1569660"/>
            </a:xfrm>
            <a:prstGeom prst="rect">
              <a:avLst/>
            </a:prstGeom>
            <a:ln>
              <a:solidFill>
                <a:schemeClr val="accent2"/>
              </a:solidFill>
            </a:ln>
          </p:spPr>
          <p:txBody>
            <a:bodyPr wrap="square">
              <a:spAutoFit/>
            </a:bodyPr>
            <a:lstStyle/>
            <a:p>
              <a:r>
                <a:rPr lang="en-US" sz="1200" dirty="0">
                  <a:solidFill>
                    <a:srgbClr val="2A00FF"/>
                  </a:solidFill>
                  <a:latin typeface="Consolas" panose="020B0609020204030204" pitchFamily="49" charset="0"/>
                </a:rPr>
                <a:t>…</a:t>
              </a:r>
              <a:endParaRPr lang="en-US" sz="1200" b="1" dirty="0">
                <a:solidFill>
                  <a:srgbClr val="000000"/>
                </a:solidFill>
                <a:latin typeface="Consolas" panose="020B0609020204030204" pitchFamily="49" charset="0"/>
              </a:endParaRPr>
            </a:p>
            <a:p>
              <a:r>
                <a:rPr lang="en-US" sz="1200" dirty="0">
                  <a:solidFill>
                    <a:srgbClr val="2A00FF"/>
                  </a:solidFill>
                  <a:latin typeface="Consolas" panose="020B0609020204030204" pitchFamily="49" charset="0"/>
                </a:rPr>
                <a:t>10</a:t>
              </a:r>
              <a:r>
                <a:rPr lang="en-US" sz="1200" dirty="0">
                  <a:solidFill>
                    <a:srgbClr val="000000"/>
                  </a:solidFill>
                  <a:latin typeface="Consolas" panose="020B0609020204030204" pitchFamily="49" charset="0"/>
                </a:rPr>
                <a:t> </a:t>
              </a:r>
              <a:r>
                <a:rPr lang="en-US" sz="1200" b="1" dirty="0">
                  <a:solidFill>
                    <a:srgbClr val="000000"/>
                  </a:solidFill>
                  <a:latin typeface="Consolas" panose="020B0609020204030204" pitchFamily="49" charset="0"/>
                </a:rPr>
                <a:t>aload_0;</a:t>
              </a:r>
            </a:p>
            <a:p>
              <a:r>
                <a:rPr lang="en-US" sz="1200" dirty="0">
                  <a:solidFill>
                    <a:srgbClr val="2A00FF"/>
                  </a:solidFill>
                  <a:latin typeface="Consolas" panose="020B0609020204030204" pitchFamily="49" charset="0"/>
                </a:rPr>
                <a:t>12</a:t>
              </a:r>
              <a:r>
                <a:rPr lang="en-US" sz="1200"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invokevirtual</a:t>
              </a:r>
              <a:r>
                <a:rPr lang="en-US" sz="1200" b="1" dirty="0">
                  <a:solidFill>
                    <a:srgbClr val="000000"/>
                  </a:solidFill>
                  <a:latin typeface="Consolas" panose="020B0609020204030204" pitchFamily="49" charset="0"/>
                </a:rPr>
                <a:t> </a:t>
              </a:r>
              <a:r>
                <a:rPr lang="en-US" sz="1200" b="1" dirty="0">
                  <a:solidFill>
                    <a:srgbClr val="2A00FF"/>
                  </a:solidFill>
                  <a:latin typeface="Consolas" panose="020B0609020204030204" pitchFamily="49" charset="0"/>
                </a:rPr>
                <a:t>12</a:t>
              </a:r>
              <a:r>
                <a:rPr lang="en-US" sz="1200" b="1" dirty="0">
                  <a:solidFill>
                    <a:srgbClr val="000000"/>
                  </a:solidFill>
                  <a:latin typeface="Consolas" panose="020B0609020204030204" pitchFamily="49" charset="0"/>
                </a:rPr>
                <a:t>;</a:t>
              </a:r>
            </a:p>
            <a:p>
              <a:r>
                <a:rPr lang="en-US" sz="1200" strike="sngStrike" dirty="0">
                  <a:solidFill>
                    <a:srgbClr val="2A00FF"/>
                  </a:solidFill>
                  <a:latin typeface="Consolas" panose="020B0609020204030204" pitchFamily="49" charset="0"/>
                </a:rPr>
                <a:t>15</a:t>
              </a:r>
              <a:r>
                <a:rPr lang="en-US" sz="1200" strike="sngStrike" dirty="0">
                  <a:solidFill>
                    <a:srgbClr val="000000"/>
                  </a:solidFill>
                  <a:latin typeface="Consolas" panose="020B0609020204030204" pitchFamily="49" charset="0"/>
                </a:rPr>
                <a:t> </a:t>
              </a:r>
              <a:r>
                <a:rPr lang="en-US" sz="1200" b="1" strike="sngStrike" dirty="0">
                  <a:solidFill>
                    <a:srgbClr val="000000"/>
                  </a:solidFill>
                  <a:latin typeface="Consolas" panose="020B0609020204030204" pitchFamily="49" charset="0"/>
                </a:rPr>
                <a:t>aload_1;</a:t>
              </a:r>
            </a:p>
            <a:p>
              <a:r>
                <a:rPr lang="en-US" sz="1200" strike="sngStrike" dirty="0">
                  <a:solidFill>
                    <a:srgbClr val="2A00FF"/>
                  </a:solidFill>
                  <a:latin typeface="Consolas" panose="020B0609020204030204" pitchFamily="49" charset="0"/>
                </a:rPr>
                <a:t>17</a:t>
              </a:r>
              <a:r>
                <a:rPr lang="en-US" sz="1200" strike="sngStrike" dirty="0">
                  <a:solidFill>
                    <a:srgbClr val="000000"/>
                  </a:solidFill>
                  <a:latin typeface="Consolas" panose="020B0609020204030204" pitchFamily="49" charset="0"/>
                </a:rPr>
                <a:t> </a:t>
              </a:r>
              <a:r>
                <a:rPr lang="en-US" sz="1200" b="1" strike="sngStrike" dirty="0" err="1">
                  <a:solidFill>
                    <a:srgbClr val="000000"/>
                  </a:solidFill>
                  <a:latin typeface="Consolas" panose="020B0609020204030204" pitchFamily="49" charset="0"/>
                </a:rPr>
                <a:t>invokevirtual</a:t>
              </a:r>
              <a:r>
                <a:rPr lang="en-US" sz="1200" b="1" strike="sngStrike" dirty="0">
                  <a:solidFill>
                    <a:srgbClr val="000000"/>
                  </a:solidFill>
                  <a:latin typeface="Consolas" panose="020B0609020204030204" pitchFamily="49" charset="0"/>
                </a:rPr>
                <a:t> </a:t>
              </a:r>
              <a:r>
                <a:rPr lang="en-US" sz="1200" b="1" strike="sngStrike" dirty="0">
                  <a:solidFill>
                    <a:srgbClr val="2A00FF"/>
                  </a:solidFill>
                  <a:latin typeface="Consolas" panose="020B0609020204030204" pitchFamily="49" charset="0"/>
                </a:rPr>
                <a:t>12</a:t>
              </a:r>
              <a:r>
                <a:rPr lang="en-US" sz="1200" b="1" strike="sngStrike" dirty="0">
                  <a:solidFill>
                    <a:srgbClr val="000000"/>
                  </a:solidFill>
                  <a:latin typeface="Consolas" panose="020B0609020204030204" pitchFamily="49" charset="0"/>
                </a:rPr>
                <a:t>;</a:t>
              </a:r>
            </a:p>
            <a:p>
              <a:r>
                <a:rPr lang="en-US" sz="1200" dirty="0">
                  <a:solidFill>
                    <a:srgbClr val="2A00FF"/>
                  </a:solidFill>
                  <a:latin typeface="Consolas" panose="020B0609020204030204" pitchFamily="49" charset="0"/>
                </a:rPr>
                <a:t>20</a:t>
              </a:r>
              <a:r>
                <a:rPr lang="en-US" sz="1200" dirty="0">
                  <a:solidFill>
                    <a:srgbClr val="000000"/>
                  </a:solidFill>
                  <a:latin typeface="Consolas" panose="020B0609020204030204" pitchFamily="49" charset="0"/>
                </a:rPr>
                <a:t> </a:t>
              </a:r>
              <a:r>
                <a:rPr lang="en-US" sz="1200" b="1" dirty="0">
                  <a:solidFill>
                    <a:srgbClr val="000000"/>
                  </a:solidFill>
                  <a:latin typeface="Consolas" panose="020B0609020204030204" pitchFamily="49" charset="0"/>
                </a:rPr>
                <a:t>aload_2;</a:t>
              </a:r>
            </a:p>
            <a:p>
              <a:r>
                <a:rPr lang="en-US" sz="1200" dirty="0">
                  <a:solidFill>
                    <a:srgbClr val="2A00FF"/>
                  </a:solidFill>
                  <a:latin typeface="Consolas" panose="020B0609020204030204" pitchFamily="49" charset="0"/>
                </a:rPr>
                <a:t>12</a:t>
              </a:r>
              <a:r>
                <a:rPr lang="en-US" sz="1200"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invokevirtual</a:t>
              </a:r>
              <a:r>
                <a:rPr lang="en-US" sz="1200" b="1" dirty="0">
                  <a:solidFill>
                    <a:srgbClr val="000000"/>
                  </a:solidFill>
                  <a:latin typeface="Consolas" panose="020B0609020204030204" pitchFamily="49" charset="0"/>
                </a:rPr>
                <a:t> </a:t>
              </a:r>
              <a:r>
                <a:rPr lang="en-US" sz="1200" b="1" dirty="0">
                  <a:solidFill>
                    <a:srgbClr val="2A00FF"/>
                  </a:solidFill>
                  <a:latin typeface="Consolas" panose="020B0609020204030204" pitchFamily="49" charset="0"/>
                </a:rPr>
                <a:t>12</a:t>
              </a:r>
              <a:r>
                <a:rPr lang="en-US" sz="1200" b="1" dirty="0">
                  <a:solidFill>
                    <a:srgbClr val="000000"/>
                  </a:solidFill>
                  <a:latin typeface="Consolas" panose="020B0609020204030204" pitchFamily="49" charset="0"/>
                </a:rPr>
                <a:t>;</a:t>
              </a:r>
            </a:p>
            <a:p>
              <a:r>
                <a:rPr lang="en-US" sz="1200" b="1" dirty="0">
                  <a:solidFill>
                    <a:srgbClr val="000000"/>
                  </a:solidFill>
                  <a:latin typeface="Consolas" panose="020B0609020204030204" pitchFamily="49" charset="0"/>
                </a:rPr>
                <a:t>…</a:t>
              </a:r>
              <a:endParaRPr lang="en-US" sz="1200" dirty="0">
                <a:solidFill>
                  <a:srgbClr val="000000"/>
                </a:solidFill>
                <a:latin typeface="Consolas" panose="020B0609020204030204" pitchFamily="49" charset="0"/>
              </a:endParaRPr>
            </a:p>
          </p:txBody>
        </p:sp>
        <p:cxnSp>
          <p:nvCxnSpPr>
            <p:cNvPr id="26" name="Connettore 2 25"/>
            <p:cNvCxnSpPr/>
            <p:nvPr/>
          </p:nvCxnSpPr>
          <p:spPr>
            <a:xfrm>
              <a:off x="5548746" y="5149353"/>
              <a:ext cx="1136073" cy="0"/>
            </a:xfrm>
            <a:prstGeom prst="straightConnector1">
              <a:avLst/>
            </a:prstGeom>
            <a:ln>
              <a:solidFill>
                <a:schemeClr val="accent1"/>
              </a:solidFill>
              <a:tailEnd type="triangle"/>
            </a:ln>
          </p:spPr>
          <p:style>
            <a:lnRef idx="3">
              <a:schemeClr val="accent2"/>
            </a:lnRef>
            <a:fillRef idx="0">
              <a:schemeClr val="accent2"/>
            </a:fillRef>
            <a:effectRef idx="2">
              <a:schemeClr val="accent2"/>
            </a:effectRef>
            <a:fontRef idx="minor">
              <a:schemeClr val="tx1"/>
            </a:fontRef>
          </p:style>
        </p:cxnSp>
      </p:grpSp>
      <p:grpSp>
        <p:nvGrpSpPr>
          <p:cNvPr id="17" name="Gruppo 16"/>
          <p:cNvGrpSpPr/>
          <p:nvPr/>
        </p:nvGrpSpPr>
        <p:grpSpPr>
          <a:xfrm>
            <a:off x="1780308" y="1668656"/>
            <a:ext cx="8631384" cy="2123658"/>
            <a:chOff x="2639288" y="4087524"/>
            <a:chExt cx="8631384" cy="2123658"/>
          </a:xfrm>
        </p:grpSpPr>
        <p:sp>
          <p:nvSpPr>
            <p:cNvPr id="18" name="Rettangolo 17"/>
            <p:cNvSpPr/>
            <p:nvPr/>
          </p:nvSpPr>
          <p:spPr>
            <a:xfrm>
              <a:off x="2639288" y="4087524"/>
              <a:ext cx="3588329" cy="2123658"/>
            </a:xfrm>
            <a:prstGeom prst="rect">
              <a:avLst/>
            </a:prstGeom>
            <a:ln>
              <a:solidFill>
                <a:schemeClr val="accent1"/>
              </a:solidFill>
            </a:ln>
          </p:spPr>
          <p:txBody>
            <a:bodyPr wrap="square">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000000"/>
                  </a:solidFill>
                  <a:latin typeface="Consolas" panose="020B0609020204030204" pitchFamily="49" charset="0"/>
                </a:rPr>
                <a:t>args</a:t>
              </a:r>
              <a:r>
                <a:rPr lang="en-US" sz="1200" b="1" dirty="0">
                  <a:solidFill>
                    <a:srgbClr val="000000"/>
                  </a:solidFill>
                  <a:latin typeface="Consolas" panose="020B0609020204030204" pitchFamily="49" charset="0"/>
                </a:rPr>
                <a:t>) {</a:t>
              </a:r>
            </a:p>
            <a:p>
              <a:r>
                <a:rPr lang="en-GB" sz="1200" dirty="0">
                  <a:latin typeface="Consolas" panose="020B0609020204030204" pitchFamily="49" charset="0"/>
                </a:rPr>
                <a:t>  …</a:t>
              </a:r>
            </a:p>
            <a:p>
              <a:r>
                <a:rPr lang="en-GB" sz="1200" dirty="0">
                  <a:latin typeface="Consolas" panose="020B0609020204030204" pitchFamily="49" charset="0"/>
                </a:rPr>
                <a:t>  …</a:t>
              </a:r>
            </a:p>
            <a:p>
              <a:r>
                <a:rPr lang="en-GB" sz="1200" dirty="0">
                  <a:latin typeface="Consolas" panose="020B0609020204030204" pitchFamily="49" charset="0"/>
                </a:rPr>
                <a:t>  …</a:t>
              </a:r>
            </a:p>
            <a:p>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list.add</a:t>
              </a:r>
              <a:r>
                <a:rPr lang="en-GB" sz="1200" dirty="0">
                  <a:solidFill>
                    <a:srgbClr val="000000"/>
                  </a:solidFill>
                  <a:latin typeface="Consolas" panose="020B0609020204030204" pitchFamily="49" charset="0"/>
                </a:rPr>
                <a:t>(a);</a:t>
              </a:r>
            </a:p>
            <a:p>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list.add</a:t>
              </a:r>
              <a:r>
                <a:rPr lang="en-GB" sz="1200" dirty="0">
                  <a:solidFill>
                    <a:srgbClr val="000000"/>
                  </a:solidFill>
                  <a:latin typeface="Consolas" panose="020B0609020204030204" pitchFamily="49" charset="0"/>
                </a:rPr>
                <a:t>(b);</a:t>
              </a:r>
            </a:p>
            <a:p>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list.add</a:t>
              </a:r>
              <a:r>
                <a:rPr lang="en-GB" sz="1200" dirty="0">
                  <a:solidFill>
                    <a:srgbClr val="000000"/>
                  </a:solidFill>
                  <a:latin typeface="Consolas" panose="020B0609020204030204" pitchFamily="49" charset="0"/>
                </a:rPr>
                <a:t>(c);</a:t>
              </a:r>
            </a:p>
            <a:p>
              <a:r>
                <a:rPr lang="en-GB" sz="1200" dirty="0">
                  <a:latin typeface="Consolas" panose="020B0609020204030204" pitchFamily="49" charset="0"/>
                </a:rPr>
                <a:t>  …</a:t>
              </a:r>
            </a:p>
            <a:p>
              <a:r>
                <a:rPr lang="en-GB" sz="1200" dirty="0">
                  <a:solidFill>
                    <a:srgbClr val="000000"/>
                  </a:solidFill>
                  <a:latin typeface="Consolas" panose="020B0609020204030204" pitchFamily="49" charset="0"/>
                </a:rPr>
                <a:t>  …</a:t>
              </a:r>
            </a:p>
            <a:p>
              <a:r>
                <a:rPr lang="en-GB" sz="1200" dirty="0">
                  <a:solidFill>
                    <a:srgbClr val="000000"/>
                  </a:solidFill>
                  <a:latin typeface="Consolas" panose="020B0609020204030204" pitchFamily="49" charset="0"/>
                </a:rPr>
                <a:t>  …</a:t>
              </a:r>
              <a:endParaRPr lang="en-GB" sz="1200" i="1" dirty="0">
                <a:solidFill>
                  <a:srgbClr val="000000"/>
                </a:solidFill>
                <a:latin typeface="Consolas" panose="020B0609020204030204" pitchFamily="49" charset="0"/>
              </a:endParaRPr>
            </a:p>
            <a:p>
              <a:r>
                <a:rPr lang="en-GB" sz="1200" dirty="0">
                  <a:solidFill>
                    <a:srgbClr val="000000"/>
                  </a:solidFill>
                  <a:latin typeface="Consolas" panose="020B0609020204030204" pitchFamily="49" charset="0"/>
                </a:rPr>
                <a:t>}</a:t>
              </a:r>
              <a:endParaRPr lang="en-GB" dirty="0"/>
            </a:p>
          </p:txBody>
        </p:sp>
        <p:sp>
          <p:nvSpPr>
            <p:cNvPr id="20" name="Rettangolo 19"/>
            <p:cNvSpPr/>
            <p:nvPr/>
          </p:nvSpPr>
          <p:spPr>
            <a:xfrm>
              <a:off x="7682343" y="4087524"/>
              <a:ext cx="3588329" cy="2123658"/>
            </a:xfrm>
            <a:prstGeom prst="rect">
              <a:avLst/>
            </a:prstGeom>
            <a:ln>
              <a:solidFill>
                <a:schemeClr val="accent1"/>
              </a:solidFill>
            </a:ln>
          </p:spPr>
          <p:txBody>
            <a:bodyPr wrap="square">
              <a:sp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000000"/>
                  </a:solidFill>
                  <a:latin typeface="Consolas" panose="020B0609020204030204" pitchFamily="49" charset="0"/>
                </a:rPr>
                <a:t>args</a:t>
              </a:r>
              <a:r>
                <a:rPr lang="en-US" sz="1200" b="1" dirty="0">
                  <a:solidFill>
                    <a:srgbClr val="000000"/>
                  </a:solidFill>
                  <a:latin typeface="Consolas" panose="020B0609020204030204" pitchFamily="49" charset="0"/>
                </a:rPr>
                <a:t>) {</a:t>
              </a:r>
            </a:p>
            <a:p>
              <a:r>
                <a:rPr lang="en-GB" sz="1200" dirty="0">
                  <a:latin typeface="Consolas" panose="020B0609020204030204" pitchFamily="49" charset="0"/>
                </a:rPr>
                <a:t>  …</a:t>
              </a:r>
            </a:p>
            <a:p>
              <a:r>
                <a:rPr lang="en-GB" sz="1200" dirty="0">
                  <a:latin typeface="Consolas" panose="020B0609020204030204" pitchFamily="49" charset="0"/>
                </a:rPr>
                <a:t>  …</a:t>
              </a:r>
            </a:p>
            <a:p>
              <a:r>
                <a:rPr lang="en-GB" sz="1200" dirty="0">
                  <a:latin typeface="Consolas" panose="020B0609020204030204" pitchFamily="49" charset="0"/>
                </a:rPr>
                <a:t>  …</a:t>
              </a:r>
            </a:p>
            <a:p>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list.add</a:t>
              </a:r>
              <a:r>
                <a:rPr lang="en-GB" sz="1200" dirty="0">
                  <a:solidFill>
                    <a:srgbClr val="000000"/>
                  </a:solidFill>
                  <a:latin typeface="Consolas" panose="020B0609020204030204" pitchFamily="49" charset="0"/>
                </a:rPr>
                <a:t>(a);</a:t>
              </a:r>
            </a:p>
            <a:p>
              <a:r>
                <a:rPr lang="en-GB" sz="1200" strike="sngStrike" dirty="0">
                  <a:solidFill>
                    <a:srgbClr val="000000"/>
                  </a:solidFill>
                  <a:latin typeface="Consolas" panose="020B0609020204030204" pitchFamily="49" charset="0"/>
                </a:rPr>
                <a:t>  </a:t>
              </a:r>
              <a:r>
                <a:rPr lang="en-GB" sz="1200" strike="sngStrike" dirty="0" err="1">
                  <a:solidFill>
                    <a:srgbClr val="000000"/>
                  </a:solidFill>
                  <a:latin typeface="Consolas" panose="020B0609020204030204" pitchFamily="49" charset="0"/>
                </a:rPr>
                <a:t>list.add</a:t>
              </a:r>
              <a:r>
                <a:rPr lang="en-GB" sz="1200" strike="sngStrike" dirty="0">
                  <a:solidFill>
                    <a:srgbClr val="000000"/>
                  </a:solidFill>
                  <a:latin typeface="Consolas" panose="020B0609020204030204" pitchFamily="49" charset="0"/>
                </a:rPr>
                <a:t>(b);</a:t>
              </a:r>
            </a:p>
            <a:p>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list.add</a:t>
              </a:r>
              <a:r>
                <a:rPr lang="en-GB" sz="1200" dirty="0">
                  <a:solidFill>
                    <a:srgbClr val="000000"/>
                  </a:solidFill>
                  <a:latin typeface="Consolas" panose="020B0609020204030204" pitchFamily="49" charset="0"/>
                </a:rPr>
                <a:t>(c);</a:t>
              </a:r>
            </a:p>
            <a:p>
              <a:r>
                <a:rPr lang="en-GB" sz="1200" dirty="0">
                  <a:latin typeface="Consolas" panose="020B0609020204030204" pitchFamily="49" charset="0"/>
                </a:rPr>
                <a:t>  …</a:t>
              </a:r>
            </a:p>
            <a:p>
              <a:r>
                <a:rPr lang="en-GB" sz="1200" dirty="0">
                  <a:solidFill>
                    <a:srgbClr val="000000"/>
                  </a:solidFill>
                  <a:latin typeface="Consolas" panose="020B0609020204030204" pitchFamily="49" charset="0"/>
                </a:rPr>
                <a:t>  …</a:t>
              </a:r>
            </a:p>
            <a:p>
              <a:r>
                <a:rPr lang="en-GB" sz="1200" dirty="0">
                  <a:solidFill>
                    <a:srgbClr val="000000"/>
                  </a:solidFill>
                  <a:latin typeface="Consolas" panose="020B0609020204030204" pitchFamily="49" charset="0"/>
                </a:rPr>
                <a:t>  …</a:t>
              </a:r>
              <a:endParaRPr lang="en-GB" sz="1200" i="1" dirty="0">
                <a:solidFill>
                  <a:srgbClr val="000000"/>
                </a:solidFill>
                <a:latin typeface="Consolas" panose="020B0609020204030204" pitchFamily="49" charset="0"/>
              </a:endParaRPr>
            </a:p>
            <a:p>
              <a:r>
                <a:rPr lang="en-GB" sz="1200" dirty="0">
                  <a:solidFill>
                    <a:srgbClr val="000000"/>
                  </a:solidFill>
                  <a:latin typeface="Consolas" panose="020B0609020204030204" pitchFamily="49" charset="0"/>
                </a:rPr>
                <a:t>}</a:t>
              </a:r>
              <a:endParaRPr lang="en-GB" dirty="0"/>
            </a:p>
          </p:txBody>
        </p:sp>
        <p:cxnSp>
          <p:nvCxnSpPr>
            <p:cNvPr id="21" name="Connettore 2 20"/>
            <p:cNvCxnSpPr/>
            <p:nvPr/>
          </p:nvCxnSpPr>
          <p:spPr>
            <a:xfrm>
              <a:off x="6407726" y="5149353"/>
              <a:ext cx="1136073"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
        <p:nvSpPr>
          <p:cNvPr id="2" name="Segnaposto piè di pagina 1"/>
          <p:cNvSpPr>
            <a:spLocks noGrp="1"/>
          </p:cNvSpPr>
          <p:nvPr>
            <p:ph type="ftr" sz="quarter" idx="11"/>
          </p:nvPr>
        </p:nvSpPr>
        <p:spPr/>
        <p:txBody>
          <a:bodyPr/>
          <a:lstStyle/>
          <a:p>
            <a:r>
              <a:rPr lang="it-IT" dirty="0"/>
              <a:t>operator </a:t>
            </a:r>
            <a:r>
              <a:rPr lang="it-IT" dirty="0" err="1"/>
              <a:t>example</a:t>
            </a:r>
            <a:r>
              <a:rPr lang="it-IT" dirty="0"/>
              <a:t> - A</a:t>
            </a:r>
          </a:p>
        </p:txBody>
      </p:sp>
    </p:spTree>
    <p:extLst>
      <p:ext uri="{BB962C8B-B14F-4D97-AF65-F5344CB8AC3E}">
        <p14:creationId xmlns:p14="http://schemas.microsoft.com/office/powerpoint/2010/main" val="336103729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22"/>
                                        </p:tgtEl>
                                      </p:cBhvr>
                                    </p:animEffect>
                                    <p:set>
                                      <p:cBhvr>
                                        <p:cTn id="15" dur="1" fill="hold">
                                          <p:stCondLst>
                                            <p:cond delay="499"/>
                                          </p:stCondLst>
                                        </p:cTn>
                                        <p:tgtEl>
                                          <p:spTgt spid="2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23"/>
                                        </p:tgtEl>
                                      </p:cBhvr>
                                    </p:animEffect>
                                    <p:set>
                                      <p:cBhvr>
                                        <p:cTn id="18" dur="1" fill="hold">
                                          <p:stCondLst>
                                            <p:cond delay="499"/>
                                          </p:stCondLst>
                                        </p:cTn>
                                        <p:tgtEl>
                                          <p:spTgt spid="23"/>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par>
                          <p:cTn id="23" fill="hold">
                            <p:stCondLst>
                              <p:cond delay="1000"/>
                            </p:stCondLst>
                            <p:childTnLst>
                              <p:par>
                                <p:cTn id="24" presetID="10" presetClass="entr" presetSubtype="0" fill="hold" nodeType="afterEffect">
                                  <p:stCondLst>
                                    <p:cond delay="25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17"/>
                                        </p:tgtEl>
                                      </p:cBhvr>
                                    </p:animEffect>
                                    <p:set>
                                      <p:cBhvr>
                                        <p:cTn id="31" dur="1" fill="hold">
                                          <p:stCondLst>
                                            <p:cond delay="499"/>
                                          </p:stCondLst>
                                        </p:cTn>
                                        <p:tgtEl>
                                          <p:spTgt spid="17"/>
                                        </p:tgtEl>
                                        <p:attrNameLst>
                                          <p:attrName>style.visibility</p:attrName>
                                        </p:attrNameLst>
                                      </p:cBhvr>
                                      <p:to>
                                        <p:strVal val="hidden"/>
                                      </p:to>
                                    </p:set>
                                  </p:childTnLst>
                                </p:cTn>
                              </p:par>
                            </p:childTnLst>
                          </p:cTn>
                        </p:par>
                        <p:par>
                          <p:cTn id="32" fill="hold">
                            <p:stCondLst>
                              <p:cond delay="500"/>
                            </p:stCondLst>
                            <p:childTnLst>
                              <p:par>
                                <p:cTn id="33" presetID="10" presetClass="entr" presetSubtype="0" fill="hold" nodeType="afterEffect">
                                  <p:stCondLst>
                                    <p:cond delay="50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750"/>
                                        <p:tgtEl>
                                          <p:spTgt spid="27"/>
                                        </p:tgtEl>
                                      </p:cBhvr>
                                    </p:animEffect>
                                  </p:childTnLst>
                                </p:cTn>
                              </p:par>
                            </p:childTnLst>
                          </p:cTn>
                        </p:par>
                        <p:par>
                          <p:cTn id="36" fill="hold">
                            <p:stCondLst>
                              <p:cond delay="1750"/>
                            </p:stCondLst>
                            <p:childTnLst>
                              <p:par>
                                <p:cTn id="37" presetID="10" presetClass="entr" presetSubtype="0" fill="hold" grpId="0" nodeType="afterEffect">
                                  <p:stCondLst>
                                    <p:cond delay="50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Graphic spid="19" grpId="0">
        <p:bldAsOne/>
      </p:bldGraphic>
      <p:bldP spid="23" grpId="0"/>
      <p:bldP spid="23"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fld id="{F780FBB8-E929-4624-9DE1-E0F5594A0B55}" type="slidenum">
              <a:rPr lang="it-IT" smtClean="0"/>
              <a:t>8</a:t>
            </a:fld>
            <a:endParaRPr lang="it-IT" dirty="0"/>
          </a:p>
        </p:txBody>
      </p:sp>
      <p:sp>
        <p:nvSpPr>
          <p:cNvPr id="8" name="Rettangolo 7"/>
          <p:cNvSpPr>
            <a:spLocks noChangeAspect="1"/>
          </p:cNvSpPr>
          <p:nvPr/>
        </p:nvSpPr>
        <p:spPr>
          <a:xfrm>
            <a:off x="0" y="6257075"/>
            <a:ext cx="2340000" cy="46440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 name="Titolo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t>Java Operator</a:t>
            </a:r>
            <a:endParaRPr lang="en-GB" dirty="0"/>
          </a:p>
        </p:txBody>
      </p:sp>
      <p:pic>
        <p:nvPicPr>
          <p:cNvPr id="9" name="Immagin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690" y="4066153"/>
            <a:ext cx="2159107" cy="1374906"/>
          </a:xfrm>
          <a:prstGeom prst="rect">
            <a:avLst/>
          </a:prstGeom>
        </p:spPr>
      </p:pic>
      <p:sp>
        <p:nvSpPr>
          <p:cNvPr id="10" name="CasellaDiTesto 9"/>
          <p:cNvSpPr txBox="1"/>
          <p:nvPr/>
        </p:nvSpPr>
        <p:spPr>
          <a:xfrm>
            <a:off x="3671455" y="4291941"/>
            <a:ext cx="4454234" cy="923330"/>
          </a:xfrm>
          <a:prstGeom prst="rect">
            <a:avLst/>
          </a:prstGeom>
          <a:noFill/>
        </p:spPr>
        <p:txBody>
          <a:bodyPr wrap="square" rtlCol="0">
            <a:spAutoFit/>
          </a:bodyPr>
          <a:lstStyle/>
          <a:p>
            <a:pPr marL="285750" indent="-285750">
              <a:buFont typeface="Arial" panose="020B0604020202020204" pitchFamily="34" charset="0"/>
              <a:buChar char="•"/>
            </a:pPr>
            <a:r>
              <a:rPr lang="en-GB" dirty="0"/>
              <a:t>External Failure</a:t>
            </a:r>
          </a:p>
          <a:p>
            <a:pPr marL="285750" indent="-285750">
              <a:buFont typeface="Arial" panose="020B0604020202020204" pitchFamily="34" charset="0"/>
              <a:buChar char="•"/>
            </a:pPr>
            <a:r>
              <a:rPr lang="en-GB" dirty="0"/>
              <a:t>Internal Exception</a:t>
            </a:r>
          </a:p>
          <a:p>
            <a:pPr marL="285750" indent="-285750">
              <a:buFont typeface="Arial" panose="020B0604020202020204" pitchFamily="34" charset="0"/>
              <a:buChar char="•"/>
            </a:pPr>
            <a:r>
              <a:rPr lang="en-GB" dirty="0"/>
              <a:t>Throwing Method</a:t>
            </a:r>
          </a:p>
        </p:txBody>
      </p:sp>
      <p:sp>
        <p:nvSpPr>
          <p:cNvPr id="11" name="Titolo 2"/>
          <p:cNvSpPr txBox="1">
            <a:spLocks/>
          </p:cNvSpPr>
          <p:nvPr/>
        </p:nvSpPr>
        <p:spPr>
          <a:xfrm>
            <a:off x="4239489" y="365124"/>
            <a:ext cx="570807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 IO Exception</a:t>
            </a:r>
          </a:p>
        </p:txBody>
      </p:sp>
      <p:grpSp>
        <p:nvGrpSpPr>
          <p:cNvPr id="12" name="Gruppo 11"/>
          <p:cNvGrpSpPr/>
          <p:nvPr/>
        </p:nvGrpSpPr>
        <p:grpSpPr>
          <a:xfrm>
            <a:off x="1274586" y="2197893"/>
            <a:ext cx="9642828" cy="2462213"/>
            <a:chOff x="1274586" y="2136769"/>
            <a:chExt cx="9642828" cy="2462213"/>
          </a:xfrm>
        </p:grpSpPr>
        <p:sp>
          <p:nvSpPr>
            <p:cNvPr id="13" name="Rettangolo 12"/>
            <p:cNvSpPr/>
            <p:nvPr/>
          </p:nvSpPr>
          <p:spPr>
            <a:xfrm>
              <a:off x="1274586" y="2567656"/>
              <a:ext cx="4536141" cy="1600438"/>
            </a:xfrm>
            <a:prstGeom prst="rect">
              <a:avLst/>
            </a:prstGeom>
            <a:ln>
              <a:solidFill>
                <a:schemeClr val="accent1"/>
              </a:solidFill>
            </a:ln>
          </p:spPr>
          <p:txBody>
            <a:bodyPr wrap="square">
              <a:spAutoFit/>
            </a:bodyPr>
            <a:lstStyle/>
            <a:p>
              <a:r>
                <a:rPr lang="en-US" sz="1400" b="1" dirty="0">
                  <a:solidFill>
                    <a:srgbClr val="7F0055"/>
                  </a:solidFill>
                  <a:latin typeface="Consolas" panose="020B0609020204030204" pitchFamily="49" charset="0"/>
                </a:rPr>
                <a:t>try</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FileWriter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fw</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FileWriter</a:t>
              </a:r>
              <a:r>
                <a:rPr lang="en-US" sz="1400" b="1" dirty="0">
                  <a:solidFill>
                    <a:srgbClr val="000000"/>
                  </a:solidFill>
                  <a:latin typeface="Consolas" panose="020B0609020204030204" pitchFamily="49" charset="0"/>
                </a:rPr>
                <a:t>(</a:t>
              </a:r>
              <a:r>
                <a:rPr lang="en-US" sz="1400" b="1" dirty="0">
                  <a:solidFill>
                    <a:srgbClr val="2A00FF"/>
                  </a:solidFill>
                  <a:latin typeface="Consolas" panose="020B0609020204030204" pitchFamily="49" charset="0"/>
                </a:rPr>
                <a:t>“ken.txt"</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fw.write</a:t>
              </a:r>
              <a:r>
                <a:rPr lang="en-US" sz="1400" b="1" dirty="0">
                  <a:solidFill>
                    <a:srgbClr val="000000"/>
                  </a:solidFill>
                  <a:latin typeface="Consolas" panose="020B0609020204030204" pitchFamily="49" charset="0"/>
                </a:rPr>
                <a:t> (</a:t>
              </a:r>
              <a:r>
                <a:rPr lang="en-US" sz="1400" b="1" dirty="0">
                  <a:solidFill>
                    <a:srgbClr val="2A00FF"/>
                  </a:solidFill>
                  <a:latin typeface="Consolas" panose="020B0609020204030204" pitchFamily="49" charset="0"/>
                </a:rPr>
                <a:t>“I was here"</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fw.close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catch</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IOException</a:t>
              </a:r>
              <a:r>
                <a:rPr lang="en-US" sz="1400" b="1" dirty="0">
                  <a:solidFill>
                    <a:srgbClr val="000000"/>
                  </a:solidFill>
                  <a:latin typeface="Consolas" panose="020B0609020204030204" pitchFamily="49" charset="0"/>
                </a:rPr>
                <a:t> e)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e.printStackTrace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p>
          </p:txBody>
        </p:sp>
        <p:sp>
          <p:nvSpPr>
            <p:cNvPr id="14" name="Rettangolo 13"/>
            <p:cNvSpPr/>
            <p:nvPr/>
          </p:nvSpPr>
          <p:spPr>
            <a:xfrm>
              <a:off x="6152468" y="2136769"/>
              <a:ext cx="4764946" cy="2462213"/>
            </a:xfrm>
            <a:prstGeom prst="rect">
              <a:avLst/>
            </a:prstGeom>
            <a:ln>
              <a:solidFill>
                <a:schemeClr val="accent1"/>
              </a:solidFill>
            </a:ln>
          </p:spPr>
          <p:txBody>
            <a:bodyPr wrap="square">
              <a:spAutoFit/>
            </a:bodyPr>
            <a:lstStyle/>
            <a:p>
              <a:r>
                <a:rPr lang="en-US" sz="1400" b="1" dirty="0">
                  <a:solidFill>
                    <a:srgbClr val="7F0055"/>
                  </a:solidFill>
                  <a:latin typeface="Consolas" panose="020B0609020204030204" pitchFamily="49" charset="0"/>
                </a:rPr>
                <a:t>try</a:t>
              </a:r>
              <a:r>
                <a:rPr lang="en-US" sz="1400" b="1" dirty="0">
                  <a:solidFill>
                    <a:srgbClr val="000000"/>
                  </a:solidFill>
                  <a:latin typeface="Consolas" panose="020B0609020204030204" pitchFamily="49" charset="0"/>
                </a:rPr>
                <a:t> {</a:t>
              </a:r>
            </a:p>
            <a:p>
              <a:r>
                <a:rPr lang="en-US" sz="1400" b="1" dirty="0">
                  <a:solidFill>
                    <a:srgbClr val="7F0055"/>
                  </a:solidFill>
                  <a:latin typeface="Consolas" panose="020B0609020204030204" pitchFamily="49" charset="0"/>
                </a:rPr>
                <a:t>  if</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ErrorActivator.</a:t>
              </a:r>
              <a:r>
                <a:rPr lang="en-US" sz="1400" b="1" i="1" dirty="0" err="1">
                  <a:solidFill>
                    <a:srgbClr val="000000"/>
                  </a:solidFill>
                  <a:latin typeface="Consolas" panose="020B0609020204030204" pitchFamily="49" charset="0"/>
                </a:rPr>
                <a:t>isActivated</a:t>
              </a:r>
              <a:r>
                <a:rPr lang="en-US" sz="1400" b="1" i="1" dirty="0">
                  <a:solidFill>
                    <a:srgbClr val="000000"/>
                  </a:solidFill>
                  <a:latin typeface="Consolas" panose="020B0609020204030204" pitchFamily="49" charset="0"/>
                </a:rPr>
                <a:t>())</a:t>
              </a:r>
            </a:p>
            <a:p>
              <a:r>
                <a:rPr lang="en-US" sz="1400" b="1" dirty="0">
                  <a:solidFill>
                    <a:srgbClr val="7F0055"/>
                  </a:solidFill>
                  <a:latin typeface="Consolas" panose="020B0609020204030204" pitchFamily="49" charset="0"/>
                </a:rPr>
                <a:t>    throw</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IOException</a:t>
              </a:r>
              <a:r>
                <a:rPr lang="en-US" sz="1400" b="1" dirty="0">
                  <a:solidFill>
                    <a:srgbClr val="000000"/>
                  </a:solidFill>
                  <a:latin typeface="Consolas" panose="020B0609020204030204" pitchFamily="49" charset="0"/>
                </a:rPr>
                <a:t>();</a:t>
              </a:r>
            </a:p>
            <a:p>
              <a:r>
                <a:rPr lang="en-US" sz="1400" b="1" dirty="0">
                  <a:solidFill>
                    <a:srgbClr val="7F0055"/>
                  </a:solidFill>
                  <a:latin typeface="Consolas" panose="020B0609020204030204" pitchFamily="49" charset="0"/>
                </a:rPr>
                <a:t>  else</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FileWriter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fw</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FileWriter</a:t>
              </a:r>
              <a:r>
                <a:rPr lang="en-US" sz="1400" b="1" dirty="0">
                  <a:solidFill>
                    <a:srgbClr val="000000"/>
                  </a:solidFill>
                  <a:latin typeface="Consolas" panose="020B0609020204030204" pitchFamily="49" charset="0"/>
                </a:rPr>
                <a:t>(</a:t>
              </a:r>
              <a:r>
                <a:rPr lang="en-US" sz="1400" b="1" dirty="0">
                  <a:solidFill>
                    <a:srgbClr val="2A00FF"/>
                  </a:solidFill>
                  <a:latin typeface="Consolas" panose="020B0609020204030204" pitchFamily="49" charset="0"/>
                </a:rPr>
                <a:t>“ken.txt"</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fw.write</a:t>
              </a:r>
              <a:r>
                <a:rPr lang="en-US" sz="1400" b="1" dirty="0">
                  <a:solidFill>
                    <a:srgbClr val="000000"/>
                  </a:solidFill>
                  <a:latin typeface="Consolas" panose="020B0609020204030204" pitchFamily="49" charset="0"/>
                </a:rPr>
                <a:t> (</a:t>
              </a:r>
              <a:r>
                <a:rPr lang="en-US" sz="1400" b="1" dirty="0">
                  <a:solidFill>
                    <a:srgbClr val="2A00FF"/>
                  </a:solidFill>
                  <a:latin typeface="Consolas" panose="020B0609020204030204" pitchFamily="49" charset="0"/>
                </a:rPr>
                <a:t>“I was here"</a:t>
              </a:r>
              <a:r>
                <a:rPr lang="en-US" sz="1400" b="1" dirty="0">
                  <a:solidFill>
                    <a:srgbClr val="000000"/>
                  </a:solidFill>
                  <a:latin typeface="Consolas" panose="020B0609020204030204" pitchFamily="49" charset="0"/>
                </a:rPr>
                <a:t>);</a:t>
              </a:r>
              <a:endParaRPr lang="en-US" sz="1400" i="1"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fw.close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 </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catch</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IOException</a:t>
              </a:r>
              <a:r>
                <a:rPr lang="en-US" sz="1400" b="1" dirty="0">
                  <a:solidFill>
                    <a:srgbClr val="000000"/>
                  </a:solidFill>
                  <a:latin typeface="Consolas" panose="020B0609020204030204" pitchFamily="49" charset="0"/>
                </a:rPr>
                <a:t> e)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e.printStackTrace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p>
          </p:txBody>
        </p:sp>
        <p:cxnSp>
          <p:nvCxnSpPr>
            <p:cNvPr id="15" name="Connettore 7 14"/>
            <p:cNvCxnSpPr>
              <a:stCxn id="13" idx="2"/>
              <a:endCxn id="14" idx="2"/>
            </p:cNvCxnSpPr>
            <p:nvPr/>
          </p:nvCxnSpPr>
          <p:spPr>
            <a:xfrm rot="16200000" flipH="1">
              <a:off x="5823355" y="1887396"/>
              <a:ext cx="430888" cy="4992284"/>
            </a:xfrm>
            <a:prstGeom prst="curvedConnector3">
              <a:avLst>
                <a:gd name="adj1" fmla="val 249798"/>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16" name="Gruppo 15"/>
          <p:cNvGrpSpPr/>
          <p:nvPr/>
        </p:nvGrpSpPr>
        <p:grpSpPr>
          <a:xfrm>
            <a:off x="1979862" y="1340534"/>
            <a:ext cx="8255072" cy="5262979"/>
            <a:chOff x="1979862" y="1340534"/>
            <a:chExt cx="8255072" cy="5262979"/>
          </a:xfrm>
        </p:grpSpPr>
        <p:sp>
          <p:nvSpPr>
            <p:cNvPr id="17" name="Rettangolo 16"/>
            <p:cNvSpPr/>
            <p:nvPr/>
          </p:nvSpPr>
          <p:spPr>
            <a:xfrm>
              <a:off x="1979862" y="2013415"/>
              <a:ext cx="3125587" cy="3970318"/>
            </a:xfrm>
            <a:prstGeom prst="rect">
              <a:avLst/>
            </a:prstGeom>
            <a:ln>
              <a:solidFill>
                <a:schemeClr val="accent2"/>
              </a:solidFill>
            </a:ln>
          </p:spPr>
          <p:txBody>
            <a:bodyPr wrap="square">
              <a:spAutoFit/>
            </a:bodyPr>
            <a:lstStyle/>
            <a:p>
              <a:r>
                <a:rPr lang="en-US" sz="1400" b="1" dirty="0">
                  <a:solidFill>
                    <a:srgbClr val="7F0055"/>
                  </a:solidFill>
                  <a:latin typeface="Consolas" panose="020B0609020204030204" pitchFamily="49" charset="0"/>
                </a:rPr>
                <a:t>try</a:t>
              </a:r>
              <a:r>
                <a:rPr lang="en-US" sz="1400" b="1" dirty="0">
                  <a:solidFill>
                    <a:srgbClr val="000000"/>
                  </a:solidFill>
                  <a:latin typeface="Consolas" panose="020B0609020204030204" pitchFamily="49" charset="0"/>
                </a:rPr>
                <a:t> {</a:t>
              </a:r>
            </a:p>
            <a:p>
              <a:r>
                <a:rPr lang="en-US" sz="1400" dirty="0">
                  <a:solidFill>
                    <a:srgbClr val="2A00FF"/>
                  </a:solidFill>
                  <a:latin typeface="Consolas" panose="020B0609020204030204" pitchFamily="49" charset="0"/>
                </a:rPr>
                <a:t>0</a:t>
              </a: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new </a:t>
              </a:r>
              <a:r>
                <a:rPr lang="en-US" sz="1400" b="1" dirty="0">
                  <a:solidFill>
                    <a:srgbClr val="2A00FF"/>
                  </a:solidFill>
                  <a:latin typeface="Consolas" panose="020B0609020204030204" pitchFamily="49" charset="0"/>
                </a:rPr>
                <a:t>15</a:t>
              </a:r>
              <a:r>
                <a:rPr lang="en-US" sz="1400" b="1" dirty="0">
                  <a:solidFill>
                    <a:srgbClr val="000000"/>
                  </a:solidFill>
                  <a:latin typeface="Consolas" panose="020B0609020204030204" pitchFamily="49" charset="0"/>
                </a:rPr>
                <a:t>;</a:t>
              </a:r>
            </a:p>
            <a:p>
              <a:r>
                <a:rPr lang="en-US" sz="1400" dirty="0">
                  <a:solidFill>
                    <a:srgbClr val="2A00FF"/>
                  </a:solidFill>
                  <a:latin typeface="Consolas" panose="020B0609020204030204" pitchFamily="49" charset="0"/>
                </a:rPr>
                <a:t>3</a:t>
              </a: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dup;</a:t>
              </a:r>
            </a:p>
            <a:p>
              <a:r>
                <a:rPr lang="en-US" sz="1400" dirty="0">
                  <a:solidFill>
                    <a:srgbClr val="2A00FF"/>
                  </a:solidFill>
                  <a:latin typeface="Consolas" panose="020B0609020204030204" pitchFamily="49" charset="0"/>
                </a:rPr>
                <a:t>4</a:t>
              </a:r>
              <a:r>
                <a:rPr lang="en-US" sz="1400"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ldc</a:t>
              </a:r>
              <a:r>
                <a:rPr lang="en-US" sz="1400" b="1" dirty="0">
                  <a:solidFill>
                    <a:srgbClr val="000000"/>
                  </a:solidFill>
                  <a:latin typeface="Consolas" panose="020B0609020204030204" pitchFamily="49" charset="0"/>
                </a:rPr>
                <a:t> </a:t>
              </a:r>
              <a:r>
                <a:rPr lang="en-US" sz="1400" b="1" dirty="0">
                  <a:solidFill>
                    <a:srgbClr val="2A00FF"/>
                  </a:solidFill>
                  <a:latin typeface="Consolas" panose="020B0609020204030204" pitchFamily="49" charset="0"/>
                </a:rPr>
                <a:t>17</a:t>
              </a:r>
              <a:r>
                <a:rPr lang="en-US" sz="1400" b="1" dirty="0">
                  <a:solidFill>
                    <a:srgbClr val="000000"/>
                  </a:solidFill>
                  <a:latin typeface="Consolas" panose="020B0609020204030204" pitchFamily="49" charset="0"/>
                </a:rPr>
                <a:t>;</a:t>
              </a:r>
            </a:p>
            <a:p>
              <a:r>
                <a:rPr lang="en-US" sz="1400" dirty="0">
                  <a:solidFill>
                    <a:srgbClr val="2A00FF"/>
                  </a:solidFill>
                  <a:latin typeface="Consolas" panose="020B0609020204030204" pitchFamily="49" charset="0"/>
                </a:rPr>
                <a:t>6</a:t>
              </a:r>
              <a:r>
                <a:rPr lang="en-US" sz="1400"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invokespecial</a:t>
              </a:r>
              <a:r>
                <a:rPr lang="en-US" sz="1400" b="1" dirty="0">
                  <a:solidFill>
                    <a:srgbClr val="000000"/>
                  </a:solidFill>
                  <a:latin typeface="Consolas" panose="020B0609020204030204" pitchFamily="49" charset="0"/>
                </a:rPr>
                <a:t> </a:t>
              </a:r>
              <a:r>
                <a:rPr lang="en-US" sz="1400" b="1" dirty="0">
                  <a:solidFill>
                    <a:srgbClr val="2A00FF"/>
                  </a:solidFill>
                  <a:latin typeface="Consolas" panose="020B0609020204030204" pitchFamily="49" charset="0"/>
                </a:rPr>
                <a:t>19</a:t>
              </a:r>
              <a:r>
                <a:rPr lang="en-US" sz="1400" b="1" dirty="0">
                  <a:solidFill>
                    <a:srgbClr val="000000"/>
                  </a:solidFill>
                  <a:latin typeface="Consolas" panose="020B0609020204030204" pitchFamily="49" charset="0"/>
                </a:rPr>
                <a:t>;</a:t>
              </a:r>
            </a:p>
            <a:p>
              <a:r>
                <a:rPr lang="en-US" sz="1400" dirty="0">
                  <a:solidFill>
                    <a:srgbClr val="2A00FF"/>
                  </a:solidFill>
                  <a:latin typeface="Consolas" panose="020B0609020204030204" pitchFamily="49" charset="0"/>
                </a:rPr>
                <a:t>9</a:t>
              </a: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astore_1;</a:t>
              </a:r>
            </a:p>
            <a:p>
              <a:r>
                <a:rPr lang="en-US" sz="1400" dirty="0">
                  <a:solidFill>
                    <a:srgbClr val="2A00FF"/>
                  </a:solidFill>
                  <a:latin typeface="Consolas" panose="020B0609020204030204" pitchFamily="49" charset="0"/>
                </a:rPr>
                <a:t>10</a:t>
              </a: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aload_1;</a:t>
              </a:r>
            </a:p>
            <a:p>
              <a:r>
                <a:rPr lang="en-US" sz="1400" dirty="0">
                  <a:solidFill>
                    <a:srgbClr val="2A00FF"/>
                  </a:solidFill>
                  <a:latin typeface="Consolas" panose="020B0609020204030204" pitchFamily="49" charset="0"/>
                </a:rPr>
                <a:t>11</a:t>
              </a:r>
              <a:r>
                <a:rPr lang="en-US" sz="1400"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ldc</a:t>
              </a:r>
              <a:r>
                <a:rPr lang="en-US" sz="1400" b="1" dirty="0">
                  <a:solidFill>
                    <a:srgbClr val="000000"/>
                  </a:solidFill>
                  <a:latin typeface="Consolas" panose="020B0609020204030204" pitchFamily="49" charset="0"/>
                </a:rPr>
                <a:t> </a:t>
              </a:r>
              <a:r>
                <a:rPr lang="en-US" sz="1400" b="1" dirty="0">
                  <a:solidFill>
                    <a:srgbClr val="2A00FF"/>
                  </a:solidFill>
                  <a:latin typeface="Consolas" panose="020B0609020204030204" pitchFamily="49" charset="0"/>
                </a:rPr>
                <a:t>22</a:t>
              </a:r>
              <a:r>
                <a:rPr lang="en-US" sz="1400" b="1" dirty="0">
                  <a:solidFill>
                    <a:srgbClr val="000000"/>
                  </a:solidFill>
                  <a:latin typeface="Consolas" panose="020B0609020204030204" pitchFamily="49" charset="0"/>
                </a:rPr>
                <a:t>;</a:t>
              </a:r>
            </a:p>
            <a:p>
              <a:r>
                <a:rPr lang="en-US" sz="1400" dirty="0">
                  <a:solidFill>
                    <a:srgbClr val="2A00FF"/>
                  </a:solidFill>
                  <a:latin typeface="Consolas" panose="020B0609020204030204" pitchFamily="49" charset="0"/>
                </a:rPr>
                <a:t>13</a:t>
              </a:r>
              <a:r>
                <a:rPr lang="en-US" sz="1400"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invokevirtual</a:t>
              </a:r>
              <a:r>
                <a:rPr lang="en-US" sz="1400" b="1" dirty="0">
                  <a:solidFill>
                    <a:srgbClr val="000000"/>
                  </a:solidFill>
                  <a:latin typeface="Consolas" panose="020B0609020204030204" pitchFamily="49" charset="0"/>
                </a:rPr>
                <a:t> </a:t>
              </a:r>
              <a:r>
                <a:rPr lang="en-US" sz="1400" b="1" dirty="0">
                  <a:solidFill>
                    <a:srgbClr val="2A00FF"/>
                  </a:solidFill>
                  <a:latin typeface="Consolas" panose="020B0609020204030204" pitchFamily="49" charset="0"/>
                </a:rPr>
                <a:t>24</a:t>
              </a:r>
              <a:r>
                <a:rPr lang="en-US" sz="1400" b="1" dirty="0">
                  <a:solidFill>
                    <a:srgbClr val="000000"/>
                  </a:solidFill>
                  <a:latin typeface="Consolas" panose="020B0609020204030204" pitchFamily="49" charset="0"/>
                </a:rPr>
                <a:t>;</a:t>
              </a:r>
            </a:p>
            <a:p>
              <a:r>
                <a:rPr lang="en-US" sz="1400" dirty="0">
                  <a:solidFill>
                    <a:srgbClr val="2A00FF"/>
                  </a:solidFill>
                  <a:latin typeface="Consolas" panose="020B0609020204030204" pitchFamily="49" charset="0"/>
                </a:rPr>
                <a:t>16</a:t>
              </a: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aload_1;</a:t>
              </a:r>
            </a:p>
            <a:p>
              <a:r>
                <a:rPr lang="en-US" sz="1400" dirty="0">
                  <a:solidFill>
                    <a:srgbClr val="2A00FF"/>
                  </a:solidFill>
                  <a:latin typeface="Consolas" panose="020B0609020204030204" pitchFamily="49" charset="0"/>
                </a:rPr>
                <a:t>17</a:t>
              </a:r>
              <a:r>
                <a:rPr lang="en-US" sz="1400"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invokevirtual</a:t>
              </a:r>
              <a:r>
                <a:rPr lang="en-US" sz="1400" b="1" dirty="0">
                  <a:solidFill>
                    <a:srgbClr val="000000"/>
                  </a:solidFill>
                  <a:latin typeface="Consolas" panose="020B0609020204030204" pitchFamily="49" charset="0"/>
                </a:rPr>
                <a:t> </a:t>
              </a:r>
              <a:r>
                <a:rPr lang="en-US" sz="1400" b="1" dirty="0">
                  <a:solidFill>
                    <a:srgbClr val="2A00FF"/>
                  </a:solidFill>
                  <a:latin typeface="Consolas" panose="020B0609020204030204" pitchFamily="49" charset="0"/>
                </a:rPr>
                <a:t>27</a:t>
              </a:r>
              <a:r>
                <a:rPr lang="en-US" sz="1400" b="1" dirty="0">
                  <a:solidFill>
                    <a:srgbClr val="000000"/>
                  </a:solidFill>
                  <a:latin typeface="Consolas" panose="020B0609020204030204" pitchFamily="49" charset="0"/>
                </a:rPr>
                <a:t>;</a:t>
              </a:r>
            </a:p>
            <a:p>
              <a:r>
                <a:rPr lang="en-US" sz="1400" b="1" dirty="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a:t>
              </a:r>
            </a:p>
            <a:p>
              <a:r>
                <a:rPr lang="en-US" sz="1400" dirty="0">
                  <a:solidFill>
                    <a:srgbClr val="2A00FF"/>
                  </a:solidFill>
                  <a:latin typeface="Consolas" panose="020B0609020204030204" pitchFamily="49" charset="0"/>
                </a:rPr>
                <a:t>20</a:t>
              </a:r>
              <a:r>
                <a:rPr lang="en-US" sz="1400"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goto</a:t>
              </a:r>
              <a:r>
                <a:rPr lang="en-US" sz="1400" b="1" dirty="0">
                  <a:solidFill>
                    <a:srgbClr val="000000"/>
                  </a:solidFill>
                  <a:latin typeface="Consolas" panose="020B0609020204030204" pitchFamily="49" charset="0"/>
                </a:rPr>
                <a:t> </a:t>
              </a:r>
              <a:r>
                <a:rPr lang="en-US" sz="1400" b="1" dirty="0">
                  <a:solidFill>
                    <a:srgbClr val="2A00FF"/>
                  </a:solidFill>
                  <a:latin typeface="Consolas" panose="020B0609020204030204" pitchFamily="49" charset="0"/>
                </a:rPr>
                <a:t>8</a:t>
              </a:r>
              <a:r>
                <a:rPr lang="en-US" sz="1400" b="1" dirty="0">
                  <a:solidFill>
                    <a:srgbClr val="000000"/>
                  </a:solidFill>
                  <a:latin typeface="Consolas" panose="020B0609020204030204" pitchFamily="49" charset="0"/>
                </a:rPr>
                <a:t>;</a:t>
              </a:r>
            </a:p>
            <a:p>
              <a:r>
                <a:rPr lang="en-US" sz="1400" b="1" dirty="0">
                  <a:solidFill>
                    <a:srgbClr val="7F0055"/>
                  </a:solidFill>
                  <a:latin typeface="Consolas" panose="020B0609020204030204" pitchFamily="49" charset="0"/>
                </a:rPr>
                <a:t>catch</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java.io.IOException</a:t>
              </a:r>
              <a:r>
                <a:rPr lang="en-US" sz="1400" b="1" dirty="0">
                  <a:solidFill>
                    <a:srgbClr val="000000"/>
                  </a:solidFill>
                  <a:latin typeface="Consolas" panose="020B0609020204030204" pitchFamily="49" charset="0"/>
                </a:rPr>
                <a:t>) { </a:t>
              </a:r>
            </a:p>
            <a:p>
              <a:r>
                <a:rPr lang="en-US" sz="1400" dirty="0">
                  <a:solidFill>
                    <a:srgbClr val="2A00FF"/>
                  </a:solidFill>
                  <a:latin typeface="Consolas" panose="020B0609020204030204" pitchFamily="49" charset="0"/>
                </a:rPr>
                <a:t>23</a:t>
              </a: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astore_1;</a:t>
              </a:r>
            </a:p>
            <a:p>
              <a:r>
                <a:rPr lang="en-US" sz="1400" dirty="0">
                  <a:solidFill>
                    <a:srgbClr val="2A00FF"/>
                  </a:solidFill>
                  <a:latin typeface="Consolas" panose="020B0609020204030204" pitchFamily="49" charset="0"/>
                </a:rPr>
                <a:t>24</a:t>
              </a: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aload_1;</a:t>
              </a:r>
            </a:p>
            <a:p>
              <a:r>
                <a:rPr lang="en-US" sz="1400" dirty="0">
                  <a:solidFill>
                    <a:srgbClr val="2A00FF"/>
                  </a:solidFill>
                  <a:latin typeface="Consolas" panose="020B0609020204030204" pitchFamily="49" charset="0"/>
                </a:rPr>
                <a:t>25</a:t>
              </a:r>
              <a:r>
                <a:rPr lang="en-US" sz="1400"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invokevirtual</a:t>
              </a:r>
              <a:r>
                <a:rPr lang="en-US" sz="1400" b="1" dirty="0">
                  <a:solidFill>
                    <a:srgbClr val="000000"/>
                  </a:solidFill>
                  <a:latin typeface="Consolas" panose="020B0609020204030204" pitchFamily="49" charset="0"/>
                </a:rPr>
                <a:t> </a:t>
              </a:r>
              <a:r>
                <a:rPr lang="en-US" sz="1400" b="1" dirty="0">
                  <a:solidFill>
                    <a:srgbClr val="2A00FF"/>
                  </a:solidFill>
                  <a:latin typeface="Consolas" panose="020B0609020204030204" pitchFamily="49" charset="0"/>
                </a:rPr>
                <a:t>30</a:t>
              </a:r>
              <a:endParaRPr lang="en-US" sz="1400" b="1"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endParaRPr lang="en-US" sz="1400" dirty="0"/>
            </a:p>
          </p:txBody>
        </p:sp>
        <p:sp>
          <p:nvSpPr>
            <p:cNvPr id="18" name="Rettangolo 17"/>
            <p:cNvSpPr/>
            <p:nvPr/>
          </p:nvSpPr>
          <p:spPr>
            <a:xfrm>
              <a:off x="6834947" y="1340534"/>
              <a:ext cx="3399987" cy="5262979"/>
            </a:xfrm>
            <a:prstGeom prst="rect">
              <a:avLst/>
            </a:prstGeom>
            <a:ln>
              <a:solidFill>
                <a:schemeClr val="accent2"/>
              </a:solidFill>
            </a:ln>
          </p:spPr>
          <p:txBody>
            <a:bodyPr wrap="square">
              <a:spAutoFit/>
            </a:bodyPr>
            <a:lstStyle/>
            <a:p>
              <a:r>
                <a:rPr lang="en-US" sz="1400" b="1" dirty="0">
                  <a:solidFill>
                    <a:srgbClr val="7F0055"/>
                  </a:solidFill>
                  <a:latin typeface="Consolas" panose="020B0609020204030204" pitchFamily="49" charset="0"/>
                </a:rPr>
                <a:t>try</a:t>
              </a:r>
              <a:r>
                <a:rPr lang="en-US" sz="1400" b="1" dirty="0">
                  <a:solidFill>
                    <a:srgbClr val="000000"/>
                  </a:solidFill>
                  <a:latin typeface="Consolas" panose="020B0609020204030204" pitchFamily="49" charset="0"/>
                </a:rPr>
                <a:t> {</a:t>
              </a:r>
            </a:p>
            <a:p>
              <a:r>
                <a:rPr lang="en-US" sz="1400" u="sng" dirty="0">
                  <a:solidFill>
                    <a:srgbClr val="2A00FF"/>
                  </a:solidFill>
                  <a:latin typeface="Consolas" panose="020B0609020204030204" pitchFamily="49" charset="0"/>
                </a:rPr>
                <a:t>0</a:t>
              </a:r>
              <a:r>
                <a:rPr lang="en-US" sz="1400" u="sng" dirty="0">
                  <a:solidFill>
                    <a:srgbClr val="000000"/>
                  </a:solidFill>
                  <a:latin typeface="Consolas" panose="020B0609020204030204" pitchFamily="49" charset="0"/>
                </a:rPr>
                <a:t> </a:t>
              </a:r>
              <a:r>
                <a:rPr lang="en-US" sz="1400" b="1" u="sng" dirty="0" err="1">
                  <a:solidFill>
                    <a:srgbClr val="000000"/>
                  </a:solidFill>
                  <a:latin typeface="Consolas" panose="020B0609020204030204" pitchFamily="49" charset="0"/>
                </a:rPr>
                <a:t>invokestatic</a:t>
              </a:r>
              <a:r>
                <a:rPr lang="en-US" sz="1400" b="1" u="sng" dirty="0">
                  <a:solidFill>
                    <a:srgbClr val="000000"/>
                  </a:solidFill>
                  <a:latin typeface="Consolas" panose="020B0609020204030204" pitchFamily="49" charset="0"/>
                </a:rPr>
                <a:t> </a:t>
              </a:r>
              <a:r>
                <a:rPr lang="en-US" sz="1400" b="1" u="sng" dirty="0">
                  <a:solidFill>
                    <a:srgbClr val="2A00FF"/>
                  </a:solidFill>
                  <a:latin typeface="Consolas" panose="020B0609020204030204" pitchFamily="49" charset="0"/>
                </a:rPr>
                <a:t>47</a:t>
              </a:r>
              <a:r>
                <a:rPr lang="en-US" sz="1400" b="1" u="sng" dirty="0">
                  <a:solidFill>
                    <a:srgbClr val="000000"/>
                  </a:solidFill>
                  <a:latin typeface="Consolas" panose="020B0609020204030204" pitchFamily="49" charset="0"/>
                </a:rPr>
                <a:t>;</a:t>
              </a:r>
            </a:p>
            <a:p>
              <a:r>
                <a:rPr lang="en-US" sz="1400" u="sng" dirty="0">
                  <a:solidFill>
                    <a:srgbClr val="2A00FF"/>
                  </a:solidFill>
                  <a:latin typeface="Consolas" panose="020B0609020204030204" pitchFamily="49" charset="0"/>
                </a:rPr>
                <a:t>3</a:t>
              </a:r>
              <a:r>
                <a:rPr lang="en-US" sz="1400" u="sng" dirty="0">
                  <a:solidFill>
                    <a:srgbClr val="000000"/>
                  </a:solidFill>
                  <a:latin typeface="Consolas" panose="020B0609020204030204" pitchFamily="49" charset="0"/>
                </a:rPr>
                <a:t> </a:t>
              </a:r>
              <a:r>
                <a:rPr lang="en-US" sz="1400" b="1" u="sng" dirty="0" err="1">
                  <a:solidFill>
                    <a:srgbClr val="000000"/>
                  </a:solidFill>
                  <a:latin typeface="Consolas" panose="020B0609020204030204" pitchFamily="49" charset="0"/>
                </a:rPr>
                <a:t>ifeq</a:t>
              </a:r>
              <a:r>
                <a:rPr lang="en-US" sz="1400" b="1" u="sng" dirty="0">
                  <a:solidFill>
                    <a:srgbClr val="000000"/>
                  </a:solidFill>
                  <a:latin typeface="Consolas" panose="020B0609020204030204" pitchFamily="49" charset="0"/>
                </a:rPr>
                <a:t> </a:t>
              </a:r>
              <a:r>
                <a:rPr lang="en-US" sz="1400" b="1" u="sng" dirty="0">
                  <a:solidFill>
                    <a:srgbClr val="2A00FF"/>
                  </a:solidFill>
                  <a:latin typeface="Consolas" panose="020B0609020204030204" pitchFamily="49" charset="0"/>
                </a:rPr>
                <a:t>11</a:t>
              </a:r>
              <a:r>
                <a:rPr lang="en-US" sz="1400" b="1" u="sng" dirty="0">
                  <a:solidFill>
                    <a:srgbClr val="000000"/>
                  </a:solidFill>
                  <a:latin typeface="Consolas" panose="020B0609020204030204" pitchFamily="49" charset="0"/>
                </a:rPr>
                <a:t>;</a:t>
              </a:r>
            </a:p>
            <a:p>
              <a:r>
                <a:rPr lang="en-US" sz="1400" u="sng" dirty="0">
                  <a:solidFill>
                    <a:srgbClr val="2A00FF"/>
                  </a:solidFill>
                  <a:latin typeface="Consolas" panose="020B0609020204030204" pitchFamily="49" charset="0"/>
                </a:rPr>
                <a:t>6</a:t>
              </a:r>
              <a:r>
                <a:rPr lang="en-US" sz="1400" u="sng" dirty="0">
                  <a:solidFill>
                    <a:srgbClr val="000000"/>
                  </a:solidFill>
                  <a:latin typeface="Consolas" panose="020B0609020204030204" pitchFamily="49" charset="0"/>
                </a:rPr>
                <a:t> </a:t>
              </a:r>
              <a:r>
                <a:rPr lang="en-US" sz="1400" b="1" u="sng" dirty="0">
                  <a:solidFill>
                    <a:srgbClr val="000000"/>
                  </a:solidFill>
                  <a:latin typeface="Consolas" panose="020B0609020204030204" pitchFamily="49" charset="0"/>
                </a:rPr>
                <a:t>new </a:t>
              </a:r>
              <a:r>
                <a:rPr lang="en-US" sz="1400" b="1" u="sng" dirty="0">
                  <a:solidFill>
                    <a:srgbClr val="2A00FF"/>
                  </a:solidFill>
                  <a:latin typeface="Consolas" panose="020B0609020204030204" pitchFamily="49" charset="0"/>
                </a:rPr>
                <a:t>49</a:t>
              </a:r>
              <a:r>
                <a:rPr lang="en-US" sz="1400" b="1" u="sng" dirty="0">
                  <a:solidFill>
                    <a:srgbClr val="000000"/>
                  </a:solidFill>
                  <a:latin typeface="Consolas" panose="020B0609020204030204" pitchFamily="49" charset="0"/>
                </a:rPr>
                <a:t>;</a:t>
              </a:r>
            </a:p>
            <a:p>
              <a:r>
                <a:rPr lang="en-US" sz="1400" u="sng" dirty="0">
                  <a:solidFill>
                    <a:srgbClr val="2A00FF"/>
                  </a:solidFill>
                  <a:latin typeface="Consolas" panose="020B0609020204030204" pitchFamily="49" charset="0"/>
                </a:rPr>
                <a:t>9</a:t>
              </a:r>
              <a:r>
                <a:rPr lang="en-US" sz="1400" u="sng" dirty="0">
                  <a:solidFill>
                    <a:srgbClr val="000000"/>
                  </a:solidFill>
                  <a:latin typeface="Consolas" panose="020B0609020204030204" pitchFamily="49" charset="0"/>
                </a:rPr>
                <a:t> </a:t>
              </a:r>
              <a:r>
                <a:rPr lang="en-US" sz="1400" b="1" u="sng" dirty="0">
                  <a:solidFill>
                    <a:srgbClr val="000000"/>
                  </a:solidFill>
                  <a:latin typeface="Consolas" panose="020B0609020204030204" pitchFamily="49" charset="0"/>
                </a:rPr>
                <a:t>dup;</a:t>
              </a:r>
            </a:p>
            <a:p>
              <a:r>
                <a:rPr lang="en-US" sz="1400" u="sng" dirty="0">
                  <a:solidFill>
                    <a:srgbClr val="2A00FF"/>
                  </a:solidFill>
                  <a:latin typeface="Consolas" panose="020B0609020204030204" pitchFamily="49" charset="0"/>
                </a:rPr>
                <a:t>10</a:t>
              </a:r>
              <a:r>
                <a:rPr lang="en-US" sz="1400" u="sng" dirty="0">
                  <a:solidFill>
                    <a:srgbClr val="000000"/>
                  </a:solidFill>
                  <a:latin typeface="Consolas" panose="020B0609020204030204" pitchFamily="49" charset="0"/>
                </a:rPr>
                <a:t> </a:t>
              </a:r>
              <a:r>
                <a:rPr lang="en-US" sz="1400" b="1" u="sng" dirty="0" err="1">
                  <a:solidFill>
                    <a:srgbClr val="000000"/>
                  </a:solidFill>
                  <a:latin typeface="Consolas" panose="020B0609020204030204" pitchFamily="49" charset="0"/>
                </a:rPr>
                <a:t>invokespecial</a:t>
              </a:r>
              <a:r>
                <a:rPr lang="en-US" sz="1400" b="1" u="sng" dirty="0">
                  <a:solidFill>
                    <a:srgbClr val="000000"/>
                  </a:solidFill>
                  <a:latin typeface="Consolas" panose="020B0609020204030204" pitchFamily="49" charset="0"/>
                </a:rPr>
                <a:t> </a:t>
              </a:r>
              <a:r>
                <a:rPr lang="en-US" sz="1400" b="1" u="sng" dirty="0">
                  <a:solidFill>
                    <a:srgbClr val="2A00FF"/>
                  </a:solidFill>
                  <a:latin typeface="Consolas" panose="020B0609020204030204" pitchFamily="49" charset="0"/>
                </a:rPr>
                <a:t>50</a:t>
              </a:r>
              <a:r>
                <a:rPr lang="en-US" sz="1400" b="1" u="sng" dirty="0">
                  <a:solidFill>
                    <a:srgbClr val="000000"/>
                  </a:solidFill>
                  <a:latin typeface="Consolas" panose="020B0609020204030204" pitchFamily="49" charset="0"/>
                </a:rPr>
                <a:t>;</a:t>
              </a:r>
            </a:p>
            <a:p>
              <a:r>
                <a:rPr lang="en-US" sz="1400" u="sng" dirty="0">
                  <a:solidFill>
                    <a:srgbClr val="2A00FF"/>
                  </a:solidFill>
                  <a:latin typeface="Consolas" panose="020B0609020204030204" pitchFamily="49" charset="0"/>
                </a:rPr>
                <a:t>13</a:t>
              </a:r>
              <a:r>
                <a:rPr lang="en-US" sz="1400" u="sng" dirty="0">
                  <a:solidFill>
                    <a:srgbClr val="000000"/>
                  </a:solidFill>
                  <a:latin typeface="Consolas" panose="020B0609020204030204" pitchFamily="49" charset="0"/>
                </a:rPr>
                <a:t> </a:t>
              </a:r>
              <a:r>
                <a:rPr lang="en-US" sz="1400" b="1" u="sng" dirty="0" err="1">
                  <a:solidFill>
                    <a:srgbClr val="000000"/>
                  </a:solidFill>
                  <a:latin typeface="Consolas" panose="020B0609020204030204" pitchFamily="49" charset="0"/>
                </a:rPr>
                <a:t>athrow</a:t>
              </a:r>
              <a:r>
                <a:rPr lang="en-US" sz="1400" b="1" u="sng" dirty="0">
                  <a:solidFill>
                    <a:srgbClr val="000000"/>
                  </a:solidFill>
                  <a:latin typeface="Consolas" panose="020B0609020204030204" pitchFamily="49" charset="0"/>
                </a:rPr>
                <a:t>;</a:t>
              </a:r>
            </a:p>
            <a:p>
              <a:r>
                <a:rPr lang="en-US" sz="1400" dirty="0">
                  <a:solidFill>
                    <a:srgbClr val="2A00FF"/>
                  </a:solidFill>
                  <a:latin typeface="Consolas" panose="020B0609020204030204" pitchFamily="49" charset="0"/>
                </a:rPr>
                <a:t>14</a:t>
              </a: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new </a:t>
              </a:r>
              <a:r>
                <a:rPr lang="en-US" sz="1400" b="1" dirty="0">
                  <a:solidFill>
                    <a:srgbClr val="2A00FF"/>
                  </a:solidFill>
                  <a:latin typeface="Consolas" panose="020B0609020204030204" pitchFamily="49" charset="0"/>
                </a:rPr>
                <a:t>15</a:t>
              </a:r>
              <a:r>
                <a:rPr lang="en-US" sz="1400" b="1" dirty="0">
                  <a:solidFill>
                    <a:srgbClr val="000000"/>
                  </a:solidFill>
                  <a:latin typeface="Consolas" panose="020B0609020204030204" pitchFamily="49" charset="0"/>
                </a:rPr>
                <a:t>;</a:t>
              </a:r>
            </a:p>
            <a:p>
              <a:r>
                <a:rPr lang="en-US" sz="1400" dirty="0">
                  <a:solidFill>
                    <a:srgbClr val="2A00FF"/>
                  </a:solidFill>
                  <a:latin typeface="Consolas" panose="020B0609020204030204" pitchFamily="49" charset="0"/>
                </a:rPr>
                <a:t>17</a:t>
              </a: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dup;</a:t>
              </a:r>
            </a:p>
            <a:p>
              <a:r>
                <a:rPr lang="en-US" sz="1400" dirty="0">
                  <a:solidFill>
                    <a:srgbClr val="2A00FF"/>
                  </a:solidFill>
                  <a:latin typeface="Consolas" panose="020B0609020204030204" pitchFamily="49" charset="0"/>
                </a:rPr>
                <a:t>18</a:t>
              </a:r>
              <a:r>
                <a:rPr lang="en-US" sz="1400"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ldc</a:t>
              </a:r>
              <a:r>
                <a:rPr lang="en-US" sz="1400" b="1" dirty="0">
                  <a:solidFill>
                    <a:srgbClr val="000000"/>
                  </a:solidFill>
                  <a:latin typeface="Consolas" panose="020B0609020204030204" pitchFamily="49" charset="0"/>
                </a:rPr>
                <a:t> </a:t>
              </a:r>
              <a:r>
                <a:rPr lang="en-US" sz="1400" b="1" dirty="0">
                  <a:solidFill>
                    <a:srgbClr val="2A00FF"/>
                  </a:solidFill>
                  <a:latin typeface="Consolas" panose="020B0609020204030204" pitchFamily="49" charset="0"/>
                </a:rPr>
                <a:t>17</a:t>
              </a:r>
              <a:r>
                <a:rPr lang="en-US" sz="1400" b="1" dirty="0">
                  <a:solidFill>
                    <a:srgbClr val="000000"/>
                  </a:solidFill>
                  <a:latin typeface="Consolas" panose="020B0609020204030204" pitchFamily="49" charset="0"/>
                </a:rPr>
                <a:t>;</a:t>
              </a:r>
            </a:p>
            <a:p>
              <a:r>
                <a:rPr lang="en-US" sz="1400" dirty="0">
                  <a:solidFill>
                    <a:srgbClr val="2A00FF"/>
                  </a:solidFill>
                  <a:latin typeface="Consolas" panose="020B0609020204030204" pitchFamily="49" charset="0"/>
                </a:rPr>
                <a:t>20</a:t>
              </a:r>
              <a:r>
                <a:rPr lang="en-US" sz="1400"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invokespecial</a:t>
              </a:r>
              <a:r>
                <a:rPr lang="en-US" sz="1400" b="1" dirty="0">
                  <a:solidFill>
                    <a:srgbClr val="000000"/>
                  </a:solidFill>
                  <a:latin typeface="Consolas" panose="020B0609020204030204" pitchFamily="49" charset="0"/>
                </a:rPr>
                <a:t> </a:t>
              </a:r>
              <a:r>
                <a:rPr lang="en-US" sz="1400" b="1" dirty="0">
                  <a:solidFill>
                    <a:srgbClr val="2A00FF"/>
                  </a:solidFill>
                  <a:latin typeface="Consolas" panose="020B0609020204030204" pitchFamily="49" charset="0"/>
                </a:rPr>
                <a:t>19</a:t>
              </a:r>
              <a:r>
                <a:rPr lang="en-US" sz="1400" b="1" dirty="0">
                  <a:solidFill>
                    <a:srgbClr val="000000"/>
                  </a:solidFill>
                  <a:latin typeface="Consolas" panose="020B0609020204030204" pitchFamily="49" charset="0"/>
                </a:rPr>
                <a:t>;</a:t>
              </a:r>
            </a:p>
            <a:p>
              <a:r>
                <a:rPr lang="en-US" sz="1400" dirty="0">
                  <a:solidFill>
                    <a:srgbClr val="2A00FF"/>
                  </a:solidFill>
                  <a:latin typeface="Consolas" panose="020B0609020204030204" pitchFamily="49" charset="0"/>
                </a:rPr>
                <a:t>23</a:t>
              </a: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astore_1;</a:t>
              </a:r>
            </a:p>
            <a:p>
              <a:r>
                <a:rPr lang="en-US" sz="1400" dirty="0">
                  <a:solidFill>
                    <a:srgbClr val="2A00FF"/>
                  </a:solidFill>
                  <a:latin typeface="Consolas" panose="020B0609020204030204" pitchFamily="49" charset="0"/>
                </a:rPr>
                <a:t>24</a:t>
              </a: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aload_1;</a:t>
              </a:r>
            </a:p>
            <a:p>
              <a:r>
                <a:rPr lang="en-US" sz="1400" dirty="0">
                  <a:solidFill>
                    <a:srgbClr val="2A00FF"/>
                  </a:solidFill>
                  <a:latin typeface="Consolas" panose="020B0609020204030204" pitchFamily="49" charset="0"/>
                </a:rPr>
                <a:t>25</a:t>
              </a:r>
              <a:r>
                <a:rPr lang="en-US" sz="1400"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ldc</a:t>
              </a:r>
              <a:r>
                <a:rPr lang="en-US" sz="1400" b="1" dirty="0">
                  <a:solidFill>
                    <a:srgbClr val="000000"/>
                  </a:solidFill>
                  <a:latin typeface="Consolas" panose="020B0609020204030204" pitchFamily="49" charset="0"/>
                </a:rPr>
                <a:t> </a:t>
              </a:r>
              <a:r>
                <a:rPr lang="en-US" sz="1400" b="1" dirty="0">
                  <a:solidFill>
                    <a:srgbClr val="2A00FF"/>
                  </a:solidFill>
                  <a:latin typeface="Consolas" panose="020B0609020204030204" pitchFamily="49" charset="0"/>
                </a:rPr>
                <a:t>22</a:t>
              </a:r>
              <a:r>
                <a:rPr lang="en-US" sz="1400" b="1" dirty="0">
                  <a:solidFill>
                    <a:srgbClr val="000000"/>
                  </a:solidFill>
                  <a:latin typeface="Consolas" panose="020B0609020204030204" pitchFamily="49" charset="0"/>
                </a:rPr>
                <a:t>;</a:t>
              </a:r>
            </a:p>
            <a:p>
              <a:r>
                <a:rPr lang="en-US" sz="1400" dirty="0">
                  <a:solidFill>
                    <a:srgbClr val="2A00FF"/>
                  </a:solidFill>
                  <a:latin typeface="Consolas" panose="020B0609020204030204" pitchFamily="49" charset="0"/>
                </a:rPr>
                <a:t>27</a:t>
              </a:r>
              <a:r>
                <a:rPr lang="en-US" sz="1400"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invokevirtual</a:t>
              </a:r>
              <a:r>
                <a:rPr lang="en-US" sz="1400" b="1" dirty="0">
                  <a:solidFill>
                    <a:srgbClr val="000000"/>
                  </a:solidFill>
                  <a:latin typeface="Consolas" panose="020B0609020204030204" pitchFamily="49" charset="0"/>
                </a:rPr>
                <a:t> </a:t>
              </a:r>
              <a:r>
                <a:rPr lang="en-US" sz="1400" b="1" dirty="0">
                  <a:solidFill>
                    <a:srgbClr val="2A00FF"/>
                  </a:solidFill>
                  <a:latin typeface="Consolas" panose="020B0609020204030204" pitchFamily="49" charset="0"/>
                </a:rPr>
                <a:t>24</a:t>
              </a:r>
              <a:r>
                <a:rPr lang="en-US" sz="1400" b="1" dirty="0">
                  <a:solidFill>
                    <a:srgbClr val="000000"/>
                  </a:solidFill>
                  <a:latin typeface="Consolas" panose="020B0609020204030204" pitchFamily="49" charset="0"/>
                </a:rPr>
                <a:t>;</a:t>
              </a:r>
            </a:p>
            <a:p>
              <a:r>
                <a:rPr lang="en-US" sz="1400" dirty="0">
                  <a:solidFill>
                    <a:srgbClr val="2A00FF"/>
                  </a:solidFill>
                  <a:latin typeface="Consolas" panose="020B0609020204030204" pitchFamily="49" charset="0"/>
                </a:rPr>
                <a:t>30</a:t>
              </a: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aload_1;</a:t>
              </a:r>
            </a:p>
            <a:p>
              <a:r>
                <a:rPr lang="en-US" sz="1400" dirty="0">
                  <a:solidFill>
                    <a:srgbClr val="2A00FF"/>
                  </a:solidFill>
                  <a:latin typeface="Consolas" panose="020B0609020204030204" pitchFamily="49" charset="0"/>
                </a:rPr>
                <a:t>31</a:t>
              </a:r>
              <a:r>
                <a:rPr lang="en-US" sz="1400"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invokevirtual</a:t>
              </a:r>
              <a:r>
                <a:rPr lang="en-US" sz="1400" b="1" dirty="0">
                  <a:solidFill>
                    <a:srgbClr val="000000"/>
                  </a:solidFill>
                  <a:latin typeface="Consolas" panose="020B0609020204030204" pitchFamily="49" charset="0"/>
                </a:rPr>
                <a:t> </a:t>
              </a:r>
              <a:r>
                <a:rPr lang="en-US" sz="1400" b="1" dirty="0">
                  <a:solidFill>
                    <a:srgbClr val="2A00FF"/>
                  </a:solidFill>
                  <a:latin typeface="Consolas" panose="020B0609020204030204" pitchFamily="49" charset="0"/>
                </a:rPr>
                <a:t>27</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r>
                <a:rPr lang="en-US" sz="1400" dirty="0">
                  <a:solidFill>
                    <a:srgbClr val="2A00FF"/>
                  </a:solidFill>
                  <a:latin typeface="Consolas" panose="020B0609020204030204" pitchFamily="49" charset="0"/>
                </a:rPr>
                <a:t>34</a:t>
              </a:r>
              <a:r>
                <a:rPr lang="en-US" sz="1400"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goto</a:t>
              </a:r>
              <a:r>
                <a:rPr lang="en-US" sz="1400" b="1" dirty="0">
                  <a:solidFill>
                    <a:srgbClr val="000000"/>
                  </a:solidFill>
                  <a:latin typeface="Consolas" panose="020B0609020204030204" pitchFamily="49" charset="0"/>
                </a:rPr>
                <a:t> </a:t>
              </a:r>
              <a:r>
                <a:rPr lang="en-US" sz="1400" b="1" dirty="0">
                  <a:solidFill>
                    <a:srgbClr val="2A00FF"/>
                  </a:solidFill>
                  <a:latin typeface="Consolas" panose="020B0609020204030204" pitchFamily="49" charset="0"/>
                </a:rPr>
                <a:t>8</a:t>
              </a:r>
              <a:r>
                <a:rPr lang="en-US" sz="1400" b="1" dirty="0">
                  <a:solidFill>
                    <a:srgbClr val="000000"/>
                  </a:solidFill>
                  <a:latin typeface="Consolas" panose="020B0609020204030204" pitchFamily="49" charset="0"/>
                </a:rPr>
                <a:t>;</a:t>
              </a:r>
            </a:p>
            <a:p>
              <a:r>
                <a:rPr lang="en-US" sz="1400" b="1" dirty="0">
                  <a:solidFill>
                    <a:srgbClr val="7F0055"/>
                  </a:solidFill>
                  <a:latin typeface="Consolas" panose="020B0609020204030204" pitchFamily="49" charset="0"/>
                </a:rPr>
                <a:t>catch</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java.io.IOException</a:t>
              </a:r>
              <a:r>
                <a:rPr lang="en-US" sz="1400" b="1" dirty="0">
                  <a:solidFill>
                    <a:srgbClr val="000000"/>
                  </a:solidFill>
                  <a:latin typeface="Consolas" panose="020B0609020204030204" pitchFamily="49" charset="0"/>
                </a:rPr>
                <a:t>) { </a:t>
              </a:r>
            </a:p>
            <a:p>
              <a:r>
                <a:rPr lang="en-US" sz="1400" dirty="0">
                  <a:solidFill>
                    <a:srgbClr val="2A00FF"/>
                  </a:solidFill>
                  <a:latin typeface="Consolas" panose="020B0609020204030204" pitchFamily="49" charset="0"/>
                </a:rPr>
                <a:t>37</a:t>
              </a: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astore_1;</a:t>
              </a:r>
            </a:p>
            <a:p>
              <a:r>
                <a:rPr lang="en-US" sz="1400" dirty="0">
                  <a:solidFill>
                    <a:srgbClr val="2A00FF"/>
                  </a:solidFill>
                  <a:latin typeface="Consolas" panose="020B0609020204030204" pitchFamily="49" charset="0"/>
                </a:rPr>
                <a:t>38</a:t>
              </a:r>
              <a:r>
                <a:rPr lang="en-US" sz="1400" dirty="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aload_1;</a:t>
              </a:r>
            </a:p>
            <a:p>
              <a:r>
                <a:rPr lang="en-US" sz="1400" dirty="0">
                  <a:solidFill>
                    <a:srgbClr val="2A00FF"/>
                  </a:solidFill>
                  <a:latin typeface="Consolas" panose="020B0609020204030204" pitchFamily="49" charset="0"/>
                </a:rPr>
                <a:t>39</a:t>
              </a:r>
              <a:r>
                <a:rPr lang="en-US" sz="1400"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invokevirtual</a:t>
              </a:r>
              <a:r>
                <a:rPr lang="en-US" sz="1400" b="1" dirty="0">
                  <a:solidFill>
                    <a:srgbClr val="000000"/>
                  </a:solidFill>
                  <a:latin typeface="Consolas" panose="020B0609020204030204" pitchFamily="49" charset="0"/>
                </a:rPr>
                <a:t> </a:t>
              </a:r>
              <a:r>
                <a:rPr lang="en-US" sz="1400" b="1" dirty="0">
                  <a:solidFill>
                    <a:srgbClr val="2A00FF"/>
                  </a:solidFill>
                  <a:latin typeface="Consolas" panose="020B0609020204030204" pitchFamily="49" charset="0"/>
                </a:rPr>
                <a:t>30</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p>
          </p:txBody>
        </p:sp>
        <p:cxnSp>
          <p:nvCxnSpPr>
            <p:cNvPr id="19" name="Connettore 7 18"/>
            <p:cNvCxnSpPr/>
            <p:nvPr/>
          </p:nvCxnSpPr>
          <p:spPr>
            <a:xfrm>
              <a:off x="5094050" y="4067382"/>
              <a:ext cx="1752297" cy="7314"/>
            </a:xfrm>
            <a:prstGeom prst="curvedConnector3">
              <a:avLst>
                <a:gd name="adj1" fmla="val 5000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2" name="Segnaposto piè di pagina 1"/>
          <p:cNvSpPr>
            <a:spLocks noGrp="1"/>
          </p:cNvSpPr>
          <p:nvPr>
            <p:ph type="ftr" sz="quarter" idx="11"/>
          </p:nvPr>
        </p:nvSpPr>
        <p:spPr/>
        <p:txBody>
          <a:bodyPr/>
          <a:lstStyle/>
          <a:p>
            <a:r>
              <a:rPr lang="it-IT" dirty="0"/>
              <a:t>operator </a:t>
            </a:r>
            <a:r>
              <a:rPr lang="it-IT" dirty="0" err="1"/>
              <a:t>example</a:t>
            </a:r>
            <a:r>
              <a:rPr lang="it-IT" dirty="0"/>
              <a:t> - B</a:t>
            </a:r>
          </a:p>
        </p:txBody>
      </p:sp>
    </p:spTree>
    <p:extLst>
      <p:ext uri="{BB962C8B-B14F-4D97-AF65-F5344CB8AC3E}">
        <p14:creationId xmlns:p14="http://schemas.microsoft.com/office/powerpoint/2010/main" val="268155661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par>
                          <p:cTn id="23" fill="hold">
                            <p:stCondLst>
                              <p:cond delay="1000"/>
                            </p:stCondLst>
                            <p:childTnLst>
                              <p:par>
                                <p:cTn id="24" presetID="10" presetClass="entr" presetSubtype="0" fill="hold" nodeType="afterEffect">
                                  <p:stCondLst>
                                    <p:cond delay="100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childTnLst>
                          </p:cTn>
                        </p:par>
                        <p:par>
                          <p:cTn id="32" fill="hold">
                            <p:stCondLst>
                              <p:cond delay="500"/>
                            </p:stCondLst>
                            <p:childTnLst>
                              <p:par>
                                <p:cTn id="33" presetID="10" presetClass="entr" presetSubtype="0" fill="hold" nodeType="afterEffect">
                                  <p:stCondLst>
                                    <p:cond delay="50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a:lstStyle/>
          <a:p>
            <a:r>
              <a:rPr lang="en-GB" b="1" dirty="0"/>
              <a:t>Case Study: Duke’s Forest</a:t>
            </a:r>
            <a:endParaRPr lang="en-GB" dirty="0"/>
          </a:p>
        </p:txBody>
      </p:sp>
      <p:sp>
        <p:nvSpPr>
          <p:cNvPr id="4" name="Segnaposto numero diapositiva 3"/>
          <p:cNvSpPr>
            <a:spLocks noGrp="1"/>
          </p:cNvSpPr>
          <p:nvPr>
            <p:ph type="sldNum" sz="quarter" idx="12"/>
          </p:nvPr>
        </p:nvSpPr>
        <p:spPr/>
        <p:txBody>
          <a:bodyPr/>
          <a:lstStyle/>
          <a:p>
            <a:fld id="{F780FBB8-E929-4624-9DE1-E0F5594A0B55}" type="slidenum">
              <a:rPr lang="it-IT" smtClean="0"/>
              <a:t>9</a:t>
            </a:fld>
            <a:endParaRPr lang="it-IT" dirty="0"/>
          </a:p>
        </p:txBody>
      </p:sp>
      <p:sp>
        <p:nvSpPr>
          <p:cNvPr id="8" name="Rettangolo 7"/>
          <p:cNvSpPr>
            <a:spLocks noChangeAspect="1"/>
          </p:cNvSpPr>
          <p:nvPr/>
        </p:nvSpPr>
        <p:spPr>
          <a:xfrm>
            <a:off x="0" y="6257075"/>
            <a:ext cx="2340000" cy="46440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90" name="Gruppo 89"/>
          <p:cNvGrpSpPr/>
          <p:nvPr/>
        </p:nvGrpSpPr>
        <p:grpSpPr>
          <a:xfrm>
            <a:off x="2262719" y="1206695"/>
            <a:ext cx="7666563" cy="4444610"/>
            <a:chOff x="2206721" y="1206695"/>
            <a:chExt cx="7666563" cy="4444610"/>
          </a:xfrm>
        </p:grpSpPr>
        <p:pic>
          <p:nvPicPr>
            <p:cNvPr id="2" name="Immagine 1"/>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591997" y="3492305"/>
              <a:ext cx="2159000" cy="2159000"/>
            </a:xfrm>
            <a:prstGeom prst="rect">
              <a:avLst/>
            </a:prstGeom>
          </p:spPr>
        </p:pic>
        <p:pic>
          <p:nvPicPr>
            <p:cNvPr id="3" name="Immagine 2"/>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720333" y="1206695"/>
              <a:ext cx="1905000" cy="1866900"/>
            </a:xfrm>
            <a:prstGeom prst="rect">
              <a:avLst/>
            </a:prstGeom>
          </p:spPr>
        </p:pic>
        <p:pic>
          <p:nvPicPr>
            <p:cNvPr id="5" name="Immagine 4"/>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71522" y="1316941"/>
              <a:ext cx="1801762" cy="1789750"/>
            </a:xfrm>
            <a:prstGeom prst="rect">
              <a:avLst/>
            </a:prstGeom>
          </p:spPr>
        </p:pic>
        <p:pic>
          <p:nvPicPr>
            <p:cNvPr id="6" name="Immagine 5"/>
            <p:cNvPicPr>
              <a:picLocks noChangeAspect="1"/>
            </p:cNvPicPr>
            <p:nvPr/>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206721" y="1421008"/>
              <a:ext cx="795338" cy="1438275"/>
            </a:xfrm>
            <a:prstGeom prst="rect">
              <a:avLst/>
            </a:prstGeom>
          </p:spPr>
        </p:pic>
        <p:pic>
          <p:nvPicPr>
            <p:cNvPr id="9" name="Immagine 8"/>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06721" y="3852668"/>
              <a:ext cx="795338" cy="1438275"/>
            </a:xfrm>
            <a:prstGeom prst="rect">
              <a:avLst/>
            </a:prstGeom>
          </p:spPr>
        </p:pic>
        <p:cxnSp>
          <p:nvCxnSpPr>
            <p:cNvPr id="11" name="Connettore 4 10"/>
            <p:cNvCxnSpPr>
              <a:stCxn id="6" idx="3"/>
              <a:endCxn id="3" idx="1"/>
            </p:cNvCxnSpPr>
            <p:nvPr/>
          </p:nvCxnSpPr>
          <p:spPr>
            <a:xfrm flipV="1">
              <a:off x="3002059" y="2140145"/>
              <a:ext cx="1718274" cy="1"/>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Connettore 2 12"/>
            <p:cNvCxnSpPr>
              <a:stCxn id="9" idx="3"/>
              <a:endCxn id="2" idx="1"/>
            </p:cNvCxnSpPr>
            <p:nvPr/>
          </p:nvCxnSpPr>
          <p:spPr>
            <a:xfrm flipV="1">
              <a:off x="3002059" y="4571805"/>
              <a:ext cx="1589938"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Connettore 4 16"/>
            <p:cNvCxnSpPr/>
            <p:nvPr/>
          </p:nvCxnSpPr>
          <p:spPr>
            <a:xfrm rot="16200000" flipH="1">
              <a:off x="3044520" y="2589003"/>
              <a:ext cx="2012952" cy="1115236"/>
            </a:xfrm>
            <a:prstGeom prst="bentConnector3">
              <a:avLst>
                <a:gd name="adj1" fmla="val 9941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Connettore 4 18"/>
            <p:cNvCxnSpPr>
              <a:stCxn id="3" idx="2"/>
              <a:endCxn id="2" idx="0"/>
            </p:cNvCxnSpPr>
            <p:nvPr/>
          </p:nvCxnSpPr>
          <p:spPr>
            <a:xfrm rot="5400000">
              <a:off x="5462810" y="3282282"/>
              <a:ext cx="418710" cy="1336"/>
            </a:xfrm>
            <a:prstGeom prst="bentConnector3">
              <a:avLst>
                <a:gd name="adj1" fmla="val 50000"/>
              </a:avLst>
            </a:prstGeom>
            <a:ln>
              <a:headEnd type="triangle"/>
              <a:tailEnd type="triangle"/>
            </a:ln>
          </p:spPr>
          <p:style>
            <a:lnRef idx="1">
              <a:schemeClr val="accent2"/>
            </a:lnRef>
            <a:fillRef idx="0">
              <a:schemeClr val="accent2"/>
            </a:fillRef>
            <a:effectRef idx="0">
              <a:schemeClr val="accent2"/>
            </a:effectRef>
            <a:fontRef idx="minor">
              <a:schemeClr val="tx1"/>
            </a:fontRef>
          </p:style>
        </p:cxnSp>
        <p:pic>
          <p:nvPicPr>
            <p:cNvPr id="28" name="Immagine 27"/>
            <p:cNvPicPr>
              <a:picLocks noChangeAspect="1"/>
            </p:cNvPicPr>
            <p:nvPr/>
          </p:nvPicPr>
          <p:blipFill>
            <a:blip r:embed="rId8"/>
            <a:stretch>
              <a:fillRect/>
            </a:stretch>
          </p:blipFill>
          <p:spPr>
            <a:xfrm>
              <a:off x="8456876" y="4077549"/>
              <a:ext cx="987974" cy="984780"/>
            </a:xfrm>
            <a:prstGeom prst="rect">
              <a:avLst/>
            </a:prstGeom>
          </p:spPr>
        </p:pic>
        <p:cxnSp>
          <p:nvCxnSpPr>
            <p:cNvPr id="30" name="Connettore 4 29"/>
            <p:cNvCxnSpPr>
              <a:stCxn id="2" idx="3"/>
              <a:endCxn id="28" idx="1"/>
            </p:cNvCxnSpPr>
            <p:nvPr/>
          </p:nvCxnSpPr>
          <p:spPr>
            <a:xfrm flipV="1">
              <a:off x="6750997" y="4569939"/>
              <a:ext cx="1705879" cy="1866"/>
            </a:xfrm>
            <a:prstGeom prst="bentConnector3">
              <a:avLst>
                <a:gd name="adj1" fmla="val 50000"/>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89" name="Connettore 2 88"/>
            <p:cNvCxnSpPr/>
            <p:nvPr/>
          </p:nvCxnSpPr>
          <p:spPr>
            <a:xfrm flipV="1">
              <a:off x="6625333" y="3035020"/>
              <a:ext cx="1395720" cy="817648"/>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grpSp>
      <p:sp>
        <p:nvSpPr>
          <p:cNvPr id="23" name="Saetta 22"/>
          <p:cNvSpPr/>
          <p:nvPr/>
        </p:nvSpPr>
        <p:spPr>
          <a:xfrm rot="5400000">
            <a:off x="6570153" y="3730268"/>
            <a:ext cx="649662" cy="1082221"/>
          </a:xfrm>
          <a:prstGeom prst="lightningBol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4" name="Saetta 23"/>
          <p:cNvSpPr/>
          <p:nvPr/>
        </p:nvSpPr>
        <p:spPr>
          <a:xfrm rot="5400000">
            <a:off x="9654919" y="985345"/>
            <a:ext cx="649662" cy="1082221"/>
          </a:xfrm>
          <a:prstGeom prst="lightningBol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5" name="Saetta 24"/>
          <p:cNvSpPr/>
          <p:nvPr/>
        </p:nvSpPr>
        <p:spPr>
          <a:xfrm rot="5400000">
            <a:off x="6523265" y="1034102"/>
            <a:ext cx="649662" cy="1082221"/>
          </a:xfrm>
          <a:prstGeom prst="lightningBol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Segnaposto piè di pagina 9"/>
          <p:cNvSpPr>
            <a:spLocks noGrp="1"/>
          </p:cNvSpPr>
          <p:nvPr>
            <p:ph type="ftr" sz="quarter" idx="11"/>
          </p:nvPr>
        </p:nvSpPr>
        <p:spPr/>
        <p:txBody>
          <a:bodyPr/>
          <a:lstStyle/>
          <a:p>
            <a:r>
              <a:rPr lang="it-IT" dirty="0"/>
              <a:t>case </a:t>
            </a:r>
            <a:r>
              <a:rPr lang="it-IT" dirty="0" err="1"/>
              <a:t>study</a:t>
            </a:r>
            <a:endParaRPr lang="it-IT" dirty="0"/>
          </a:p>
        </p:txBody>
      </p:sp>
    </p:spTree>
    <p:extLst>
      <p:ext uri="{BB962C8B-B14F-4D97-AF65-F5344CB8AC3E}">
        <p14:creationId xmlns:p14="http://schemas.microsoft.com/office/powerpoint/2010/main" val="54469369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3"/>
                                        </p:tgtEl>
                                      </p:cBhvr>
                                    </p:animEffect>
                                    <p:set>
                                      <p:cBhvr>
                                        <p:cTn id="17" dur="1" fill="hold">
                                          <p:stCondLst>
                                            <p:cond delay="499"/>
                                          </p:stCondLst>
                                        </p:cTn>
                                        <p:tgtEl>
                                          <p:spTgt spid="23"/>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4" grpId="0" animBg="1"/>
      <p:bldP spid="25" grpId="0" animBg="1"/>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904</TotalTime>
  <Words>2786</Words>
  <Application>Microsoft Macintosh PowerPoint</Application>
  <PresentationFormat>Widescreen</PresentationFormat>
  <Paragraphs>265</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Cambria Math</vt:lpstr>
      <vt:lpstr>Consolas</vt:lpstr>
      <vt:lpstr>Franklin Gothic Book</vt:lpstr>
      <vt:lpstr>Franklin Gothic Medium</vt:lpstr>
      <vt:lpstr>Freestyle Script</vt:lpstr>
      <vt:lpstr>Tema di Office</vt:lpstr>
      <vt:lpstr>A Fault Injection Tool for Java Software Applications</vt:lpstr>
      <vt:lpstr>PowerPoint Presentation</vt:lpstr>
      <vt:lpstr>PowerPoint Presentation</vt:lpstr>
      <vt:lpstr>PowerPoint Presentation</vt:lpstr>
      <vt:lpstr>PowerPoint Presentation</vt:lpstr>
      <vt:lpstr>PowerPoint Presentation</vt:lpstr>
      <vt:lpstr>Java Operator</vt:lpstr>
      <vt:lpstr>PowerPoint Presentation</vt:lpstr>
      <vt:lpstr>Case Study: Duke’s Forest</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Fault Injection Tool for Java Software Applications</dc:title>
  <dc:creator>Antonio Ken Iannillo</dc:creator>
  <cp:lastModifiedBy>Antonio Ken Iannillo</cp:lastModifiedBy>
  <cp:revision>90</cp:revision>
  <dcterms:created xsi:type="dcterms:W3CDTF">2014-01-08T13:15:52Z</dcterms:created>
  <dcterms:modified xsi:type="dcterms:W3CDTF">2024-09-21T10:57:36Z</dcterms:modified>
</cp:coreProperties>
</file>