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6" r:id="rId2"/>
    <p:sldId id="287" r:id="rId3"/>
    <p:sldId id="307" r:id="rId4"/>
    <p:sldId id="303" r:id="rId5"/>
    <p:sldId id="304" r:id="rId6"/>
    <p:sldId id="305" r:id="rId7"/>
    <p:sldId id="306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</p:sldIdLst>
  <p:sldSz cx="9144000" cy="6858000" type="screen4x3"/>
  <p:notesSz cx="7315200" cy="96012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1" autoAdjust="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C071432-5013-46A5-9857-AE4B93DBE6C4}" type="datetimeFigureOut">
              <a:rPr lang="en-CA" smtClean="0"/>
              <a:t>2017-07-11</a:t>
            </a:fld>
            <a:endParaRPr lang="en-CA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0DCFC06-8661-4348-A659-3EDF219B42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942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23963" y="854075"/>
            <a:ext cx="5610225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806027" y="5332335"/>
            <a:ext cx="6449907" cy="505063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498427" cy="56007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65235" algn="l"/>
                <a:tab pos="1530469" algn="l"/>
                <a:tab pos="2295704" algn="l"/>
                <a:tab pos="3060939" algn="l"/>
              </a:tabLst>
              <a:defRPr sz="150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563535" y="0"/>
            <a:ext cx="3498427" cy="56007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65235" algn="l"/>
                <a:tab pos="1530469" algn="l"/>
                <a:tab pos="2295704" algn="l"/>
                <a:tab pos="3060939" algn="l"/>
              </a:tabLst>
              <a:defRPr sz="150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" y="10664666"/>
            <a:ext cx="3498427" cy="56007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65235" algn="l"/>
                <a:tab pos="1530469" algn="l"/>
                <a:tab pos="2295704" algn="l"/>
                <a:tab pos="3060939" algn="l"/>
              </a:tabLst>
              <a:defRPr sz="150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563535" y="10664666"/>
            <a:ext cx="3498427" cy="56007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65235" algn="l"/>
                <a:tab pos="1530469" algn="l"/>
                <a:tab pos="2295704" algn="l"/>
                <a:tab pos="3060939" algn="l"/>
              </a:tabLst>
              <a:defRPr sz="15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F6C6FB72-5876-492A-A8A2-7DFA1752AB31}" type="slidenum">
              <a:rPr lang="fr-FR" altLang="pt-BR"/>
              <a:pPr>
                <a:defRPr/>
              </a:pPr>
              <a:t>‹#›</a:t>
            </a:fld>
            <a:endParaRPr lang="fr-FR" altLang="pt-BR"/>
          </a:p>
        </p:txBody>
      </p:sp>
    </p:spTree>
    <p:extLst>
      <p:ext uri="{BB962C8B-B14F-4D97-AF65-F5344CB8AC3E}">
        <p14:creationId xmlns:p14="http://schemas.microsoft.com/office/powerpoint/2010/main" val="490769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658184" indent="-241653" defTabSz="474916" eaLnBrk="0" fontAlgn="base" hangingPunct="0">
              <a:spcBef>
                <a:spcPct val="0"/>
              </a:spcBef>
              <a:spcAft>
                <a:spcPct val="0"/>
              </a:spcAft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3141490" indent="-241653" defTabSz="474916" eaLnBrk="0" fontAlgn="base" hangingPunct="0">
              <a:spcBef>
                <a:spcPct val="0"/>
              </a:spcBef>
              <a:spcAft>
                <a:spcPct val="0"/>
              </a:spcAft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624796" indent="-241653" defTabSz="474916" eaLnBrk="0" fontAlgn="base" hangingPunct="0">
              <a:spcBef>
                <a:spcPct val="0"/>
              </a:spcBef>
              <a:spcAft>
                <a:spcPct val="0"/>
              </a:spcAft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4108102" indent="-241653" defTabSz="474916" eaLnBrk="0" fontAlgn="base" hangingPunct="0">
              <a:spcBef>
                <a:spcPct val="0"/>
              </a:spcBef>
              <a:spcAft>
                <a:spcPct val="0"/>
              </a:spcAft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fld id="{BA295048-2386-491E-B72B-162005D7AF80}" type="slidenum">
              <a:rPr lang="fr-FR" altLang="pt-BR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/>
              <a:t>1</a:t>
            </a:fld>
            <a:endParaRPr lang="fr-FR" altLang="pt-BR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854075"/>
            <a:ext cx="5611813" cy="4208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6027" y="5332333"/>
            <a:ext cx="6451600" cy="505229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7793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4668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461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8799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4386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3777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9444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8937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8299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71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3170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9300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3124200" y="6356350"/>
            <a:ext cx="289401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  <a:p>
            <a:pPr lvl="4"/>
            <a:r>
              <a:rPr lang="en-GB" altLang="pt-BR"/>
              <a:t>8.º Nível da estrutura de tópicos</a:t>
            </a:r>
          </a:p>
          <a:p>
            <a:pPr lvl="4"/>
            <a:r>
              <a:rPr lang="en-GB" altLang="pt-BR"/>
              <a:t>9.º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85750"/>
            <a:ext cx="1125538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41288" y="2184400"/>
            <a:ext cx="8843962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 b="1"/>
              <a:t>Non-Credit Graduate Course: </a:t>
            </a:r>
          </a:p>
          <a:p>
            <a:pPr algn="ctr" eaLnBrk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/>
              <a:t>The Thermochemistry of Smouldering Combustion.</a:t>
            </a:r>
          </a:p>
          <a:p>
            <a:pPr algn="ctr" eaLnBrk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pt-BR" sz="2800" b="1">
              <a:solidFill>
                <a:srgbClr val="000000"/>
              </a:solidFill>
              <a:latin typeface="Calibri" pitchFamily="34" charset="0"/>
            </a:endParaRPr>
          </a:p>
          <a:p>
            <a:pPr algn="ctr" eaLnBrk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pt-BR" sz="2800">
                <a:solidFill>
                  <a:srgbClr val="000000"/>
                </a:solidFill>
                <a:latin typeface="Calibri" pitchFamily="34" charset="0"/>
              </a:rPr>
              <a:t>by Márcio Ferreira Martins</a:t>
            </a:r>
          </a:p>
        </p:txBody>
      </p:sp>
      <p:grpSp>
        <p:nvGrpSpPr>
          <p:cNvPr id="5" name="4 Grupo"/>
          <p:cNvGrpSpPr>
            <a:grpSpLocks/>
          </p:cNvGrpSpPr>
          <p:nvPr/>
        </p:nvGrpSpPr>
        <p:grpSpPr bwMode="auto">
          <a:xfrm>
            <a:off x="250825" y="4724400"/>
            <a:ext cx="8689975" cy="1441450"/>
            <a:chOff x="142617" y="5228292"/>
            <a:chExt cx="8689712" cy="1441068"/>
          </a:xfrm>
        </p:grpSpPr>
        <p:pic>
          <p:nvPicPr>
            <p:cNvPr id="18438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21" t="10133" r="57671" b="69698"/>
            <a:stretch>
              <a:fillRect/>
            </a:stretch>
          </p:blipFill>
          <p:spPr bwMode="auto">
            <a:xfrm>
              <a:off x="142617" y="5229200"/>
              <a:ext cx="3263476" cy="1440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439" name="Picture 6" descr="Résultats de recherche d'images pour « uwo »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1" y="5228292"/>
              <a:ext cx="1330688" cy="1441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0" name="Picture 10" descr="Résultats de recherche d'images pour « different idea brain »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5288234"/>
              <a:ext cx="3324225" cy="1381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37" name="1 Rectángulo"/>
          <p:cNvSpPr>
            <a:spLocks noChangeArrowheads="1"/>
          </p:cNvSpPr>
          <p:nvPr/>
        </p:nvSpPr>
        <p:spPr bwMode="auto">
          <a:xfrm>
            <a:off x="3241433" y="6381750"/>
            <a:ext cx="26436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pt-BR" dirty="0" err="1">
                <a:solidFill>
                  <a:srgbClr val="000000"/>
                </a:solidFill>
                <a:latin typeface="Calibri" pitchFamily="34" charset="0"/>
              </a:rPr>
              <a:t>Seminar</a:t>
            </a:r>
            <a:r>
              <a:rPr lang="fr-FR" altLang="pt-BR" dirty="0">
                <a:solidFill>
                  <a:srgbClr val="000000"/>
                </a:solidFill>
                <a:latin typeface="Calibri" pitchFamily="34" charset="0"/>
              </a:rPr>
              <a:t> II – </a:t>
            </a:r>
            <a:r>
              <a:rPr lang="fr-FR" altLang="pt-BR" dirty="0" err="1">
                <a:solidFill>
                  <a:srgbClr val="000000"/>
                </a:solidFill>
                <a:latin typeface="Calibri" pitchFamily="34" charset="0"/>
              </a:rPr>
              <a:t>June</a:t>
            </a:r>
            <a:r>
              <a:rPr lang="fr-FR" altLang="pt-BR">
                <a:solidFill>
                  <a:srgbClr val="000000"/>
                </a:solidFill>
                <a:latin typeface="Calibri" pitchFamily="34" charset="0"/>
              </a:rPr>
              <a:t> 28, 2017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2 CuadroTexto"/>
          <p:cNvSpPr txBox="1">
            <a:spLocks noChangeArrowheads="1"/>
          </p:cNvSpPr>
          <p:nvPr/>
        </p:nvSpPr>
        <p:spPr bwMode="auto">
          <a:xfrm>
            <a:off x="107950" y="1557338"/>
            <a:ext cx="8856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en-US" sz="3200" dirty="0">
                <a:solidFill>
                  <a:srgbClr val="FF0000"/>
                </a:solidFill>
              </a:rPr>
              <a:t>Step 5</a:t>
            </a:r>
            <a:r>
              <a:rPr lang="en-CA" altLang="en-US" sz="3000" dirty="0"/>
              <a:t>. </a:t>
            </a:r>
            <a:r>
              <a:rPr lang="en-CA" sz="3200" dirty="0"/>
              <a:t>Mathematic models</a:t>
            </a:r>
            <a:endParaRPr lang="en-CA" altLang="en-US" sz="30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CA" altLang="en-US" dirty="0"/>
              <a:t>Seminar III – Kinetics of solid reactions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107950" y="2545541"/>
                <a:ext cx="8712522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200" dirty="0"/>
                  <a:t>From the analysis of weight loss data, the </a:t>
                </a:r>
                <a:r>
                  <a:rPr lang="en-CA" sz="3200" i="1" dirty="0"/>
                  <a:t>fraction of the material converted</a:t>
                </a:r>
                <a:r>
                  <a:rPr lang="en-CA" sz="3200" dirty="0"/>
                  <a:t>, </a:t>
                </a:r>
              </a:p>
              <a:p>
                <a:endParaRPr lang="en-CA" sz="3200" dirty="0"/>
              </a:p>
              <a:p>
                <a:endParaRPr lang="en-CA" sz="3200" dirty="0"/>
              </a:p>
              <a:p>
                <a:endParaRPr lang="en-CA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32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sz="3200" dirty="0"/>
                  <a:t> is weight loss quantity after time “t”,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3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3200" dirty="0"/>
                  <a:t> is total weight loss quantity after a completed reaction.</a:t>
                </a:r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" y="2545541"/>
                <a:ext cx="8712522" cy="4031873"/>
              </a:xfrm>
              <a:prstGeom prst="rect">
                <a:avLst/>
              </a:prstGeom>
              <a:blipFill rotWithShape="1">
                <a:blip r:embed="rId2"/>
                <a:stretch>
                  <a:fillRect l="-1819" t="-1967" b="-40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3402082" y="3717032"/>
                <a:ext cx="1651221" cy="1097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082" y="3717032"/>
                <a:ext cx="1651221" cy="10972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CuadroTexto"/>
          <p:cNvSpPr txBox="1"/>
          <p:nvPr/>
        </p:nvSpPr>
        <p:spPr>
          <a:xfrm>
            <a:off x="7032176" y="3993343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85899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2 CuadroTexto"/>
          <p:cNvSpPr txBox="1">
            <a:spLocks noChangeArrowheads="1"/>
          </p:cNvSpPr>
          <p:nvPr/>
        </p:nvSpPr>
        <p:spPr bwMode="auto">
          <a:xfrm>
            <a:off x="107950" y="1557338"/>
            <a:ext cx="8856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en-US" sz="3200" dirty="0">
                <a:solidFill>
                  <a:srgbClr val="FF0000"/>
                </a:solidFill>
              </a:rPr>
              <a:t>Step 5</a:t>
            </a:r>
            <a:r>
              <a:rPr lang="en-CA" altLang="en-US" sz="3000" dirty="0"/>
              <a:t>. </a:t>
            </a:r>
            <a:r>
              <a:rPr lang="en-CA" sz="3200" dirty="0"/>
              <a:t>Mathematic models</a:t>
            </a:r>
            <a:endParaRPr lang="en-CA" altLang="en-US" sz="30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CA" altLang="en-US" dirty="0"/>
              <a:t>Seminar III – Kinetics of solid reactions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107950" y="2420888"/>
                <a:ext cx="8712522" cy="3489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200" dirty="0"/>
                  <a:t>From reaction theory, the kinetic equation for </a:t>
                </a:r>
                <a:r>
                  <a:rPr lang="en-CA" sz="3200" i="1" dirty="0"/>
                  <a:t>decomposition of a solid matter</a:t>
                </a:r>
                <a:r>
                  <a:rPr lang="en-CA" sz="3200" dirty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3200" dirty="0"/>
                  <a:t> </a:t>
                </a:r>
                <a:r>
                  <a:rPr lang="pt-BR" sz="3200" dirty="0" err="1"/>
                  <a:t>order</a:t>
                </a:r>
                <a:r>
                  <a:rPr lang="pt-BR" sz="3200" dirty="0"/>
                  <a:t> </a:t>
                </a:r>
                <a:r>
                  <a:rPr lang="pt-BR" sz="3200" dirty="0" err="1"/>
                  <a:t>of</a:t>
                </a:r>
                <a:r>
                  <a:rPr lang="pt-BR" sz="3200" dirty="0"/>
                  <a:t> </a:t>
                </a:r>
                <a:r>
                  <a:rPr lang="pt-BR" sz="3200" dirty="0" err="1"/>
                  <a:t>reaction</a:t>
                </a:r>
                <a:r>
                  <a:rPr lang="pt-BR" sz="3200" dirty="0"/>
                  <a:t>, </a:t>
                </a:r>
                <a:endParaRPr lang="en-CA" sz="3200" i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3200" dirty="0"/>
                  <a:t> </a:t>
                </a:r>
                <a:r>
                  <a:rPr lang="en-CA" sz="3200" dirty="0"/>
                  <a:t>reaction rate constant. </a:t>
                </a:r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" y="2420888"/>
                <a:ext cx="8712522" cy="3489545"/>
              </a:xfrm>
              <a:prstGeom prst="rect">
                <a:avLst/>
              </a:prstGeom>
              <a:blipFill rotWithShape="1">
                <a:blip r:embed="rId2"/>
                <a:stretch>
                  <a:fillRect l="-1819" t="-2269" b="-47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13 CuadroTexto"/>
          <p:cNvSpPr txBox="1"/>
          <p:nvPr/>
        </p:nvSpPr>
        <p:spPr>
          <a:xfrm>
            <a:off x="7164288" y="3660180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456693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2 CuadroTexto"/>
          <p:cNvSpPr txBox="1">
            <a:spLocks noChangeArrowheads="1"/>
          </p:cNvSpPr>
          <p:nvPr/>
        </p:nvSpPr>
        <p:spPr bwMode="auto">
          <a:xfrm>
            <a:off x="107950" y="1557338"/>
            <a:ext cx="8856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en-US" sz="3200" dirty="0">
                <a:solidFill>
                  <a:srgbClr val="FF0000"/>
                </a:solidFill>
              </a:rPr>
              <a:t>Step 5</a:t>
            </a:r>
            <a:r>
              <a:rPr lang="en-CA" altLang="en-US" sz="3000" dirty="0"/>
              <a:t>. </a:t>
            </a:r>
            <a:r>
              <a:rPr lang="en-CA" sz="3200" dirty="0"/>
              <a:t>Mathematic models</a:t>
            </a:r>
            <a:endParaRPr lang="en-CA" altLang="en-US" sz="30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CA" altLang="en-US" dirty="0"/>
              <a:t>Seminar III – Kinetics of solid reactions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07950" y="2420888"/>
            <a:ext cx="871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Assuming an Arrhenius governed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2404159" y="3429000"/>
                <a:ext cx="3108993" cy="1179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CA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4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4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4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pt-BR" sz="4800" i="1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159" y="3429000"/>
                <a:ext cx="3108993" cy="11793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CuadroTexto"/>
          <p:cNvSpPr txBox="1"/>
          <p:nvPr/>
        </p:nvSpPr>
        <p:spPr>
          <a:xfrm>
            <a:off x="2008616" y="498996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Pre-exponential factor</a:t>
            </a:r>
          </a:p>
        </p:txBody>
      </p:sp>
      <p:cxnSp>
        <p:nvCxnSpPr>
          <p:cNvPr id="8" name="7 Conector recto de flecha"/>
          <p:cNvCxnSpPr/>
          <p:nvPr/>
        </p:nvCxnSpPr>
        <p:spPr bwMode="auto">
          <a:xfrm flipH="1">
            <a:off x="3563889" y="4463595"/>
            <a:ext cx="288031" cy="58806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10 Conector recto de flecha"/>
          <p:cNvCxnSpPr/>
          <p:nvPr/>
        </p:nvCxnSpPr>
        <p:spPr bwMode="auto">
          <a:xfrm flipV="1">
            <a:off x="5220072" y="3635195"/>
            <a:ext cx="576064" cy="7200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CuadroTexto"/>
          <p:cNvSpPr txBox="1"/>
          <p:nvPr/>
        </p:nvSpPr>
        <p:spPr>
          <a:xfrm>
            <a:off x="5796136" y="3445363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Apparent activation energy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364088" y="4741694"/>
            <a:ext cx="147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Temperature</a:t>
            </a:r>
          </a:p>
        </p:txBody>
      </p:sp>
      <p:cxnSp>
        <p:nvCxnSpPr>
          <p:cNvPr id="14" name="13 Conector recto de flecha"/>
          <p:cNvCxnSpPr/>
          <p:nvPr/>
        </p:nvCxnSpPr>
        <p:spPr bwMode="auto">
          <a:xfrm>
            <a:off x="5220072" y="4463595"/>
            <a:ext cx="360040" cy="294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14 CuadroTexto"/>
          <p:cNvSpPr txBox="1"/>
          <p:nvPr/>
        </p:nvSpPr>
        <p:spPr>
          <a:xfrm>
            <a:off x="2480969" y="6011996"/>
            <a:ext cx="4807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i="1" dirty="0"/>
              <a:t>Pay attention</a:t>
            </a:r>
            <a:r>
              <a:rPr lang="en-CA" sz="3200" dirty="0"/>
              <a:t> to the </a:t>
            </a:r>
            <a:r>
              <a:rPr lang="en-CA" sz="3200" i="1" dirty="0"/>
              <a:t>units!</a:t>
            </a:r>
            <a:endParaRPr lang="en-CA" sz="3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524328" y="3831046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915240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2 CuadroTexto"/>
          <p:cNvSpPr txBox="1">
            <a:spLocks noChangeArrowheads="1"/>
          </p:cNvSpPr>
          <p:nvPr/>
        </p:nvSpPr>
        <p:spPr bwMode="auto">
          <a:xfrm>
            <a:off x="107950" y="1557338"/>
            <a:ext cx="8856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en-US" sz="3200" dirty="0">
                <a:solidFill>
                  <a:srgbClr val="FF0000"/>
                </a:solidFill>
              </a:rPr>
              <a:t>Step 5</a:t>
            </a:r>
            <a:r>
              <a:rPr lang="en-CA" altLang="en-US" sz="3000" dirty="0"/>
              <a:t>. </a:t>
            </a:r>
            <a:r>
              <a:rPr lang="en-CA" sz="3200" dirty="0"/>
              <a:t>Mathematic models</a:t>
            </a:r>
            <a:endParaRPr lang="en-CA" altLang="en-US" sz="30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CA" altLang="en-US" dirty="0"/>
              <a:t>Seminar III – Kinetics of solid reactions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07950" y="2420888"/>
            <a:ext cx="87125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Combining Eq. (2) and (3) and considering a first-order reaction: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2627711" y="3543606"/>
                <a:ext cx="3693832" cy="1027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11" y="3543606"/>
                <a:ext cx="3693832" cy="102733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CuadroTexto"/>
          <p:cNvSpPr txBox="1"/>
          <p:nvPr/>
        </p:nvSpPr>
        <p:spPr>
          <a:xfrm>
            <a:off x="7505927" y="3764884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(4)</a:t>
            </a:r>
          </a:p>
        </p:txBody>
      </p:sp>
      <p:cxnSp>
        <p:nvCxnSpPr>
          <p:cNvPr id="9" name="8 Conector recto de flecha"/>
          <p:cNvCxnSpPr>
            <a:stCxn id="4" idx="2"/>
            <a:endCxn id="13" idx="0"/>
          </p:cNvCxnSpPr>
          <p:nvPr/>
        </p:nvCxnSpPr>
        <p:spPr bwMode="auto">
          <a:xfrm flipH="1">
            <a:off x="2386779" y="4570939"/>
            <a:ext cx="2087848" cy="124838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12 CuadroTexto"/>
          <p:cNvSpPr txBox="1"/>
          <p:nvPr/>
        </p:nvSpPr>
        <p:spPr>
          <a:xfrm>
            <a:off x="107950" y="5819328"/>
            <a:ext cx="4557658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dirty="0"/>
              <a:t>Non-isothermal analysis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5076056" y="5805264"/>
            <a:ext cx="3805850" cy="58477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3200" dirty="0"/>
              <a:t>Isothermal analysis </a:t>
            </a:r>
          </a:p>
        </p:txBody>
      </p:sp>
      <p:cxnSp>
        <p:nvCxnSpPr>
          <p:cNvPr id="21" name="20 Conector recto de flecha"/>
          <p:cNvCxnSpPr>
            <a:stCxn id="4" idx="2"/>
            <a:endCxn id="19" idx="0"/>
          </p:cNvCxnSpPr>
          <p:nvPr/>
        </p:nvCxnSpPr>
        <p:spPr bwMode="auto">
          <a:xfrm>
            <a:off x="4474627" y="4570939"/>
            <a:ext cx="2504354" cy="12343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4098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2 CuadroTexto"/>
          <p:cNvSpPr txBox="1">
            <a:spLocks noChangeArrowheads="1"/>
          </p:cNvSpPr>
          <p:nvPr/>
        </p:nvSpPr>
        <p:spPr bwMode="auto">
          <a:xfrm>
            <a:off x="107950" y="1557338"/>
            <a:ext cx="8856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en-US" sz="3200" dirty="0">
                <a:solidFill>
                  <a:srgbClr val="FF0000"/>
                </a:solidFill>
              </a:rPr>
              <a:t>Step 5</a:t>
            </a:r>
            <a:r>
              <a:rPr lang="en-CA" altLang="en-US" sz="3000" dirty="0"/>
              <a:t>. </a:t>
            </a:r>
            <a:r>
              <a:rPr lang="en-CA" sz="3200" dirty="0"/>
              <a:t>Mathematic models</a:t>
            </a:r>
            <a:endParaRPr lang="en-CA" altLang="en-US" sz="30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CA" altLang="en-US" dirty="0"/>
              <a:t>Seminar III – Kinetics of solid reactions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2627711" y="2276872"/>
                <a:ext cx="3693832" cy="1027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11" y="2276872"/>
                <a:ext cx="3693832" cy="102733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CuadroTexto"/>
          <p:cNvSpPr txBox="1"/>
          <p:nvPr/>
        </p:nvSpPr>
        <p:spPr>
          <a:xfrm>
            <a:off x="7505927" y="2498150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(4)</a:t>
            </a:r>
          </a:p>
        </p:txBody>
      </p:sp>
      <p:cxnSp>
        <p:nvCxnSpPr>
          <p:cNvPr id="9" name="8 Conector recto de flecha"/>
          <p:cNvCxnSpPr>
            <a:stCxn id="4" idx="2"/>
            <a:endCxn id="13" idx="0"/>
          </p:cNvCxnSpPr>
          <p:nvPr/>
        </p:nvCxnSpPr>
        <p:spPr bwMode="auto">
          <a:xfrm flipH="1">
            <a:off x="2386779" y="3304205"/>
            <a:ext cx="2087848" cy="4128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12 CuadroTexto"/>
          <p:cNvSpPr txBox="1"/>
          <p:nvPr/>
        </p:nvSpPr>
        <p:spPr>
          <a:xfrm>
            <a:off x="107950" y="3717032"/>
            <a:ext cx="4557658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dirty="0"/>
              <a:t>Non-isothermal analysis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5076056" y="3717032"/>
            <a:ext cx="3805850" cy="58477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3200" dirty="0"/>
              <a:t>Isothermal analysis </a:t>
            </a:r>
          </a:p>
        </p:txBody>
      </p:sp>
      <p:cxnSp>
        <p:nvCxnSpPr>
          <p:cNvPr id="21" name="20 Conector recto de flecha"/>
          <p:cNvCxnSpPr>
            <a:stCxn id="4" idx="2"/>
            <a:endCxn id="19" idx="0"/>
          </p:cNvCxnSpPr>
          <p:nvPr/>
        </p:nvCxnSpPr>
        <p:spPr bwMode="auto">
          <a:xfrm>
            <a:off x="4474627" y="3304205"/>
            <a:ext cx="2504354" cy="4128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1 CuadroTexto"/>
          <p:cNvSpPr txBox="1"/>
          <p:nvPr/>
        </p:nvSpPr>
        <p:spPr>
          <a:xfrm>
            <a:off x="107950" y="4509120"/>
            <a:ext cx="47813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Direct Arrhenius plot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Differential method of Friedman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Integral methods of Ozawa.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…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087872" y="4623519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Model-fitting approach</a:t>
            </a:r>
          </a:p>
        </p:txBody>
      </p:sp>
    </p:spTree>
    <p:extLst>
      <p:ext uri="{BB962C8B-B14F-4D97-AF65-F5344CB8AC3E}">
        <p14:creationId xmlns:p14="http://schemas.microsoft.com/office/powerpoint/2010/main" val="3576661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2 CuadroTexto"/>
          <p:cNvSpPr txBox="1">
            <a:spLocks noChangeArrowheads="1"/>
          </p:cNvSpPr>
          <p:nvPr/>
        </p:nvSpPr>
        <p:spPr bwMode="auto">
          <a:xfrm>
            <a:off x="107950" y="1557338"/>
            <a:ext cx="8856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en-US" sz="3200" dirty="0">
                <a:solidFill>
                  <a:srgbClr val="FF0000"/>
                </a:solidFill>
              </a:rPr>
              <a:t>Step 5</a:t>
            </a:r>
            <a:r>
              <a:rPr lang="en-CA" altLang="en-US" sz="3000" dirty="0"/>
              <a:t>. </a:t>
            </a:r>
            <a:r>
              <a:rPr lang="en-CA" sz="3200" dirty="0"/>
              <a:t>Mathematic models</a:t>
            </a:r>
            <a:endParaRPr lang="en-CA" altLang="en-US" sz="30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CA" altLang="en-US" dirty="0"/>
              <a:t>Seminar III – Kinetics of solid reactions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107949" y="2473222"/>
                <a:ext cx="885666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sz="3200" dirty="0"/>
                  <a:t>Direct Arrhenius plot method: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3200" dirty="0"/>
                  <a:t>Considering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CA" sz="3200" dirty="0"/>
                  <a:t>, Eq. (4) becomes:</a:t>
                </a:r>
              </a:p>
              <a:p>
                <a:endParaRPr lang="en-CA" sz="3200" dirty="0"/>
              </a:p>
              <a:p>
                <a:endParaRPr lang="en-CA" sz="32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9" y="2473222"/>
                <a:ext cx="8856663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17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2555776" y="4455184"/>
                <a:ext cx="3762248" cy="1110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455184"/>
                <a:ext cx="3762248" cy="11103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13 CuadroTexto"/>
          <p:cNvSpPr txBox="1"/>
          <p:nvPr/>
        </p:nvSpPr>
        <p:spPr>
          <a:xfrm>
            <a:off x="7496955" y="4717948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542517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2 CuadroTexto"/>
          <p:cNvSpPr txBox="1">
            <a:spLocks noChangeArrowheads="1"/>
          </p:cNvSpPr>
          <p:nvPr/>
        </p:nvSpPr>
        <p:spPr bwMode="auto">
          <a:xfrm>
            <a:off x="107950" y="1557338"/>
            <a:ext cx="8856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en-US" sz="3200" dirty="0">
                <a:solidFill>
                  <a:srgbClr val="FF0000"/>
                </a:solidFill>
              </a:rPr>
              <a:t>Step 5</a:t>
            </a:r>
            <a:r>
              <a:rPr lang="en-CA" altLang="en-US" sz="3000" dirty="0"/>
              <a:t>. </a:t>
            </a:r>
            <a:r>
              <a:rPr lang="en-CA" sz="3200" dirty="0"/>
              <a:t>Mathematic models</a:t>
            </a:r>
            <a:endParaRPr lang="en-CA" altLang="en-US" sz="30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CA" altLang="en-US" dirty="0"/>
              <a:t>Seminar III – Kinetics of solid reactions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07949" y="2473222"/>
            <a:ext cx="8856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dirty="0"/>
              <a:t>Direct Arrhenius plot method: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Taking the logarithm of both sides of Eq. 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Rectángulo"/>
              <p:cNvSpPr/>
              <p:nvPr/>
            </p:nvSpPr>
            <p:spPr>
              <a:xfrm>
                <a:off x="1747375" y="4614734"/>
                <a:ext cx="5577809" cy="119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pt-BR" sz="3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375" y="4614734"/>
                <a:ext cx="5577809" cy="11988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CuadroTexto"/>
          <p:cNvSpPr txBox="1"/>
          <p:nvPr/>
        </p:nvSpPr>
        <p:spPr>
          <a:xfrm>
            <a:off x="8028384" y="4921773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2394933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2 CuadroTexto"/>
          <p:cNvSpPr txBox="1">
            <a:spLocks noChangeArrowheads="1"/>
          </p:cNvSpPr>
          <p:nvPr/>
        </p:nvSpPr>
        <p:spPr bwMode="auto">
          <a:xfrm>
            <a:off x="107950" y="1557338"/>
            <a:ext cx="8856663" cy="73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en-US" sz="3200" dirty="0">
                <a:solidFill>
                  <a:srgbClr val="FF0000"/>
                </a:solidFill>
              </a:rPr>
              <a:t>Step 6</a:t>
            </a:r>
            <a:r>
              <a:rPr lang="en-CA" altLang="en-US" sz="3000" dirty="0"/>
              <a:t>. </a:t>
            </a:r>
            <a:r>
              <a:rPr lang="en-CA" sz="3200" dirty="0"/>
              <a:t>Direct Arrhenius plot method</a:t>
            </a:r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CA" altLang="en-US" dirty="0"/>
              <a:t>Seminar III – Kinetics of solid reactions</a:t>
            </a:r>
          </a:p>
        </p:txBody>
      </p:sp>
      <p:pic>
        <p:nvPicPr>
          <p:cNvPr id="9" name="Imagem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t="3008" r="2343" b="4623"/>
          <a:stretch/>
        </p:blipFill>
        <p:spPr bwMode="auto">
          <a:xfrm>
            <a:off x="1259632" y="2483224"/>
            <a:ext cx="7050833" cy="4123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 rot="16200000">
            <a:off x="-113800" y="4001504"/>
            <a:ext cx="1889886" cy="8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804520"/>
            <a:ext cx="2217737" cy="5111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14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Seminar III – Kinetics of solid reactions</a:t>
            </a:r>
          </a:p>
        </p:txBody>
      </p:sp>
      <p:sp>
        <p:nvSpPr>
          <p:cNvPr id="19459" name="2 CuadroTexto"/>
          <p:cNvSpPr txBox="1">
            <a:spLocks noChangeArrowheads="1"/>
          </p:cNvSpPr>
          <p:nvPr/>
        </p:nvSpPr>
        <p:spPr bwMode="auto">
          <a:xfrm>
            <a:off x="107950" y="1557338"/>
            <a:ext cx="8856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en-US" sz="3200" dirty="0">
                <a:solidFill>
                  <a:srgbClr val="FF0000"/>
                </a:solidFill>
              </a:rPr>
              <a:t>Step 1</a:t>
            </a:r>
            <a:r>
              <a:rPr lang="en-CA" altLang="en-US" sz="3000" dirty="0"/>
              <a:t>. Proximate analysis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303964"/>
              </p:ext>
            </p:extLst>
          </p:nvPr>
        </p:nvGraphicFramePr>
        <p:xfrm>
          <a:off x="2051720" y="2708920"/>
          <a:ext cx="5199491" cy="34585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259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1" u="none" strike="noStrike" dirty="0">
                          <a:effectLst/>
                        </a:rPr>
                        <a:t>Composition (wt.%)</a:t>
                      </a:r>
                      <a:endParaRPr lang="en-CA" sz="2800" b="1" i="0" u="none" strike="noStrike" dirty="0"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1" dirty="0"/>
                        <a:t>Non-standard (170 K/min)</a:t>
                      </a:r>
                      <a:endParaRPr lang="en-CA" sz="2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0" i="0" u="none" strike="noStrike" dirty="0">
                          <a:effectLst/>
                          <a:latin typeface="Arial"/>
                        </a:rPr>
                        <a:t>FC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0" i="0" u="none" strike="noStrike" dirty="0">
                          <a:effectLst/>
                          <a:latin typeface="Arial"/>
                        </a:rPr>
                        <a:t>4.7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u="none" strike="noStrike" dirty="0">
                          <a:effectLst/>
                        </a:rPr>
                        <a:t>VM</a:t>
                      </a:r>
                      <a:endParaRPr lang="en-CA" sz="2800" b="1" i="0" u="none" strike="noStrike" dirty="0"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u="none" strike="noStrike" dirty="0">
                          <a:effectLst/>
                        </a:rPr>
                        <a:t>17.2</a:t>
                      </a:r>
                      <a:endParaRPr lang="en-CA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38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u="none" strike="noStrike" dirty="0">
                          <a:effectLst/>
                        </a:rPr>
                        <a:t>Minerals</a:t>
                      </a:r>
                      <a:endParaRPr lang="en-CA" sz="2800" b="1" i="0" u="none" strike="noStrike" dirty="0"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u="none" strike="noStrike">
                          <a:effectLst/>
                        </a:rPr>
                        <a:t>34.6</a:t>
                      </a:r>
                      <a:endParaRPr lang="en-CA" sz="2800" b="0" i="0" u="none" strike="noStrike"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17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u="none" strike="noStrike" dirty="0">
                          <a:effectLst/>
                        </a:rPr>
                        <a:t>Inert matter</a:t>
                      </a:r>
                      <a:endParaRPr lang="en-CA" sz="2800" b="1" i="0" u="none" strike="noStrike" dirty="0"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u="none" strike="noStrike" dirty="0">
                          <a:effectLst/>
                        </a:rPr>
                        <a:t>43.5</a:t>
                      </a:r>
                      <a:endParaRPr lang="en-CA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2 CuadroTexto"/>
          <p:cNvSpPr txBox="1">
            <a:spLocks noChangeArrowheads="1"/>
          </p:cNvSpPr>
          <p:nvPr/>
        </p:nvSpPr>
        <p:spPr bwMode="auto">
          <a:xfrm>
            <a:off x="107950" y="1557338"/>
            <a:ext cx="8856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en-US" sz="3200" dirty="0">
                <a:solidFill>
                  <a:srgbClr val="FF0000"/>
                </a:solidFill>
              </a:rPr>
              <a:t>Step 1</a:t>
            </a:r>
            <a:r>
              <a:rPr lang="en-CA" altLang="en-US" sz="3000" dirty="0"/>
              <a:t>. Proximate analysis: Strategy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88335"/>
            <a:ext cx="4680520" cy="425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CA" altLang="en-US" dirty="0"/>
              <a:t>Seminar III – Kinetics of solid reactions</a:t>
            </a:r>
          </a:p>
        </p:txBody>
      </p:sp>
    </p:spTree>
    <p:extLst>
      <p:ext uri="{BB962C8B-B14F-4D97-AF65-F5344CB8AC3E}">
        <p14:creationId xmlns:p14="http://schemas.microsoft.com/office/powerpoint/2010/main" val="370059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6135683" cy="489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2 CuadroTexto"/>
          <p:cNvSpPr txBox="1">
            <a:spLocks noChangeArrowheads="1"/>
          </p:cNvSpPr>
          <p:nvPr/>
        </p:nvSpPr>
        <p:spPr bwMode="auto">
          <a:xfrm>
            <a:off x="107950" y="1557338"/>
            <a:ext cx="8856663" cy="73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en-US" sz="3200" dirty="0">
                <a:solidFill>
                  <a:srgbClr val="FF0000"/>
                </a:solidFill>
              </a:rPr>
              <a:t>Step 2</a:t>
            </a:r>
            <a:r>
              <a:rPr lang="en-CA" altLang="en-US" sz="3000" dirty="0"/>
              <a:t>. TG/DTG – N2</a:t>
            </a: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CA" altLang="en-US" dirty="0"/>
              <a:t>Seminar III – Kinetics of solid reactions</a:t>
            </a:r>
          </a:p>
        </p:txBody>
      </p:sp>
    </p:spTree>
    <p:extLst>
      <p:ext uri="{BB962C8B-B14F-4D97-AF65-F5344CB8AC3E}">
        <p14:creationId xmlns:p14="http://schemas.microsoft.com/office/powerpoint/2010/main" val="225363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66349"/>
            <a:ext cx="6470160" cy="516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2 CuadroTexto"/>
          <p:cNvSpPr txBox="1">
            <a:spLocks noChangeArrowheads="1"/>
          </p:cNvSpPr>
          <p:nvPr/>
        </p:nvSpPr>
        <p:spPr bwMode="auto">
          <a:xfrm>
            <a:off x="107950" y="1557338"/>
            <a:ext cx="8856663" cy="73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en-US" sz="3200" dirty="0">
                <a:solidFill>
                  <a:srgbClr val="FF0000"/>
                </a:solidFill>
              </a:rPr>
              <a:t>Step 2</a:t>
            </a:r>
            <a:r>
              <a:rPr lang="en-CA" altLang="en-US" sz="3000" dirty="0"/>
              <a:t>. TG/DTG – Air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CA" altLang="en-US" dirty="0"/>
              <a:t>Seminar III – Kinetics of solid reactions</a:t>
            </a:r>
          </a:p>
        </p:txBody>
      </p:sp>
    </p:spTree>
    <p:extLst>
      <p:ext uri="{BB962C8B-B14F-4D97-AF65-F5344CB8AC3E}">
        <p14:creationId xmlns:p14="http://schemas.microsoft.com/office/powerpoint/2010/main" val="200011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90457"/>
            <a:ext cx="6494437" cy="518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2 CuadroTexto"/>
          <p:cNvSpPr txBox="1">
            <a:spLocks noChangeArrowheads="1"/>
          </p:cNvSpPr>
          <p:nvPr/>
        </p:nvSpPr>
        <p:spPr bwMode="auto">
          <a:xfrm>
            <a:off x="107950" y="1557338"/>
            <a:ext cx="8856663" cy="73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en-US" sz="3200" dirty="0">
                <a:solidFill>
                  <a:srgbClr val="FF0000"/>
                </a:solidFill>
              </a:rPr>
              <a:t>Step 2</a:t>
            </a:r>
            <a:r>
              <a:rPr lang="en-CA" altLang="en-US" sz="3000" dirty="0"/>
              <a:t>. TG/DTG – Air x N2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CA" altLang="en-US" dirty="0"/>
              <a:t>Seminar III – Kinetics of solid reactions</a:t>
            </a:r>
          </a:p>
        </p:txBody>
      </p:sp>
    </p:spTree>
    <p:extLst>
      <p:ext uri="{BB962C8B-B14F-4D97-AF65-F5344CB8AC3E}">
        <p14:creationId xmlns:p14="http://schemas.microsoft.com/office/powerpoint/2010/main" val="114321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2 CuadroTexto"/>
          <p:cNvSpPr txBox="1">
            <a:spLocks noChangeArrowheads="1"/>
          </p:cNvSpPr>
          <p:nvPr/>
        </p:nvSpPr>
        <p:spPr bwMode="auto">
          <a:xfrm>
            <a:off x="107950" y="1557338"/>
            <a:ext cx="8856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en-US" sz="3200" dirty="0">
                <a:solidFill>
                  <a:srgbClr val="FF0000"/>
                </a:solidFill>
              </a:rPr>
              <a:t>Step 3</a:t>
            </a:r>
            <a:r>
              <a:rPr lang="en-CA" altLang="en-US" sz="3000" dirty="0"/>
              <a:t>. TG/DTG </a:t>
            </a:r>
            <a:r>
              <a:rPr lang="en-CA" altLang="en-US" sz="3000" i="1" dirty="0"/>
              <a:t>vs.</a:t>
            </a:r>
            <a:r>
              <a:rPr lang="en-CA" altLang="en-US" sz="3000" dirty="0"/>
              <a:t> Non-standard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0837"/>
              </p:ext>
            </p:extLst>
          </p:nvPr>
        </p:nvGraphicFramePr>
        <p:xfrm>
          <a:off x="755576" y="2708920"/>
          <a:ext cx="7704855" cy="34585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259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1" u="none" strike="noStrike" dirty="0">
                          <a:effectLst/>
                        </a:rPr>
                        <a:t>Composition (wt.%)</a:t>
                      </a:r>
                      <a:endParaRPr lang="en-CA" sz="2800" b="1" i="0" u="none" strike="noStrike" dirty="0"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1" dirty="0"/>
                        <a:t>Non-standard (170 K/min)</a:t>
                      </a:r>
                      <a:endParaRPr lang="en-CA" sz="2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TGA    (3K/min)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0" i="0" u="none" strike="noStrike" dirty="0">
                          <a:effectLst/>
                          <a:latin typeface="Arial"/>
                        </a:rPr>
                        <a:t>FC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0" i="0" u="none" strike="noStrike" dirty="0">
                          <a:effectLst/>
                          <a:latin typeface="Arial"/>
                        </a:rPr>
                        <a:t>4.7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800" b="0" i="0" u="none" strike="noStrike" dirty="0"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u="none" strike="noStrike" dirty="0">
                          <a:effectLst/>
                        </a:rPr>
                        <a:t>VM</a:t>
                      </a:r>
                      <a:endParaRPr lang="en-CA" sz="2800" b="1" i="0" u="none" strike="noStrike" dirty="0"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u="none" strike="noStrike" dirty="0">
                          <a:effectLst/>
                        </a:rPr>
                        <a:t>17.2</a:t>
                      </a:r>
                      <a:endParaRPr lang="en-CA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800" b="0" i="0" u="none" strike="noStrike" dirty="0">
                          <a:effectLst/>
                          <a:latin typeface="Arial"/>
                        </a:rPr>
                        <a:t>18.0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38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u="none" strike="noStrike" dirty="0">
                          <a:effectLst/>
                        </a:rPr>
                        <a:t>Carbonates (CaCO</a:t>
                      </a:r>
                      <a:r>
                        <a:rPr lang="en-CA" sz="2800" u="none" strike="noStrike" baseline="-25000" dirty="0">
                          <a:effectLst/>
                        </a:rPr>
                        <a:t>3</a:t>
                      </a:r>
                      <a:r>
                        <a:rPr lang="en-CA" sz="2800" u="none" strike="noStrike" dirty="0">
                          <a:effectLst/>
                        </a:rPr>
                        <a:t>)</a:t>
                      </a:r>
                      <a:endParaRPr lang="en-CA" sz="2800" b="1" i="0" u="none" strike="noStrike" dirty="0"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u="none" strike="noStrike" dirty="0">
                          <a:effectLst/>
                        </a:rPr>
                        <a:t>34.6</a:t>
                      </a:r>
                      <a:endParaRPr lang="en-CA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800" b="0" i="0" u="none" strike="noStrike" dirty="0">
                          <a:effectLst/>
                          <a:latin typeface="Arial"/>
                        </a:rPr>
                        <a:t>42.3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17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u="none" strike="noStrike" dirty="0">
                          <a:effectLst/>
                        </a:rPr>
                        <a:t>Inert matter</a:t>
                      </a:r>
                      <a:endParaRPr lang="en-CA" sz="2800" b="1" i="0" u="none" strike="noStrike" dirty="0"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u="none" strike="noStrike" dirty="0">
                          <a:effectLst/>
                        </a:rPr>
                        <a:t>43.5</a:t>
                      </a:r>
                      <a:endParaRPr lang="en-CA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800" b="0" i="0" u="none" strike="noStrike" dirty="0">
                          <a:effectLst/>
                          <a:latin typeface="Arial"/>
                        </a:rPr>
                        <a:t>39.7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CA" altLang="en-US" dirty="0"/>
              <a:t>Seminar III – Kinetics of solid reactions</a:t>
            </a:r>
          </a:p>
        </p:txBody>
      </p:sp>
    </p:spTree>
    <p:extLst>
      <p:ext uri="{BB962C8B-B14F-4D97-AF65-F5344CB8AC3E}">
        <p14:creationId xmlns:p14="http://schemas.microsoft.com/office/powerpoint/2010/main" val="347854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2 CuadroTexto"/>
          <p:cNvSpPr txBox="1">
            <a:spLocks noChangeArrowheads="1"/>
          </p:cNvSpPr>
          <p:nvPr/>
        </p:nvSpPr>
        <p:spPr bwMode="auto">
          <a:xfrm>
            <a:off x="107950" y="1557338"/>
            <a:ext cx="8856663" cy="73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en-US" sz="3200" dirty="0">
                <a:solidFill>
                  <a:srgbClr val="FF0000"/>
                </a:solidFill>
              </a:rPr>
              <a:t>Step 4</a:t>
            </a:r>
            <a:r>
              <a:rPr lang="en-CA" altLang="en-US" sz="3000" dirty="0"/>
              <a:t>. According to the temperature ranges</a:t>
            </a:r>
          </a:p>
        </p:txBody>
      </p:sp>
      <p:sp>
        <p:nvSpPr>
          <p:cNvPr id="2" name="1 Rectángulo"/>
          <p:cNvSpPr/>
          <p:nvPr/>
        </p:nvSpPr>
        <p:spPr>
          <a:xfrm>
            <a:off x="314273" y="2530022"/>
            <a:ext cx="8424936" cy="369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dirty="0"/>
              <a:t>From pyrolysis: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200" dirty="0"/>
              <a:t>Water evaporation: 50 - 150 °C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200" dirty="0"/>
              <a:t>OM → FC + VM: 150–550 °C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200" dirty="0"/>
              <a:t>Minerals → Minerals + gas: 550–770 °C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200" dirty="0"/>
              <a:t>IM → IM</a:t>
            </a:r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CA" altLang="en-US" dirty="0"/>
              <a:t>Seminar III – Kinetics of solid reactions</a:t>
            </a:r>
          </a:p>
        </p:txBody>
      </p:sp>
    </p:spTree>
    <p:extLst>
      <p:ext uri="{BB962C8B-B14F-4D97-AF65-F5344CB8AC3E}">
        <p14:creationId xmlns:p14="http://schemas.microsoft.com/office/powerpoint/2010/main" val="375074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2 CuadroTexto"/>
          <p:cNvSpPr txBox="1">
            <a:spLocks noChangeArrowheads="1"/>
          </p:cNvSpPr>
          <p:nvPr/>
        </p:nvSpPr>
        <p:spPr bwMode="auto">
          <a:xfrm>
            <a:off x="107950" y="1557338"/>
            <a:ext cx="8856663" cy="73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en-US" sz="3200" dirty="0">
                <a:solidFill>
                  <a:srgbClr val="FF0000"/>
                </a:solidFill>
              </a:rPr>
              <a:t>Step 4</a:t>
            </a:r>
            <a:r>
              <a:rPr lang="en-CA" altLang="en-US" sz="3000" dirty="0"/>
              <a:t>. According to the temperature ranges</a:t>
            </a:r>
          </a:p>
        </p:txBody>
      </p:sp>
      <p:sp>
        <p:nvSpPr>
          <p:cNvPr id="2" name="1 Rectángulo"/>
          <p:cNvSpPr/>
          <p:nvPr/>
        </p:nvSpPr>
        <p:spPr>
          <a:xfrm>
            <a:off x="314273" y="2276872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dirty="0"/>
              <a:t>From combustion: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200" dirty="0"/>
              <a:t>Water evaporation: 50 - 150 °C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200" dirty="0"/>
              <a:t>OM → FC + VM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200" dirty="0"/>
              <a:t>FC + O</a:t>
            </a:r>
            <a:r>
              <a:rPr lang="en-CA" sz="3200" baseline="-25000" dirty="0"/>
              <a:t>2</a:t>
            </a:r>
            <a:r>
              <a:rPr lang="en-CA" sz="3200" dirty="0"/>
              <a:t> : → gas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200" dirty="0"/>
              <a:t>Minerals → Minerals + gas: 550–770 °C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200" dirty="0"/>
              <a:t>IM → IM</a:t>
            </a:r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CA" altLang="en-US" dirty="0"/>
              <a:t>Seminar III – Kinetics of solid reactions</a:t>
            </a:r>
          </a:p>
        </p:txBody>
      </p:sp>
      <p:sp>
        <p:nvSpPr>
          <p:cNvPr id="3" name="2 Cerrar llave"/>
          <p:cNvSpPr/>
          <p:nvPr/>
        </p:nvSpPr>
        <p:spPr bwMode="auto">
          <a:xfrm>
            <a:off x="3995936" y="3933056"/>
            <a:ext cx="432048" cy="122413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526741" y="4246641"/>
            <a:ext cx="2351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150–550 °C</a:t>
            </a:r>
          </a:p>
        </p:txBody>
      </p:sp>
    </p:spTree>
    <p:extLst>
      <p:ext uri="{BB962C8B-B14F-4D97-AF65-F5344CB8AC3E}">
        <p14:creationId xmlns:p14="http://schemas.microsoft.com/office/powerpoint/2010/main" val="2020282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516</Words>
  <Application>Microsoft Office PowerPoint</Application>
  <PresentationFormat>On-screen Show (4:3)</PresentationFormat>
  <Paragraphs>117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DejaVu Sans</vt:lpstr>
      <vt:lpstr>Droid Sans Fallback</vt:lpstr>
      <vt:lpstr>Times New Roman</vt:lpstr>
      <vt:lpstr>Tema do Office</vt:lpstr>
      <vt:lpstr>PowerPoint Presentation</vt:lpstr>
      <vt:lpstr>Seminar III – Kinetics of solid reactions</vt:lpstr>
      <vt:lpstr>Seminar III – Kinetics of solid reactions</vt:lpstr>
      <vt:lpstr>Seminar III – Kinetics of solid reactions</vt:lpstr>
      <vt:lpstr>Seminar III – Kinetics of solid reactions</vt:lpstr>
      <vt:lpstr>Seminar III – Kinetics of solid reactions</vt:lpstr>
      <vt:lpstr>Seminar III – Kinetics of solid reactions</vt:lpstr>
      <vt:lpstr>Seminar III – Kinetics of solid reactions</vt:lpstr>
      <vt:lpstr>Seminar III – Kinetics of solid reactions</vt:lpstr>
      <vt:lpstr>Seminar III – Kinetics of solid reactions</vt:lpstr>
      <vt:lpstr>Seminar III – Kinetics of solid reactions</vt:lpstr>
      <vt:lpstr>Seminar III – Kinetics of solid reactions</vt:lpstr>
      <vt:lpstr>Seminar III – Kinetics of solid reactions</vt:lpstr>
      <vt:lpstr>Seminar III – Kinetics of solid reactions</vt:lpstr>
      <vt:lpstr>Seminar III – Kinetics of solid reactions</vt:lpstr>
      <vt:lpstr>Seminar III – Kinetics of solid reactions</vt:lpstr>
      <vt:lpstr>Seminar III – Kinetics of solid reactions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F. Martins Marcio</dc:creator>
  <cp:lastModifiedBy>akiar@uwo.ca</cp:lastModifiedBy>
  <cp:revision>205</cp:revision>
  <cp:lastPrinted>2017-06-28T14:56:01Z</cp:lastPrinted>
  <dcterms:created xsi:type="dcterms:W3CDTF">1601-01-01T00:00:00Z</dcterms:created>
  <dcterms:modified xsi:type="dcterms:W3CDTF">2017-07-11T16:34:14Z</dcterms:modified>
</cp:coreProperties>
</file>