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B09C6-D32C-4766-897F-F0D0918618B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838B0-D6AE-4D7C-8DD1-D20820924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03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838B0-D6AE-4D7C-8DD1-D20820924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3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ib1162100/ma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kroosec.com/2012/10/a-look-at-pcap-file-format.html" TargetMode="External"/><Relationship Id="rId5" Type="http://schemas.openxmlformats.org/officeDocument/2006/relationships/hyperlink" Target="http://www.pearsonitcertification.com/articles/article.aspx?p=1804869" TargetMode="External"/><Relationship Id="rId4" Type="http://schemas.openxmlformats.org/officeDocument/2006/relationships/hyperlink" Target="https://community.fs.com/blog/tcpip-vs-osi-whats-the-difference-between-the-two-model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ib1162100/Sp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43000"/>
            <a:ext cx="6480048" cy="2301240"/>
          </a:xfrm>
        </p:spPr>
        <p:txBody>
          <a:bodyPr/>
          <a:lstStyle/>
          <a:p>
            <a:pPr algn="ctr"/>
            <a:r>
              <a:rPr lang="en-US" dirty="0" smtClean="0"/>
              <a:t>Implementation of </a:t>
            </a:r>
            <a:r>
              <a:rPr dirty="0" smtClean="0"/>
              <a:t>Mac </a:t>
            </a:r>
            <a:r>
              <a:rPr dirty="0" err="1" smtClean="0"/>
              <a:t>sublayer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48006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by:                                                        Supervised by:</a:t>
            </a:r>
          </a:p>
          <a:p>
            <a:r>
              <a:rPr lang="en-US" dirty="0" err="1" smtClean="0"/>
              <a:t>Md</a:t>
            </a:r>
            <a:r>
              <a:rPr lang="en-US" dirty="0" smtClean="0"/>
              <a:t> </a:t>
            </a:r>
            <a:r>
              <a:rPr lang="en-US" dirty="0" err="1" smtClean="0"/>
              <a:t>Azizul</a:t>
            </a:r>
            <a:r>
              <a:rPr lang="en-US" dirty="0" smtClean="0"/>
              <a:t> Hakim                                                    B M </a:t>
            </a:r>
            <a:r>
              <a:rPr lang="en-US" dirty="0" err="1" smtClean="0"/>
              <a:t>Mainul</a:t>
            </a:r>
            <a:r>
              <a:rPr lang="en-US" dirty="0" smtClean="0"/>
              <a:t> </a:t>
            </a:r>
            <a:r>
              <a:rPr lang="en-US" dirty="0" err="1" smtClean="0"/>
              <a:t>Hossain</a:t>
            </a:r>
            <a:endParaRPr lang="en-US" dirty="0" smtClean="0"/>
          </a:p>
          <a:p>
            <a:r>
              <a:rPr lang="en-US" dirty="0" err="1" smtClean="0"/>
              <a:t>Roll:BSSE</a:t>
            </a:r>
            <a:r>
              <a:rPr lang="en-US" dirty="0" smtClean="0"/>
              <a:t> 0905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381000"/>
            <a:ext cx="525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92DAE8"/>
                </a:solidFill>
              </a:rPr>
              <a:t>Software Project Lab-1</a:t>
            </a:r>
            <a:endParaRPr lang="en-US" dirty="0">
              <a:solidFill>
                <a:srgbClr val="92DAE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828800"/>
            <a:ext cx="784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</a:t>
            </a:r>
            <a:r>
              <a:rPr lang="en-US" sz="2400" dirty="0" smtClean="0"/>
              <a:t>program </a:t>
            </a:r>
            <a:r>
              <a:rPr lang="en-US" sz="2400" dirty="0" smtClean="0"/>
              <a:t>is being implemented in C++ platform, where transmitted data through internet will be </a:t>
            </a:r>
            <a:r>
              <a:rPr lang="en-US" sz="2400" dirty="0" smtClean="0"/>
              <a:t>captured as packet by packet , </a:t>
            </a:r>
            <a:r>
              <a:rPr lang="en-US" sz="2400" dirty="0" smtClean="0"/>
              <a:t>then </a:t>
            </a:r>
            <a:r>
              <a:rPr lang="en-US" sz="2400" dirty="0" err="1" smtClean="0"/>
              <a:t>analyse</a:t>
            </a:r>
            <a:r>
              <a:rPr lang="en-US" sz="2400" dirty="0" smtClean="0"/>
              <a:t> packets , </a:t>
            </a:r>
            <a:r>
              <a:rPr lang="en-US" sz="2400" dirty="0" smtClean="0"/>
              <a:t>retrieve information from these packets, implement basic functionalities of MAC </a:t>
            </a:r>
            <a:r>
              <a:rPr lang="en-US" sz="2400" dirty="0" err="1" smtClean="0"/>
              <a:t>sublayer</a:t>
            </a:r>
            <a:r>
              <a:rPr lang="en-US" sz="2400" dirty="0" smtClean="0"/>
              <a:t>  so that communication through MAC layer can be communicated by this project’s end result.</a:t>
            </a:r>
            <a:endParaRPr lang="en-US" sz="2400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5334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u="sng" dirty="0" smtClean="0"/>
              <a:t>INTRODUCTION</a:t>
            </a:r>
            <a:endParaRPr lang="en-US" sz="2400" i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609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u="sng" dirty="0" smtClean="0"/>
              <a:t>BACKGROUND STUDY</a:t>
            </a:r>
            <a:endParaRPr lang="en-US" sz="2400" i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143000"/>
            <a:ext cx="76962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sz="2500" dirty="0" smtClean="0"/>
              <a:t>This project requires knowledge of some terminology from various field of networking and </a:t>
            </a:r>
            <a:r>
              <a:rPr lang="en-US" sz="2500" dirty="0" err="1" smtClean="0"/>
              <a:t>programing</a:t>
            </a:r>
            <a:r>
              <a:rPr lang="en-US" sz="2500" dirty="0" smtClean="0"/>
              <a:t> . Such as:</a:t>
            </a:r>
          </a:p>
          <a:p>
            <a:pPr>
              <a:buClr>
                <a:srgbClr val="00B0F0"/>
              </a:buClr>
            </a:pPr>
            <a:endParaRPr lang="en-US" sz="2500" dirty="0" smtClean="0"/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500" dirty="0" smtClean="0"/>
              <a:t>Open Source Interconnect (OSI) reference model.</a:t>
            </a:r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500" dirty="0" smtClean="0"/>
              <a:t>Transmission control (TCP) / Internet Protocol (IP).</a:t>
            </a:r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500" dirty="0" smtClean="0"/>
              <a:t>MAC protocol</a:t>
            </a:r>
            <a:r>
              <a:rPr lang="en-US" sz="2500" dirty="0" smtClean="0"/>
              <a:t>.</a:t>
            </a:r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500" dirty="0" smtClean="0"/>
              <a:t>Functionalities of MAC layer.</a:t>
            </a:r>
            <a:endParaRPr lang="en-US" sz="2500" dirty="0" smtClean="0"/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500" dirty="0" smtClean="0"/>
              <a:t>Using </a:t>
            </a:r>
            <a:r>
              <a:rPr lang="en-US" sz="2500" dirty="0" err="1" smtClean="0"/>
              <a:t>Wireshark</a:t>
            </a:r>
            <a:r>
              <a:rPr lang="en-US" sz="2500" dirty="0" smtClean="0"/>
              <a:t> software .</a:t>
            </a:r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500" dirty="0" smtClean="0"/>
              <a:t>Structure of .</a:t>
            </a:r>
            <a:r>
              <a:rPr lang="en-US" sz="2500" dirty="0" err="1" smtClean="0"/>
              <a:t>Pcap</a:t>
            </a:r>
            <a:r>
              <a:rPr lang="en-US" sz="2500" dirty="0" smtClean="0"/>
              <a:t> (Packet Capture) </a:t>
            </a:r>
            <a:r>
              <a:rPr lang="en-US" sz="2500" dirty="0" smtClean="0"/>
              <a:t>File format .</a:t>
            </a:r>
          </a:p>
          <a:p>
            <a:pPr>
              <a:buClr>
                <a:srgbClr val="00B0F0"/>
              </a:buClr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5104936"/>
            <a:ext cx="678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Some Books I am reading : </a:t>
            </a:r>
            <a:r>
              <a:rPr lang="en-US" sz="2000" dirty="0" smtClean="0">
                <a:hlinkClick r:id="rId3"/>
              </a:rPr>
              <a:t>Click Here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5431274"/>
            <a:ext cx="449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Some Helpful articles: </a:t>
            </a:r>
            <a:r>
              <a:rPr lang="en-US" sz="2000" dirty="0" smtClean="0">
                <a:hlinkClick r:id="rId4"/>
              </a:rPr>
              <a:t>Link-1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          </a:t>
            </a:r>
            <a:r>
              <a:rPr lang="en-US" sz="2000" dirty="0" smtClean="0">
                <a:hlinkClick r:id="rId5"/>
              </a:rPr>
              <a:t>Link-2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          </a:t>
            </a:r>
            <a:r>
              <a:rPr lang="en-US" sz="2000" dirty="0" smtClean="0">
                <a:hlinkClick r:id="rId6"/>
              </a:rPr>
              <a:t>Link-3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38200" y="68580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 Medium Access Control (MAC) is a </a:t>
            </a:r>
            <a:r>
              <a:rPr lang="en-US" sz="2400" dirty="0" err="1" smtClean="0"/>
              <a:t>sublayer</a:t>
            </a:r>
            <a:r>
              <a:rPr lang="en-US" sz="2400" dirty="0" smtClean="0"/>
              <a:t> of Data Link Layer; the second layer of OSI reference model.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MAC is responsible for the transmission of data frames to and from the network-interface card.</a:t>
            </a:r>
          </a:p>
          <a:p>
            <a:endParaRPr lang="en-US" sz="2400" dirty="0" smtClean="0"/>
          </a:p>
        </p:txBody>
      </p:sp>
      <p:sp>
        <p:nvSpPr>
          <p:cNvPr id="23" name="Flowchart: Magnetic Disk 22"/>
          <p:cNvSpPr/>
          <p:nvPr/>
        </p:nvSpPr>
        <p:spPr>
          <a:xfrm>
            <a:off x="1676400" y="4343400"/>
            <a:ext cx="838200" cy="228600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Magnetic Disk 23"/>
          <p:cNvSpPr/>
          <p:nvPr/>
        </p:nvSpPr>
        <p:spPr>
          <a:xfrm>
            <a:off x="3124200" y="4343400"/>
            <a:ext cx="838200" cy="228600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Magnetic Disk 24"/>
          <p:cNvSpPr/>
          <p:nvPr/>
        </p:nvSpPr>
        <p:spPr>
          <a:xfrm>
            <a:off x="4399697" y="4343400"/>
            <a:ext cx="838200" cy="228600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Magnetic Disk 25"/>
          <p:cNvSpPr/>
          <p:nvPr/>
        </p:nvSpPr>
        <p:spPr>
          <a:xfrm>
            <a:off x="7353300" y="4343400"/>
            <a:ext cx="838200" cy="228600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loud 26"/>
          <p:cNvSpPr/>
          <p:nvPr/>
        </p:nvSpPr>
        <p:spPr>
          <a:xfrm>
            <a:off x="609600" y="5029200"/>
            <a:ext cx="1600200" cy="1447800"/>
          </a:xfrm>
          <a:prstGeom prst="cloud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Source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28" name="Flowchart: Connector 27"/>
          <p:cNvSpPr/>
          <p:nvPr/>
        </p:nvSpPr>
        <p:spPr>
          <a:xfrm>
            <a:off x="5562600" y="4648200"/>
            <a:ext cx="2286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/>
          <p:cNvSpPr/>
          <p:nvPr/>
        </p:nvSpPr>
        <p:spPr>
          <a:xfrm>
            <a:off x="6096000" y="4648200"/>
            <a:ext cx="2286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6553200" y="4648200"/>
            <a:ext cx="2286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rved Down Arrow 30"/>
          <p:cNvSpPr/>
          <p:nvPr/>
        </p:nvSpPr>
        <p:spPr>
          <a:xfrm>
            <a:off x="7010400" y="4038600"/>
            <a:ext cx="685800" cy="304800"/>
          </a:xfrm>
          <a:prstGeom prst="curvedDownArrow">
            <a:avLst/>
          </a:prstGeom>
        </p:spPr>
        <p:style>
          <a:lnRef idx="1">
            <a:schemeClr val="accent1"/>
          </a:lnRef>
          <a:fillRef idx="1002">
            <a:schemeClr val="dk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10400" y="4876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     </a:t>
            </a:r>
            <a:r>
              <a:rPr lang="en-US" dirty="0" smtClean="0"/>
              <a:t>Router-N</a:t>
            </a:r>
            <a:endParaRPr lang="en-US" dirty="0"/>
          </a:p>
        </p:txBody>
      </p:sp>
      <p:sp>
        <p:nvSpPr>
          <p:cNvPr id="33" name="Curved Down Arrow 32"/>
          <p:cNvSpPr/>
          <p:nvPr/>
        </p:nvSpPr>
        <p:spPr>
          <a:xfrm rot="19483210">
            <a:off x="782075" y="4196302"/>
            <a:ext cx="1219200" cy="457200"/>
          </a:xfrm>
          <a:prstGeom prst="curvedDownArrow">
            <a:avLst/>
          </a:prstGeom>
        </p:spPr>
        <p:style>
          <a:lnRef idx="1">
            <a:schemeClr val="accent1"/>
          </a:lnRef>
          <a:fillRef idx="1002">
            <a:schemeClr val="dk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00200" y="45720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Router-1        Router-2       Router-3      </a:t>
            </a:r>
            <a:endParaRPr lang="en-US" dirty="0"/>
          </a:p>
        </p:txBody>
      </p:sp>
      <p:sp>
        <p:nvSpPr>
          <p:cNvPr id="35" name="Curved Down Arrow 34"/>
          <p:cNvSpPr/>
          <p:nvPr/>
        </p:nvSpPr>
        <p:spPr>
          <a:xfrm>
            <a:off x="2209800" y="3886200"/>
            <a:ext cx="1219200" cy="457200"/>
          </a:xfrm>
          <a:prstGeom prst="curvedDownArrow">
            <a:avLst/>
          </a:prstGeom>
        </p:spPr>
        <p:style>
          <a:lnRef idx="1">
            <a:schemeClr val="accent1"/>
          </a:lnRef>
          <a:fillRef idx="1002">
            <a:schemeClr val="dk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urved Down Arrow 35"/>
          <p:cNvSpPr/>
          <p:nvPr/>
        </p:nvSpPr>
        <p:spPr>
          <a:xfrm>
            <a:off x="3733800" y="3886200"/>
            <a:ext cx="1219200" cy="457200"/>
          </a:xfrm>
          <a:prstGeom prst="curvedDownArrow">
            <a:avLst/>
          </a:prstGeom>
        </p:spPr>
        <p:style>
          <a:lnRef idx="1">
            <a:schemeClr val="accent1"/>
          </a:lnRef>
          <a:fillRef idx="1002">
            <a:schemeClr val="dk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28956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MAC controls and passes data frames in each hop</a:t>
            </a:r>
            <a:endParaRPr lang="en-US" sz="1400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1714500" y="34671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5" idx="0"/>
          </p:cNvCxnSpPr>
          <p:nvPr/>
        </p:nvCxnSpPr>
        <p:spPr>
          <a:xfrm rot="5400000">
            <a:off x="2652713" y="3567113"/>
            <a:ext cx="457200" cy="180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6" idx="0"/>
          </p:cNvCxnSpPr>
          <p:nvPr/>
        </p:nvCxnSpPr>
        <p:spPr>
          <a:xfrm>
            <a:off x="3810000" y="3429000"/>
            <a:ext cx="504825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34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u="sng" dirty="0" smtClean="0"/>
              <a:t>FUNCTIONALITIES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295400"/>
            <a:ext cx="7696200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2500" dirty="0" smtClean="0"/>
              <a:t>Capture data from a source (data sniffing).</a:t>
            </a:r>
          </a:p>
          <a:p>
            <a:pPr marL="400050" indent="-400050">
              <a:buFont typeface="+mj-lt"/>
              <a:buAutoNum type="romanUcPeriod"/>
            </a:pPr>
            <a:endParaRPr lang="en-US" sz="2500" dirty="0" smtClean="0"/>
          </a:p>
          <a:p>
            <a:pPr marL="400050" indent="-400050">
              <a:buFont typeface="+mj-lt"/>
              <a:buAutoNum type="romanUcPeriod"/>
            </a:pPr>
            <a:r>
              <a:rPr lang="en-US" sz="2500" dirty="0" err="1" smtClean="0"/>
              <a:t>Analyse</a:t>
            </a:r>
            <a:r>
              <a:rPr lang="en-US" sz="2500" dirty="0" smtClean="0"/>
              <a:t> captured data and retrieve information.</a:t>
            </a:r>
          </a:p>
          <a:p>
            <a:pPr marL="400050" indent="-400050">
              <a:buFont typeface="+mj-lt"/>
              <a:buAutoNum type="romanUcPeriod"/>
            </a:pPr>
            <a:endParaRPr lang="en-US" sz="2500" dirty="0" smtClean="0"/>
          </a:p>
          <a:p>
            <a:pPr marL="400050" indent="-400050">
              <a:buFont typeface="+mj-lt"/>
              <a:buAutoNum type="romanUcPeriod"/>
            </a:pPr>
            <a:r>
              <a:rPr lang="en-US" sz="2500" dirty="0" smtClean="0"/>
              <a:t>Create and checking errors of captured data </a:t>
            </a:r>
            <a:r>
              <a:rPr lang="en-US" sz="2500" dirty="0" smtClean="0"/>
              <a:t>.</a:t>
            </a:r>
            <a:endParaRPr lang="en-US" sz="2500" dirty="0" smtClean="0"/>
          </a:p>
          <a:p>
            <a:pPr marL="400050" indent="-400050">
              <a:buFont typeface="+mj-lt"/>
              <a:buAutoNum type="romanUcPeriod"/>
            </a:pPr>
            <a:endParaRPr lang="en-US" sz="2500" dirty="0" smtClean="0"/>
          </a:p>
          <a:p>
            <a:pPr marL="400050" indent="-400050">
              <a:buFont typeface="+mj-lt"/>
              <a:buAutoNum type="romanUcPeriod"/>
            </a:pPr>
            <a:r>
              <a:rPr lang="en-US" sz="2500" dirty="0" smtClean="0"/>
              <a:t>Send the end data to the designated destination MAC address. </a:t>
            </a:r>
          </a:p>
          <a:p>
            <a:pPr marL="400050" indent="-400050">
              <a:buFont typeface="+mj-lt"/>
              <a:buAutoNum type="romanU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3810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u="sng" dirty="0" smtClean="0"/>
              <a:t>PROGRESS</a:t>
            </a:r>
            <a:endParaRPr lang="en-US" sz="2400" i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990600"/>
            <a:ext cx="8153400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500" dirty="0" smtClean="0"/>
              <a:t>Capture .</a:t>
            </a:r>
            <a:r>
              <a:rPr lang="en-US" sz="2500" dirty="0" err="1" smtClean="0"/>
              <a:t>pcap</a:t>
            </a:r>
            <a:r>
              <a:rPr lang="en-US" sz="2500" dirty="0" smtClean="0"/>
              <a:t> </a:t>
            </a:r>
            <a:r>
              <a:rPr lang="en-US" sz="2500" dirty="0" smtClean="0"/>
              <a:t>file 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500" dirty="0" smtClean="0"/>
              <a:t>Read this file headers structure-wise.</a:t>
            </a:r>
          </a:p>
          <a:p>
            <a:pPr>
              <a:buFont typeface="Wingdings" pitchFamily="2" charset="2"/>
              <a:buChar char="Ø"/>
            </a:pPr>
            <a:endParaRPr lang="en-US" sz="2500" dirty="0" smtClean="0"/>
          </a:p>
          <a:p>
            <a:pPr>
              <a:buFont typeface="Wingdings" pitchFamily="2" charset="2"/>
              <a:buChar char="Ø"/>
            </a:pPr>
            <a:r>
              <a:rPr lang="en-US" sz="2500" dirty="0" smtClean="0"/>
              <a:t>Read rest of the file character-wise.</a:t>
            </a:r>
          </a:p>
          <a:p>
            <a:pPr>
              <a:buFont typeface="Wingdings" pitchFamily="2" charset="2"/>
              <a:buChar char="Ø"/>
            </a:pPr>
            <a:endParaRPr lang="en-US" sz="2500" dirty="0" smtClean="0"/>
          </a:p>
          <a:p>
            <a:pPr>
              <a:buFont typeface="Wingdings" pitchFamily="2" charset="2"/>
              <a:buChar char="Ø"/>
            </a:pPr>
            <a:r>
              <a:rPr lang="en-US" sz="2500" dirty="0" smtClean="0"/>
              <a:t>Create another </a:t>
            </a:r>
            <a:r>
              <a:rPr lang="en-US" sz="2500" dirty="0" err="1" smtClean="0"/>
              <a:t>pcap</a:t>
            </a:r>
            <a:r>
              <a:rPr lang="en-US" sz="2500" dirty="0" smtClean="0"/>
              <a:t> file and write it from captured file.</a:t>
            </a:r>
          </a:p>
          <a:p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45720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Link : </a:t>
            </a:r>
            <a:r>
              <a:rPr lang="en-US" dirty="0" smtClean="0">
                <a:solidFill>
                  <a:srgbClr val="92DAE8"/>
                </a:solidFill>
                <a:hlinkClick r:id="rId2"/>
              </a:rPr>
              <a:t>Click Here</a:t>
            </a:r>
            <a:endParaRPr lang="en-US" dirty="0">
              <a:solidFill>
                <a:srgbClr val="92DAE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09600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u="sng" dirty="0" smtClean="0"/>
              <a:t>NEXT STEPS……</a:t>
            </a:r>
            <a:endParaRPr lang="en-US" sz="2400" i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752600"/>
            <a:ext cx="754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500" dirty="0" smtClean="0"/>
              <a:t>Learning </a:t>
            </a:r>
            <a:r>
              <a:rPr lang="en-US" sz="2500" dirty="0" smtClean="0"/>
              <a:t>Raw Socket </a:t>
            </a:r>
            <a:r>
              <a:rPr lang="en-US" sz="2500" dirty="0" smtClean="0"/>
              <a:t>programing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500" dirty="0" smtClean="0"/>
              <a:t>Capture Raw data by Raw Socket.</a:t>
            </a:r>
          </a:p>
          <a:p>
            <a:pPr>
              <a:buFont typeface="Wingdings" pitchFamily="2" charset="2"/>
              <a:buChar char="Ø"/>
            </a:pPr>
            <a:endParaRPr lang="en-US" sz="2500" dirty="0" smtClean="0"/>
          </a:p>
          <a:p>
            <a:pPr>
              <a:buFont typeface="Wingdings" pitchFamily="2" charset="2"/>
              <a:buChar char="Ø"/>
            </a:pPr>
            <a:r>
              <a:rPr lang="en-US" sz="2500" dirty="0" smtClean="0"/>
              <a:t>Retrieve </a:t>
            </a:r>
            <a:r>
              <a:rPr lang="en-US" sz="2500" dirty="0" err="1" smtClean="0"/>
              <a:t>informations</a:t>
            </a:r>
            <a:r>
              <a:rPr lang="en-US" sz="2500" dirty="0" smtClean="0"/>
              <a:t> .</a:t>
            </a:r>
            <a:endParaRPr lang="en-US" sz="2500" dirty="0" smtClean="0"/>
          </a:p>
          <a:p>
            <a:pPr>
              <a:buFont typeface="Wingdings" pitchFamily="2" charset="2"/>
              <a:buChar char="Ø"/>
            </a:pPr>
            <a:endParaRPr lang="en-US" sz="2500" dirty="0" smtClean="0"/>
          </a:p>
          <a:p>
            <a:pPr>
              <a:buFont typeface="Wingdings" pitchFamily="2" charset="2"/>
              <a:buChar char="Ø"/>
            </a:pPr>
            <a:r>
              <a:rPr lang="en-US" sz="2500" dirty="0" smtClean="0"/>
              <a:t>Send Captured  data by Raw Socket.  </a:t>
            </a: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3810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u="sng" dirty="0" smtClean="0"/>
              <a:t>CONCLUSION</a:t>
            </a:r>
            <a:endParaRPr lang="en-US" sz="2400" i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876300" y="1524000"/>
            <a:ext cx="7010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500" dirty="0" smtClean="0"/>
              <a:t>This</a:t>
            </a:r>
            <a:r>
              <a:rPr lang="bn-BD" sz="2500" dirty="0" smtClean="0"/>
              <a:t> project will provide a great oppurtunity to develop coding skills</a:t>
            </a:r>
            <a:r>
              <a:rPr lang="en-US" sz="25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500" dirty="0" smtClean="0"/>
          </a:p>
          <a:p>
            <a:pPr>
              <a:buFont typeface="Arial" pitchFamily="34" charset="0"/>
              <a:buChar char="•"/>
            </a:pPr>
            <a:r>
              <a:rPr lang="en-US" sz="2500" dirty="0" smtClean="0"/>
              <a:t>And also an opportunity for gaining knowledge about networking and interesting facts.</a:t>
            </a:r>
          </a:p>
          <a:p>
            <a:pPr>
              <a:buFont typeface="Arial" pitchFamily="34" charset="0"/>
              <a:buChar char="•"/>
            </a:pPr>
            <a:endParaRPr lang="en-US" sz="2500" dirty="0" smtClean="0"/>
          </a:p>
          <a:p>
            <a:pPr>
              <a:buFont typeface="Arial" pitchFamily="34" charset="0"/>
              <a:buChar char="•"/>
            </a:pPr>
            <a:r>
              <a:rPr lang="en-US" sz="2500" dirty="0" smtClean="0"/>
              <a:t>The project also aims for developing a new suitable protocol  for data transmission.</a:t>
            </a:r>
          </a:p>
          <a:p>
            <a:pPr>
              <a:buFont typeface="Arial" pitchFamily="34" charset="0"/>
              <a:buChar char="•"/>
            </a:pPr>
            <a:endParaRPr lang="en-US" sz="2500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tock_000016635239_Large-56b09d1e5f9b58b7d024627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361</TotalTime>
  <Words>345</Words>
  <Application>Microsoft Office PowerPoint</Application>
  <PresentationFormat>On-screen Show (4:3)</PresentationFormat>
  <Paragraphs>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Franklin Gothic Book</vt:lpstr>
      <vt:lpstr>Vrinda</vt:lpstr>
      <vt:lpstr>Wingdings</vt:lpstr>
      <vt:lpstr>Wingdings 2</vt:lpstr>
      <vt:lpstr>Technic</vt:lpstr>
      <vt:lpstr>Implementation of Mac sublayer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Manipulation of data in Mac sublayer</dc:title>
  <dc:creator>Endeavour</dc:creator>
  <cp:lastModifiedBy>akib</cp:lastModifiedBy>
  <cp:revision>40</cp:revision>
  <dcterms:created xsi:type="dcterms:W3CDTF">2006-08-16T00:00:00Z</dcterms:created>
  <dcterms:modified xsi:type="dcterms:W3CDTF">2018-03-07T04:38:00Z</dcterms:modified>
</cp:coreProperties>
</file>