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76" r:id="rId6"/>
    <p:sldId id="259" r:id="rId7"/>
    <p:sldId id="260" r:id="rId8"/>
    <p:sldId id="261" r:id="rId9"/>
    <p:sldId id="297" r:id="rId10"/>
    <p:sldId id="263" r:id="rId11"/>
    <p:sldId id="294" r:id="rId12"/>
    <p:sldId id="295" r:id="rId13"/>
    <p:sldId id="296" r:id="rId14"/>
    <p:sldId id="269" r:id="rId15"/>
    <p:sldId id="270" r:id="rId16"/>
    <p:sldId id="272" r:id="rId17"/>
    <p:sldId id="277" r:id="rId18"/>
    <p:sldId id="292" r:id="rId19"/>
  </p:sldIdLst>
  <p:sldSz cx="9144000" cy="6858000" type="screen4x3"/>
  <p:notesSz cx="6781800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Vy49In26Fpgb+KDRTZeYIPfF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65" name="Google Shape;65;p1:notes"/>
          <p:cNvSpPr txBox="1"/>
          <p:nvPr/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bd2e6e3df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bd2e6e3df_2_205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bbd2e6e3df_2_205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69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bd2e6e3df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bd2e6e3df_2_205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bbd2e6e3df_2_205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03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bd2e6e3df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bd2e6e3df_2_245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bbd2e6e3df_2_245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bd2e6e3df_2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bd2e6e3df_2_25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bbd2e6e3df_2_251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bd2e6e3df_2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bd2e6e3df_2_26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bbd2e6e3df_2_269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b1ad41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b1ad410c0_0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bb1ad410c0_0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b1ad410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b1ad410c0_0_6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bb1ad410c0_0_6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bd2e6e3df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bd2e6e3df_2_8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bbd2e6e3df_2_81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bd2e6e3d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bd2e6e3df_2_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bbd2e6e3df_2_3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bd2e6e3df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bd2e6e3df_2_13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bd2e6e3df_2_133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7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bd2e6e3df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bd2e6e3df_2_205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bbd2e6e3df_2_205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bd2e6e3df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bd2e6e3df_2_205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bbd2e6e3df_2_205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87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250825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4648200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t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858000" y="0"/>
            <a:ext cx="2286000" cy="630872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 rot="5400000">
            <a:off x="4846638" y="2011362"/>
            <a:ext cx="630872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sz="32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 rot="5400000">
            <a:off x="198438" y="-198438"/>
            <a:ext cx="6308725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 rot="5400000">
            <a:off x="1729581" y="-656432"/>
            <a:ext cx="5472112" cy="86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495300" y="3933825"/>
            <a:ext cx="8153400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0" y="2636837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FFDE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12;p3" descr="neomai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" name="Google Shape;21;p5"/>
          <p:cNvSpPr txBox="1"/>
          <p:nvPr/>
        </p:nvSpPr>
        <p:spPr>
          <a:xfrm>
            <a:off x="6072187" y="6215062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lang="en-US" sz="1600" b="0" i="0" u="non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0" y="6351587"/>
            <a:ext cx="9144000" cy="6985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w="9525" cap="flat" cmpd="sng">
            <a:solidFill>
              <a:srgbClr val="AB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0" y="857250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E8B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" name="Google Shape;24;p5" descr="Picture1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437" y="6215062"/>
            <a:ext cx="500062" cy="614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685800" y="6889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ct val="100000"/>
              <a:buFont typeface="Times New Roman"/>
              <a:buNone/>
            </a:pPr>
            <a:r>
              <a:rPr lang="en-US" dirty="0">
                <a:solidFill>
                  <a:srgbClr val="C09C00"/>
                </a:solidFill>
              </a:rPr>
              <a:t>System Analysis and Design </a:t>
            </a:r>
            <a:br>
              <a:rPr lang="en-US" dirty="0">
                <a:solidFill>
                  <a:srgbClr val="C09C00"/>
                </a:solidFill>
              </a:rPr>
            </a:br>
            <a:r>
              <a:rPr lang="en-US" dirty="0">
                <a:solidFill>
                  <a:srgbClr val="C09C00"/>
                </a:solidFill>
              </a:rPr>
              <a:t>on </a:t>
            </a:r>
            <a:br>
              <a:rPr lang="en-US" dirty="0">
                <a:solidFill>
                  <a:srgbClr val="C09C00"/>
                </a:solidFill>
              </a:rPr>
            </a:br>
            <a:r>
              <a:rPr lang="en-US" dirty="0">
                <a:solidFill>
                  <a:srgbClr val="C09C00"/>
                </a:solidFill>
              </a:rPr>
              <a:t>Institute of Information &amp; Communication Technology, CUET</a:t>
            </a:r>
            <a:endParaRPr lang="en-US"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5834124" y="3537732"/>
            <a:ext cx="3179700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Prof. Dr. Kaushik Deb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Professor, Dept of CSE, CUET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Sabiha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Anan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Assistant Professor, Dept of CSE, CUET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537732"/>
            <a:ext cx="351536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Submitted By :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Shafiul Alam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1904006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Md. Akib Hasan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1904015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K.M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Mahabub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Hossain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1904017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Sadman Rahman Ananta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1904020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Sawmik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Kumar Paul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1904021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bd2e6e3df_2_2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Information</a:t>
            </a:r>
            <a:endParaRPr/>
          </a:p>
        </p:txBody>
      </p:sp>
      <p:sp>
        <p:nvSpPr>
          <p:cNvPr id="172" name="Google Shape;172;g1bbd2e6e3df_2_20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8786862" cy="5486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200" b="1" dirty="0"/>
              <a:t>Tactical Information</a:t>
            </a:r>
          </a:p>
          <a:p>
            <a:pPr lvl="2" indent="-457200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Offering Technical Courses</a:t>
            </a:r>
          </a:p>
          <a:p>
            <a:pPr lvl="2" indent="-457200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Providing Training Courses</a:t>
            </a:r>
          </a:p>
          <a:p>
            <a:pPr lvl="2" indent="-457200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PGD </a:t>
            </a:r>
            <a:r>
              <a:rPr lang="en-US" sz="3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(Postgraduate Diploma) in ICT</a:t>
            </a:r>
          </a:p>
          <a:p>
            <a:pPr lvl="2" indent="-457200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Server for Undergraduate Admission Test</a:t>
            </a:r>
            <a:endParaRPr lang="en-US" sz="3200" dirty="0"/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endParaRPr lang="en-US" sz="2600" dirty="0"/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846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bd2e6e3df_2_2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Information</a:t>
            </a:r>
            <a:endParaRPr/>
          </a:p>
        </p:txBody>
      </p:sp>
      <p:sp>
        <p:nvSpPr>
          <p:cNvPr id="172" name="Google Shape;172;g1bbd2e6e3df_2_20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8786862" cy="5486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en-US" sz="3200" b="1" dirty="0"/>
              <a:t> Information</a:t>
            </a:r>
          </a:p>
          <a:p>
            <a:pPr lvl="2" indent="-45720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Offering Edu-Roam Facilities</a:t>
            </a:r>
          </a:p>
          <a:p>
            <a:pPr lvl="2" indent="-45720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Introducing GPU Service </a:t>
            </a:r>
          </a:p>
          <a:p>
            <a:pPr lvl="2" indent="-45720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Providing D-</a:t>
            </a:r>
            <a:r>
              <a:rPr lang="en-US" sz="3000" dirty="0" err="1"/>
              <a:t>nothi</a:t>
            </a:r>
            <a:r>
              <a:rPr lang="en-US" sz="3000" dirty="0"/>
              <a:t> Service</a:t>
            </a:r>
          </a:p>
          <a:p>
            <a:pPr lvl="2" indent="-45720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Bringing SSO (Single Sign On) Service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600" dirty="0"/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5006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bd2e6e3df_2_2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Information</a:t>
            </a:r>
            <a:endParaRPr/>
          </a:p>
        </p:txBody>
      </p:sp>
      <p:sp>
        <p:nvSpPr>
          <p:cNvPr id="172" name="Google Shape;172;g1bbd2e6e3df_2_20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8786862" cy="5486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Statutory</a:t>
            </a:r>
            <a:r>
              <a:rPr lang="en-US" sz="3200" b="1" dirty="0"/>
              <a:t> Information</a:t>
            </a:r>
          </a:p>
          <a:p>
            <a:pPr lvl="2" indent="-45720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Budget Allocation Report</a:t>
            </a:r>
          </a:p>
          <a:p>
            <a:pPr lvl="2" indent="-45720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2800" dirty="0"/>
              <a:t>Financial Year Report </a:t>
            </a:r>
          </a:p>
          <a:p>
            <a:pPr marL="914400" lvl="2" indent="0" algn="just">
              <a:lnSpc>
                <a:spcPct val="115000"/>
              </a:lnSpc>
              <a:spcBef>
                <a:spcPts val="690"/>
              </a:spcBef>
              <a:buClrTx/>
              <a:buSzPct val="60000"/>
              <a:buNone/>
            </a:pPr>
            <a:endParaRPr lang="en-US" sz="2600" dirty="0"/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751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bd2e6e3df_2_2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Gathering</a:t>
            </a:r>
            <a:endParaRPr/>
          </a:p>
        </p:txBody>
      </p:sp>
      <p:sp>
        <p:nvSpPr>
          <p:cNvPr id="214" name="Google Shape;214;g1bbd2e6e3df_2_245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indent="-419735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Basic Concept of IICT (CUET)?</a:t>
            </a:r>
            <a:endParaRPr sz="3000" dirty="0"/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Number of Wings?</a:t>
            </a:r>
            <a:endParaRPr sz="3000" dirty="0"/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Management Hierarchy?</a:t>
            </a:r>
            <a:endParaRPr sz="3000" dirty="0"/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Total Number of Employees?</a:t>
            </a:r>
            <a:endParaRPr sz="3000" dirty="0"/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Day to Day Activities?</a:t>
            </a:r>
            <a:endParaRPr sz="3000" dirty="0"/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Short Term Activities?</a:t>
            </a:r>
            <a:endParaRPr sz="3000" dirty="0"/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Long Term Planning?</a:t>
            </a:r>
          </a:p>
          <a:p>
            <a:pPr marL="546100" indent="-419735" algn="just">
              <a:lnSpc>
                <a:spcPct val="115000"/>
              </a:lnSpc>
              <a:spcBef>
                <a:spcPts val="690"/>
              </a:spcBef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Providing Facilities?</a:t>
            </a:r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endParaRPr sz="3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bd2e6e3df_2_2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Information Gathering (Contd…)</a:t>
            </a:r>
            <a:endParaRPr/>
          </a:p>
        </p:txBody>
      </p:sp>
      <p:sp>
        <p:nvSpPr>
          <p:cNvPr id="221" name="Google Shape;221;g1bbd2e6e3df_2_251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Variety of Activity?</a:t>
            </a:r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Available Services ?</a:t>
            </a:r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r>
              <a:rPr lang="en-US" sz="3000" dirty="0"/>
              <a:t>Diversification?</a:t>
            </a:r>
          </a:p>
          <a:p>
            <a:pPr marL="546100" lvl="0" indent="-419735" algn="just" rtl="0">
              <a:lnSpc>
                <a:spcPct val="115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▪"/>
            </a:pPr>
            <a:endParaRPr sz="3000" dirty="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bd2e6e3df_2_2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Requirement Specification</a:t>
            </a:r>
            <a:endParaRPr/>
          </a:p>
        </p:txBody>
      </p:sp>
      <p:sp>
        <p:nvSpPr>
          <p:cNvPr id="235" name="Google Shape;235;g1bbd2e6e3df_2_269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3000" dirty="0"/>
              <a:t>Increasing Bandwidth Up to Double.</a:t>
            </a:r>
          </a:p>
          <a:p>
            <a:pPr marL="4953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3000" dirty="0"/>
              <a:t>Recruiting Young, Talented Workers.</a:t>
            </a:r>
          </a:p>
          <a:p>
            <a:pPr marL="4953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3000" dirty="0"/>
              <a:t>Updating the Registration System.</a:t>
            </a:r>
          </a:p>
          <a:p>
            <a:pPr marL="4953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3000" dirty="0"/>
              <a:t>Designing Automated Communication System.</a:t>
            </a:r>
          </a:p>
          <a:p>
            <a:pPr marL="457200" lvl="0" indent="-419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Times New Roman"/>
              <a:buChar char="➢"/>
            </a:pPr>
            <a:endParaRPr lang="en-US" sz="3000" dirty="0"/>
          </a:p>
          <a:p>
            <a:pPr marL="457200" lvl="0" indent="-419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Times New Roman"/>
              <a:buChar char="➢"/>
            </a:pPr>
            <a:endParaRPr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3B2D-D6B0-9C53-875F-9B330545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F767-C1E8-E57B-4A6E-04EC67FD1A07}"/>
              </a:ext>
            </a:extLst>
          </p:cNvPr>
          <p:cNvSpPr txBox="1"/>
          <p:nvPr/>
        </p:nvSpPr>
        <p:spPr>
          <a:xfrm>
            <a:off x="81280" y="1076960"/>
            <a:ext cx="9062720" cy="347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60000"/>
              <a:buFont typeface="Courier New" panose="02070309020205020404" pitchFamily="49" charset="0"/>
              <a:buChar char="o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IICT, CUET Because of Being Well Developed System.</a:t>
            </a:r>
          </a:p>
          <a:p>
            <a:pPr marL="457200" indent="-457200">
              <a:lnSpc>
                <a:spcPct val="150000"/>
              </a:lnSpc>
              <a:buSzPct val="60000"/>
              <a:buFont typeface="Courier New" panose="02070309020205020404" pitchFamily="49" charset="0"/>
              <a:buChar char="o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 Time Constraints on Information Collecting.</a:t>
            </a:r>
          </a:p>
          <a:p>
            <a:pPr>
              <a:lnSpc>
                <a:spcPct val="15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708275"/>
            <a:ext cx="5805488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971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Char char="●"/>
            </a:pPr>
            <a:r>
              <a:rPr lang="en-US" dirty="0">
                <a:highlight>
                  <a:schemeClr val="lt1"/>
                </a:highlight>
              </a:rPr>
              <a:t>Organization Overview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2971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Char char="●"/>
            </a:pPr>
            <a:r>
              <a:rPr lang="en-US" dirty="0">
                <a:highlight>
                  <a:schemeClr val="lt1"/>
                </a:highlight>
              </a:rPr>
              <a:t>General Information</a:t>
            </a:r>
          </a:p>
          <a:p>
            <a:pPr marL="457200" marR="0" lvl="0" indent="-2971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Char char="●"/>
            </a:pPr>
            <a:r>
              <a:rPr lang="en-US" dirty="0">
                <a:highlight>
                  <a:schemeClr val="lt1"/>
                </a:highlight>
              </a:rPr>
              <a:t>Management Structure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2971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Char char="●"/>
            </a:pPr>
            <a:r>
              <a:rPr lang="en-US" dirty="0">
                <a:highlight>
                  <a:schemeClr val="lt1"/>
                </a:highlight>
              </a:rPr>
              <a:t>Position Hierarchy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2971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Char char="●"/>
            </a:pPr>
            <a:r>
              <a:rPr lang="en-US" dirty="0">
                <a:highlight>
                  <a:schemeClr val="lt1"/>
                </a:highlight>
              </a:rPr>
              <a:t>Types of Information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2971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Char char="●"/>
            </a:pPr>
            <a:r>
              <a:rPr lang="en-US" dirty="0">
                <a:highlight>
                  <a:schemeClr val="lt1"/>
                </a:highlight>
              </a:rPr>
              <a:t>Information Gathering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2971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Char char="●"/>
            </a:pPr>
            <a:r>
              <a:rPr lang="en-US" dirty="0">
                <a:highlight>
                  <a:schemeClr val="lt1"/>
                </a:highlight>
              </a:rPr>
              <a:t>System Requirements Specification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2971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Char char="●"/>
            </a:pPr>
            <a:r>
              <a:rPr lang="en-US" dirty="0">
                <a:highlight>
                  <a:schemeClr val="lt1"/>
                </a:highlight>
              </a:rPr>
              <a:t>Conclusion</a:t>
            </a:r>
            <a:endParaRPr dirty="0">
              <a:highlight>
                <a:schemeClr val="lt1"/>
              </a:highlight>
            </a:endParaRPr>
          </a:p>
          <a:p>
            <a:pPr marL="342900" marR="0" lvl="0" indent="-23622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1" i="0" u="none" strike="noStrike" cap="none" dirty="0">
              <a:solidFill>
                <a:srgbClr val="C09C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highlight>
                <a:schemeClr val="lt1"/>
              </a:highlight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36220" algn="just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b1ad410c0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 Overview</a:t>
            </a:r>
            <a:endParaRPr dirty="0"/>
          </a:p>
        </p:txBody>
      </p:sp>
      <p:sp>
        <p:nvSpPr>
          <p:cNvPr id="83" name="Google Shape;83;g1bb1ad410c0_0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" lvl="0" indent="0" algn="ctr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&amp; Communication Technology (IICT)</a:t>
            </a:r>
          </a:p>
          <a:p>
            <a:pPr marL="160020" lvl="0" indent="0" algn="ctr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" indent="0">
              <a:lnSpc>
                <a:spcPct val="115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:</a:t>
            </a:r>
          </a:p>
          <a:p>
            <a:pPr marL="160020" indent="0">
              <a:lnSpc>
                <a:spcPct val="115000"/>
              </a:lnSpc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6</a:t>
            </a:r>
            <a:r>
              <a:rPr lang="en-US" sz="26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floor, Academic Building - 3, CUET, Chittagong.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 Type:</a:t>
            </a:r>
          </a:p>
          <a:p>
            <a:pPr marL="16002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Non-profit educational organization.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1465" algn="l" rtl="0">
              <a:spcBef>
                <a:spcPts val="360"/>
              </a:spcBef>
              <a:spcAft>
                <a:spcPts val="0"/>
              </a:spcAft>
              <a:buSzPts val="990"/>
              <a:buChar char="○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FE3A-4043-61C2-B20D-91B7EBB0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35F31-AA01-413C-9A0C-04443844100C}"/>
              </a:ext>
            </a:extLst>
          </p:cNvPr>
          <p:cNvSpPr txBox="1"/>
          <p:nvPr/>
        </p:nvSpPr>
        <p:spPr>
          <a:xfrm>
            <a:off x="418253" y="1229361"/>
            <a:ext cx="8576733" cy="277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Facilities for Post Graduation Study.</a:t>
            </a:r>
          </a:p>
          <a:p>
            <a:pPr marL="457200" indent="-457200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Actively Pursue Advance Research in ICT.</a:t>
            </a:r>
          </a:p>
          <a:p>
            <a:pPr marL="457200" indent="-457200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Knowledge Based Products &amp; Services.</a:t>
            </a:r>
          </a:p>
          <a:p>
            <a:pPr marL="457200" indent="-457200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Expertise in ICT.</a:t>
            </a:r>
          </a:p>
        </p:txBody>
      </p:sp>
    </p:spTree>
    <p:extLst>
      <p:ext uri="{BB962C8B-B14F-4D97-AF65-F5344CB8AC3E}">
        <p14:creationId xmlns:p14="http://schemas.microsoft.com/office/powerpoint/2010/main" val="285897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b1ad410c0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Information</a:t>
            </a:r>
            <a:endParaRPr/>
          </a:p>
        </p:txBody>
      </p:sp>
      <p:sp>
        <p:nvSpPr>
          <p:cNvPr id="91" name="Google Shape;91;g1bb1ad410c0_0_6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Sections to Operate : 02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Employee : 19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: </a:t>
            </a:r>
          </a:p>
          <a:p>
            <a:pPr lvl="1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24 hour internet service up to 70mbps</a:t>
            </a:r>
          </a:p>
          <a:p>
            <a:pPr lvl="1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System for Teachers &amp; Employee</a:t>
            </a:r>
          </a:p>
          <a:p>
            <a:pPr lvl="1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Required Software</a:t>
            </a:r>
          </a:p>
          <a:p>
            <a:pPr lvl="1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ICT Based Training Programs</a:t>
            </a:r>
            <a:endParaRPr lang="en-US" dirty="0"/>
          </a:p>
          <a:p>
            <a:pPr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Ø"/>
            </a:pPr>
            <a:endParaRPr dirty="0"/>
          </a:p>
          <a:p>
            <a:pPr marL="914400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bd2e6e3df_2_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Wings       			 </a:t>
            </a:r>
            <a:endParaRPr dirty="0"/>
          </a:p>
        </p:txBody>
      </p:sp>
      <p:sp>
        <p:nvSpPr>
          <p:cNvPr id="98" name="Google Shape;98;g1bbd2e6e3df_2_81"/>
          <p:cNvSpPr/>
          <p:nvPr/>
        </p:nvSpPr>
        <p:spPr>
          <a:xfrm>
            <a:off x="3247088" y="958725"/>
            <a:ext cx="2462100" cy="585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IICT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1bbd2e6e3df_2_81"/>
          <p:cNvSpPr/>
          <p:nvPr/>
        </p:nvSpPr>
        <p:spPr>
          <a:xfrm>
            <a:off x="633950" y="2219725"/>
            <a:ext cx="2141400" cy="58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Academic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1bbd2e6e3df_2_81"/>
          <p:cNvSpPr/>
          <p:nvPr/>
        </p:nvSpPr>
        <p:spPr>
          <a:xfrm>
            <a:off x="5966625" y="2261676"/>
            <a:ext cx="2190000" cy="58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System &amp; Support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1bbd2e6e3df_2_81"/>
          <p:cNvSpPr/>
          <p:nvPr/>
        </p:nvSpPr>
        <p:spPr>
          <a:xfrm>
            <a:off x="6320047" y="3157175"/>
            <a:ext cx="2190000" cy="58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Networking.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1bbd2e6e3df_2_81"/>
          <p:cNvSpPr/>
          <p:nvPr/>
        </p:nvSpPr>
        <p:spPr>
          <a:xfrm>
            <a:off x="958205" y="3157163"/>
            <a:ext cx="2141400" cy="58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Email</a:t>
            </a:r>
            <a:endParaRPr lang="en-US" sz="1800" dirty="0">
              <a:effectLst/>
            </a:endParaRPr>
          </a:p>
        </p:txBody>
      </p:sp>
      <p:sp>
        <p:nvSpPr>
          <p:cNvPr id="105" name="Google Shape;105;g1bbd2e6e3df_2_81"/>
          <p:cNvSpPr/>
          <p:nvPr/>
        </p:nvSpPr>
        <p:spPr>
          <a:xfrm>
            <a:off x="958200" y="4842750"/>
            <a:ext cx="2141400" cy="58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Online Registration.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1bbd2e6e3df_2_81"/>
          <p:cNvSpPr/>
          <p:nvPr/>
        </p:nvSpPr>
        <p:spPr>
          <a:xfrm>
            <a:off x="958205" y="4044275"/>
            <a:ext cx="2141400" cy="58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Manufacturing ID Card.</a:t>
            </a:r>
            <a:endParaRPr lang="en-US" sz="2000" dirty="0">
              <a:effectLst/>
            </a:endParaRPr>
          </a:p>
        </p:txBody>
      </p:sp>
      <p:sp>
        <p:nvSpPr>
          <p:cNvPr id="107" name="Google Shape;107;g1bbd2e6e3df_2_81"/>
          <p:cNvSpPr/>
          <p:nvPr/>
        </p:nvSpPr>
        <p:spPr>
          <a:xfrm>
            <a:off x="6320047" y="4044275"/>
            <a:ext cx="2190000" cy="58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Software (Website &amp; Conference Site).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g1bbd2e6e3df_2_81"/>
          <p:cNvCxnSpPr>
            <a:cxnSpLocks/>
          </p:cNvCxnSpPr>
          <p:nvPr/>
        </p:nvCxnSpPr>
        <p:spPr>
          <a:xfrm>
            <a:off x="741589" y="2819500"/>
            <a:ext cx="0" cy="23157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g1bbd2e6e3df_2_81"/>
          <p:cNvCxnSpPr>
            <a:endCxn id="104" idx="1"/>
          </p:cNvCxnSpPr>
          <p:nvPr/>
        </p:nvCxnSpPr>
        <p:spPr>
          <a:xfrm>
            <a:off x="729605" y="3445163"/>
            <a:ext cx="228600" cy="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g1bbd2e6e3df_2_81"/>
          <p:cNvCxnSpPr>
            <a:endCxn id="106" idx="1"/>
          </p:cNvCxnSpPr>
          <p:nvPr/>
        </p:nvCxnSpPr>
        <p:spPr>
          <a:xfrm rot="10800000" flipH="1">
            <a:off x="729605" y="4336775"/>
            <a:ext cx="228600" cy="6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g1bbd2e6e3df_2_81"/>
          <p:cNvCxnSpPr>
            <a:cxnSpLocks/>
          </p:cNvCxnSpPr>
          <p:nvPr/>
        </p:nvCxnSpPr>
        <p:spPr>
          <a:xfrm rot="10800000" flipH="1">
            <a:off x="741589" y="5146425"/>
            <a:ext cx="240300" cy="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g1bbd2e6e3df_2_81"/>
          <p:cNvCxnSpPr/>
          <p:nvPr/>
        </p:nvCxnSpPr>
        <p:spPr>
          <a:xfrm flipH="1">
            <a:off x="1704824" y="1880875"/>
            <a:ext cx="6900" cy="33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g1bbd2e6e3df_2_81"/>
          <p:cNvCxnSpPr/>
          <p:nvPr/>
        </p:nvCxnSpPr>
        <p:spPr>
          <a:xfrm>
            <a:off x="7061778" y="1853675"/>
            <a:ext cx="4800" cy="41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g1bbd2e6e3df_2_81"/>
          <p:cNvCxnSpPr/>
          <p:nvPr/>
        </p:nvCxnSpPr>
        <p:spPr>
          <a:xfrm rot="10800000" flipH="1">
            <a:off x="1711725" y="1853075"/>
            <a:ext cx="5349900" cy="41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g1bbd2e6e3df_2_81"/>
          <p:cNvCxnSpPr/>
          <p:nvPr/>
        </p:nvCxnSpPr>
        <p:spPr>
          <a:xfrm flipH="1">
            <a:off x="4478138" y="1543725"/>
            <a:ext cx="16200" cy="299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g1bbd2e6e3df_2_81"/>
          <p:cNvCxnSpPr>
            <a:endCxn id="102" idx="1"/>
          </p:cNvCxnSpPr>
          <p:nvPr/>
        </p:nvCxnSpPr>
        <p:spPr>
          <a:xfrm rot="10800000" flipH="1">
            <a:off x="6089047" y="3449675"/>
            <a:ext cx="231000" cy="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g1bbd2e6e3df_2_81"/>
          <p:cNvCxnSpPr>
            <a:endCxn id="107" idx="1"/>
          </p:cNvCxnSpPr>
          <p:nvPr/>
        </p:nvCxnSpPr>
        <p:spPr>
          <a:xfrm rot="10800000" flipH="1">
            <a:off x="6089047" y="4336775"/>
            <a:ext cx="231000" cy="6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g1bbd2e6e3df_2_81"/>
          <p:cNvCxnSpPr>
            <a:cxnSpLocks/>
          </p:cNvCxnSpPr>
          <p:nvPr/>
        </p:nvCxnSpPr>
        <p:spPr>
          <a:xfrm>
            <a:off x="6084085" y="2860300"/>
            <a:ext cx="4961" cy="239547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g1bbd2e6e3df_2_81"/>
          <p:cNvSpPr txBox="1"/>
          <p:nvPr/>
        </p:nvSpPr>
        <p:spPr>
          <a:xfrm>
            <a:off x="3130080" y="5608008"/>
            <a:ext cx="34377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Figure 1 : Wings of IICT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03;g1bbd2e6e3df_2_81">
            <a:extLst>
              <a:ext uri="{FF2B5EF4-FFF2-40B4-BE49-F238E27FC236}">
                <a16:creationId xmlns:a16="http://schemas.microsoft.com/office/drawing/2014/main" id="{318133F0-A9EC-0B7B-29EC-45847C4C0FF6}"/>
              </a:ext>
            </a:extLst>
          </p:cNvPr>
          <p:cNvSpPr/>
          <p:nvPr/>
        </p:nvSpPr>
        <p:spPr>
          <a:xfrm>
            <a:off x="6320047" y="4949073"/>
            <a:ext cx="2190000" cy="55770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Technical Support.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Google Shape;119;g1bbd2e6e3df_2_81">
            <a:extLst>
              <a:ext uri="{FF2B5EF4-FFF2-40B4-BE49-F238E27FC236}">
                <a16:creationId xmlns:a16="http://schemas.microsoft.com/office/drawing/2014/main" id="{B23B5994-735E-0CDD-8614-1D01FD331880}"/>
              </a:ext>
            </a:extLst>
          </p:cNvPr>
          <p:cNvCxnSpPr/>
          <p:nvPr/>
        </p:nvCxnSpPr>
        <p:spPr>
          <a:xfrm rot="10800000" flipH="1">
            <a:off x="6089047" y="5255772"/>
            <a:ext cx="231000" cy="6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bd2e6e3df_2_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1384300" lvl="0" indent="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500" dirty="0">
                <a:solidFill>
                  <a:srgbClr val="1B1B1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Management  Structure	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g1bbd2e6e3df_2_3"/>
          <p:cNvSpPr/>
          <p:nvPr/>
        </p:nvSpPr>
        <p:spPr>
          <a:xfrm>
            <a:off x="2088151" y="1643400"/>
            <a:ext cx="4570600" cy="3740850"/>
          </a:xfrm>
          <a:prstGeom prst="flowChartExtra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g1bbd2e6e3df_2_3"/>
          <p:cNvCxnSpPr/>
          <p:nvPr/>
        </p:nvCxnSpPr>
        <p:spPr>
          <a:xfrm rot="10800000" flipH="1">
            <a:off x="3407650" y="3208175"/>
            <a:ext cx="1904400" cy="13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g1bbd2e6e3df_2_3"/>
          <p:cNvCxnSpPr/>
          <p:nvPr/>
        </p:nvCxnSpPr>
        <p:spPr>
          <a:xfrm>
            <a:off x="2768300" y="4282400"/>
            <a:ext cx="3223800" cy="1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g1bbd2e6e3df_2_3"/>
          <p:cNvSpPr txBox="1"/>
          <p:nvPr/>
        </p:nvSpPr>
        <p:spPr>
          <a:xfrm>
            <a:off x="3468800" y="2480475"/>
            <a:ext cx="18093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Top Level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Director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1bbd2e6e3df_2_3"/>
          <p:cNvSpPr txBox="1"/>
          <p:nvPr/>
        </p:nvSpPr>
        <p:spPr>
          <a:xfrm>
            <a:off x="3502850" y="3413675"/>
            <a:ext cx="1741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Mid Level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Supportive Engineers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1bbd2e6e3df_2_3"/>
          <p:cNvSpPr txBox="1"/>
          <p:nvPr/>
        </p:nvSpPr>
        <p:spPr>
          <a:xfrm>
            <a:off x="3489250" y="4518775"/>
            <a:ext cx="17412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Low Level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Technicians , Lab Assistants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1bbd2e6e3df_2_3"/>
          <p:cNvSpPr txBox="1"/>
          <p:nvPr/>
        </p:nvSpPr>
        <p:spPr>
          <a:xfrm>
            <a:off x="2079750" y="5899150"/>
            <a:ext cx="82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1bbd2e6e3df_2_3"/>
          <p:cNvSpPr txBox="1"/>
          <p:nvPr/>
        </p:nvSpPr>
        <p:spPr>
          <a:xfrm>
            <a:off x="1935280" y="5679992"/>
            <a:ext cx="447568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Figure 2 : Management Structure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BCED84-59F5-B943-AAF5-3E4FFDD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Hierarchy</a:t>
            </a:r>
          </a:p>
        </p:txBody>
      </p:sp>
      <p:sp>
        <p:nvSpPr>
          <p:cNvPr id="26" name="Google Shape;165;g1bbd2e6e3df_2_133">
            <a:extLst>
              <a:ext uri="{FF2B5EF4-FFF2-40B4-BE49-F238E27FC236}">
                <a16:creationId xmlns:a16="http://schemas.microsoft.com/office/drawing/2014/main" id="{2022ED50-848C-5234-D820-EE9EC598F1E6}"/>
              </a:ext>
            </a:extLst>
          </p:cNvPr>
          <p:cNvSpPr txBox="1"/>
          <p:nvPr/>
        </p:nvSpPr>
        <p:spPr>
          <a:xfrm>
            <a:off x="3129280" y="5842000"/>
            <a:ext cx="288544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Times New Roman"/>
              </a:rPr>
              <a:t>Figure 3 : Position Hierarchy</a:t>
            </a:r>
            <a:endParaRPr dirty="0">
              <a:sym typeface="Times New Roman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030D637-263E-C417-747D-2CBBBF6D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088281"/>
            <a:ext cx="7071360" cy="45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8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bd2e6e3df_2_2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Information</a:t>
            </a:r>
            <a:endParaRPr/>
          </a:p>
        </p:txBody>
      </p:sp>
      <p:sp>
        <p:nvSpPr>
          <p:cNvPr id="172" name="Google Shape;172;g1bbd2e6e3df_2_20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8786862" cy="5486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spcBef>
                <a:spcPts val="36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</a:pPr>
            <a:r>
              <a:rPr lang="en-US" sz="3200" b="1" dirty="0"/>
              <a:t>Operational Information</a:t>
            </a:r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Data Entry</a:t>
            </a:r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Maintain Email Service</a:t>
            </a:r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Managing Server</a:t>
            </a:r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Maintain Broadband Service</a:t>
            </a:r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Surveilling whole institution (CUET)</a:t>
            </a:r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Operating Online Registration </a:t>
            </a:r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r>
              <a:rPr lang="en-US" sz="3000" dirty="0"/>
              <a:t>Manufacturing ID Card</a:t>
            </a:r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endParaRPr lang="en-US" sz="3200" dirty="0"/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endParaRPr lang="en-US" sz="2600" dirty="0"/>
          </a:p>
          <a:p>
            <a:pPr lvl="2" indent="-457200" algn="just">
              <a:buClrTx/>
              <a:buSzPct val="60000"/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460</Words>
  <Application>Microsoft Office PowerPoint</Application>
  <PresentationFormat>On-screen Show (4:3)</PresentationFormat>
  <Paragraphs>129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Calibri</vt:lpstr>
      <vt:lpstr>Constantia</vt:lpstr>
      <vt:lpstr>Courier New</vt:lpstr>
      <vt:lpstr>Noto Sans Symbols</vt:lpstr>
      <vt:lpstr>Tahoma</vt:lpstr>
      <vt:lpstr>Times New Roman</vt:lpstr>
      <vt:lpstr>Wingdings</vt:lpstr>
      <vt:lpstr>2_islab2006-Eng</vt:lpstr>
      <vt:lpstr>1_islab2006-Eng</vt:lpstr>
      <vt:lpstr>System Analysis and Design  on  Institute of Information &amp; Communication Technology, CUET</vt:lpstr>
      <vt:lpstr>Contents</vt:lpstr>
      <vt:lpstr>Organization Overview</vt:lpstr>
      <vt:lpstr>Motivation</vt:lpstr>
      <vt:lpstr>General Information</vt:lpstr>
      <vt:lpstr>Wings           </vt:lpstr>
      <vt:lpstr>Management  Structure  </vt:lpstr>
      <vt:lpstr>Position Hierarchy</vt:lpstr>
      <vt:lpstr>Types of Information</vt:lpstr>
      <vt:lpstr>Types of Information</vt:lpstr>
      <vt:lpstr>Types of Information</vt:lpstr>
      <vt:lpstr>Types of Information</vt:lpstr>
      <vt:lpstr>Information Gathering</vt:lpstr>
      <vt:lpstr>Information Gathering (Contd…)</vt:lpstr>
      <vt:lpstr>System Requirement Specification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  on  Institute of Information &amp; Communication Technology,CUET</dc:title>
  <dc:creator>priyam</dc:creator>
  <cp:lastModifiedBy>User</cp:lastModifiedBy>
  <cp:revision>34</cp:revision>
  <dcterms:created xsi:type="dcterms:W3CDTF">2012-03-24T22:43:44Z</dcterms:created>
  <dcterms:modified xsi:type="dcterms:W3CDTF">2023-06-13T17:24:54Z</dcterms:modified>
</cp:coreProperties>
</file>