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0"/>
  </p:notesMasterIdLst>
  <p:sldIdLst>
    <p:sldId id="277" r:id="rId3"/>
    <p:sldId id="257" r:id="rId4"/>
    <p:sldId id="278" r:id="rId5"/>
    <p:sldId id="279" r:id="rId6"/>
    <p:sldId id="298" r:id="rId7"/>
    <p:sldId id="261" r:id="rId8"/>
    <p:sldId id="262" r:id="rId9"/>
    <p:sldId id="263" r:id="rId10"/>
    <p:sldId id="264" r:id="rId11"/>
    <p:sldId id="267" r:id="rId12"/>
    <p:sldId id="266" r:id="rId13"/>
    <p:sldId id="305" r:id="rId14"/>
    <p:sldId id="308" r:id="rId15"/>
    <p:sldId id="265" r:id="rId16"/>
    <p:sldId id="303" r:id="rId17"/>
    <p:sldId id="268" r:id="rId18"/>
    <p:sldId id="271" r:id="rId19"/>
    <p:sldId id="270" r:id="rId20"/>
    <p:sldId id="306" r:id="rId21"/>
    <p:sldId id="307" r:id="rId22"/>
    <p:sldId id="269" r:id="rId23"/>
    <p:sldId id="304" r:id="rId24"/>
    <p:sldId id="272" r:id="rId25"/>
    <p:sldId id="300" r:id="rId26"/>
    <p:sldId id="302" r:id="rId27"/>
    <p:sldId id="275" r:id="rId28"/>
    <p:sldId id="276" r:id="rId29"/>
  </p:sldIdLst>
  <p:sldSz cx="9144000" cy="6858000" type="screen4x3"/>
  <p:notesSz cx="6781800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L1CItRUyZGJD/OvrloKd5CJEd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52" d="100"/>
          <a:sy n="52" d="100"/>
        </p:scale>
        <p:origin x="68" y="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65" name="Google Shape;65;p1:notes"/>
          <p:cNvSpPr txBox="1"/>
          <p:nvPr/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9408c121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g1d9408c1211_0_45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1d9408c1211_0_45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408c121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1d9408c1211_0_5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d9408c1211_0_5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91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408c121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1d9408c1211_0_5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d9408c1211_0_5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838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9408c121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g1d9408c1211_0_2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1d9408c1211_0_2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408c121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1d9408c1211_0_5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d9408c1211_0_5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838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9408c121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1d9408c1211_0_8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1d9408c1211_0_8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9408c121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1d9408c1211_0_10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1d9408c1211_0_109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9408c121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1d9408c1211_0_10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1d9408c1211_0_10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9408c121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1d9408c1211_0_10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1d9408c1211_0_109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381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9408c121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1d9408c1211_0_10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1d9408c1211_0_109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10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9408c121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g1d9408c1211_0_9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1d9408c1211_0_91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9408c121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1d9408c1211_0_10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1d9408c1211_0_109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819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9408c121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1d9408c1211_0_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1d9408c1211_0_9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9408c121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1d9408c1211_0_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1d9408c1211_0_9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449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9408c121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1d9408c1211_0_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1d9408c1211_0_9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935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c199af55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g1bc199af559_3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1bc199af559_3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bd2e6e3df_2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g1bbd2e6e3df_2_28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1bbd2e6e3df_2_281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b1ad410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b1ad410c0_0_6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bb1ad410c0_0_6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b1ad410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b1ad410c0_0_6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bb1ad410c0_0_6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69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bd2e6e3df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g1bbd2e6e3df_2_8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1bbd2e6e3df_2_81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bd2e6e3d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g1bbd2e6e3df_2_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1bbd2e6e3df_2_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941dc36e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g1d941dc36e2_7_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1d941dc36e2_7_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bd2e6e3df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g1bbd2e6e3df_2_13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1bbd2e6e3df_2_13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408c121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g1d9408c1211_0_5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1d9408c1211_0_53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250825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4648200" y="547688"/>
            <a:ext cx="4244975" cy="57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t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858000" y="0"/>
            <a:ext cx="2286000" cy="6308725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 rot="5400000">
            <a:off x="4846638" y="2011362"/>
            <a:ext cx="630872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sz="32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 rot="5400000">
            <a:off x="198438" y="-198438"/>
            <a:ext cx="6308725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 rot="5400000">
            <a:off x="1729581" y="-656432"/>
            <a:ext cx="5472112" cy="86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495300" y="3933825"/>
            <a:ext cx="81534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0" y="2636837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FFDE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12;p3" descr="neomail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35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6072187" y="6215062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lang="en-US" sz="1600" b="0" i="0" u="none" strike="noStrike" cap="non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/>
        </p:nvSpPr>
        <p:spPr>
          <a:xfrm>
            <a:off x="0" y="6351587"/>
            <a:ext cx="9144000" cy="6985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w="9525" cap="flat" cmpd="sng">
            <a:solidFill>
              <a:srgbClr val="AB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0" y="857250"/>
            <a:ext cx="9144000" cy="71437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w="9525" cap="flat" cmpd="sng">
            <a:solidFill>
              <a:srgbClr val="E8B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4" name="Google Shape;24;p5" descr="Picture1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437" y="6215062"/>
            <a:ext cx="500062" cy="614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685800" y="6889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ct val="100000"/>
              <a:buFont typeface="Times New Roman"/>
              <a:buNone/>
            </a:pPr>
            <a:r>
              <a:rPr lang="en-US" dirty="0">
                <a:solidFill>
                  <a:srgbClr val="C09C00"/>
                </a:solidFill>
              </a:rPr>
              <a:t>System Analysis and Design </a:t>
            </a:r>
            <a:br>
              <a:rPr lang="en-US" dirty="0">
                <a:solidFill>
                  <a:srgbClr val="C09C00"/>
                </a:solidFill>
              </a:rPr>
            </a:br>
            <a:r>
              <a:rPr lang="en-US" dirty="0">
                <a:solidFill>
                  <a:srgbClr val="C09C00"/>
                </a:solidFill>
              </a:rPr>
              <a:t>on </a:t>
            </a:r>
            <a:br>
              <a:rPr lang="en-US" dirty="0">
                <a:solidFill>
                  <a:srgbClr val="C09C00"/>
                </a:solidFill>
              </a:rPr>
            </a:br>
            <a:r>
              <a:rPr lang="en-US" dirty="0">
                <a:solidFill>
                  <a:srgbClr val="C09C00"/>
                </a:solidFill>
              </a:rPr>
              <a:t>Institute of Information &amp; Communication Technology, CUET</a:t>
            </a:r>
            <a:endParaRPr lang="en-US"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5834124" y="3537732"/>
            <a:ext cx="31797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Supervised By: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Prof. Dr. Kaushik Deb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Professor,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Dept of CSE, CUET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Sabiha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Anan</a:t>
            </a:r>
            <a:b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Dept of CSE, CUET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537732"/>
            <a:ext cx="351536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Submitted By :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Shafiul Alam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1904006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Md. Akib Hasan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1904015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K.M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Mahabub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Hossain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1904017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Sadman Rahman Ananta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1904020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Sawmik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Kumar Paul (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1904021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9408c1211_0_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156" name="Google Shape;156;g1d9408c1211_0_53"/>
          <p:cNvSpPr txBox="1"/>
          <p:nvPr/>
        </p:nvSpPr>
        <p:spPr>
          <a:xfrm>
            <a:off x="2196150" y="5700000"/>
            <a:ext cx="6586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273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Logical DFD of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opening E-mail Account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1d9408c1211_0_53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7BD07-47E5-F6C2-62D7-CEB16DFC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3" y="1304818"/>
            <a:ext cx="7948675" cy="4119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9408c1211_0_45"/>
          <p:cNvSpPr txBox="1">
            <a:spLocks noGrp="1"/>
          </p:cNvSpPr>
          <p:nvPr>
            <p:ph type="title"/>
          </p:nvPr>
        </p:nvSpPr>
        <p:spPr>
          <a:xfrm>
            <a:off x="0" y="8626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147" name="Google Shape;147;g1d9408c1211_0_45"/>
          <p:cNvSpPr txBox="1"/>
          <p:nvPr/>
        </p:nvSpPr>
        <p:spPr>
          <a:xfrm>
            <a:off x="2453994" y="5636621"/>
            <a:ext cx="579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igure 5: Logical DFD of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Card Issuing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1d9408c1211_0_45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1CB0B-6446-A42B-EDB2-400801CDE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1" y="1264603"/>
            <a:ext cx="7829797" cy="40311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9408c1211_0_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156" name="Google Shape;156;g1d9408c1211_0_53"/>
          <p:cNvSpPr txBox="1"/>
          <p:nvPr/>
        </p:nvSpPr>
        <p:spPr>
          <a:xfrm>
            <a:off x="2196150" y="5700000"/>
            <a:ext cx="6586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273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Logical DFD of Internet Providing System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1d9408c1211_0_53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AE5D4-BECB-6B6C-A005-69719B84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18" y="2074590"/>
            <a:ext cx="7303363" cy="292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9408c1211_0_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156" name="Google Shape;156;g1d9408c1211_0_53"/>
          <p:cNvSpPr txBox="1"/>
          <p:nvPr/>
        </p:nvSpPr>
        <p:spPr>
          <a:xfrm>
            <a:off x="2196150" y="5700000"/>
            <a:ext cx="6586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273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Logical DFD of Online Payment System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1d9408c1211_0_53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4D87E-5953-352F-5127-FFEA6611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" y="1123624"/>
            <a:ext cx="7417942" cy="43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5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9408c1211_0_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pt-BR" dirty="0"/>
          </a:p>
        </p:txBody>
      </p:sp>
      <p:sp>
        <p:nvSpPr>
          <p:cNvPr id="139" name="Google Shape;139;g1d9408c1211_0_23"/>
          <p:cNvSpPr txBox="1"/>
          <p:nvPr/>
        </p:nvSpPr>
        <p:spPr>
          <a:xfrm>
            <a:off x="1745006" y="5609658"/>
            <a:ext cx="57969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Figure 8: Logical DFD of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Technical Course Offering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1d9408c121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75" y="948275"/>
            <a:ext cx="7581362" cy="455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9408c1211_0_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156" name="Google Shape;156;g1d9408c1211_0_53"/>
          <p:cNvSpPr txBox="1"/>
          <p:nvPr/>
        </p:nvSpPr>
        <p:spPr>
          <a:xfrm>
            <a:off x="2196150" y="5700000"/>
            <a:ext cx="6586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273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9: Logical DFD of Surveillance System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1d9408c1211_0_53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431B1-53E9-053E-2BBE-3673D7B5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0" y="1354347"/>
            <a:ext cx="8013940" cy="41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8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408c1211_0_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Physical Data Flow Diagram</a:t>
            </a:r>
            <a:endParaRPr dirty="0"/>
          </a:p>
        </p:txBody>
      </p:sp>
      <p:sp>
        <p:nvSpPr>
          <p:cNvPr id="165" name="Google Shape;165;g1d9408c1211_0_80"/>
          <p:cNvSpPr txBox="1"/>
          <p:nvPr/>
        </p:nvSpPr>
        <p:spPr>
          <a:xfrm>
            <a:off x="2126750" y="5592425"/>
            <a:ext cx="63624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Physical DFD of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Registration</a:t>
            </a:r>
            <a:endParaRPr sz="33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1d9408c1211_0_80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E85E1-EEF5-495E-4223-B155D603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7" y="1112384"/>
            <a:ext cx="7962471" cy="44800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9408c1211_0_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Physical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194" name="Google Shape;194;g1d9408c1211_0_109"/>
          <p:cNvSpPr txBox="1"/>
          <p:nvPr/>
        </p:nvSpPr>
        <p:spPr>
          <a:xfrm>
            <a:off x="1831504" y="5565750"/>
            <a:ext cx="6952891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336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11: Physical DFD of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E-mail Account</a:t>
            </a:r>
            <a:endParaRPr sz="3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1d9408c1211_0_109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d9408c1211_0_109"/>
          <p:cNvSpPr txBox="1"/>
          <p:nvPr/>
        </p:nvSpPr>
        <p:spPr>
          <a:xfrm>
            <a:off x="2478725" y="1854425"/>
            <a:ext cx="67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CFF47-3AB8-4E89-DFB9-0B036DD3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3" y="1243173"/>
            <a:ext cx="7659464" cy="43225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9408c1211_0_10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Physical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184" name="Google Shape;184;g1d9408c1211_0_100"/>
          <p:cNvSpPr txBox="1"/>
          <p:nvPr/>
        </p:nvSpPr>
        <p:spPr>
          <a:xfrm>
            <a:off x="1037550" y="5667650"/>
            <a:ext cx="70689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4495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12: Physical DFD of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Card Issuing</a:t>
            </a:r>
            <a:endParaRPr sz="3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1d9408c1211_0_100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1d9408c1211_0_100"/>
          <p:cNvSpPr txBox="1"/>
          <p:nvPr/>
        </p:nvSpPr>
        <p:spPr>
          <a:xfrm>
            <a:off x="2478725" y="1854425"/>
            <a:ext cx="67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g1d9408c1211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875" y="1074913"/>
            <a:ext cx="7116000" cy="47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9408c1211_0_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Physical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194" name="Google Shape;194;g1d9408c1211_0_109"/>
          <p:cNvSpPr txBox="1"/>
          <p:nvPr/>
        </p:nvSpPr>
        <p:spPr>
          <a:xfrm>
            <a:off x="1767156" y="5565750"/>
            <a:ext cx="701724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336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13: Physical DFD of Internet Providing System</a:t>
            </a:r>
            <a:endParaRPr sz="3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1d9408c1211_0_109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d9408c1211_0_109"/>
          <p:cNvSpPr txBox="1"/>
          <p:nvPr/>
        </p:nvSpPr>
        <p:spPr>
          <a:xfrm>
            <a:off x="2478725" y="1854425"/>
            <a:ext cx="67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ECB7E-CC9A-112E-E0BF-EA8CCB33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5" y="1641344"/>
            <a:ext cx="7168910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612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304800" y="9525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chemeClr val="lt1"/>
                </a:highlight>
              </a:rPr>
              <a:t>Introduction</a:t>
            </a:r>
            <a:endParaRPr dirty="0">
              <a:highlight>
                <a:schemeClr val="lt1"/>
              </a:highlight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chemeClr val="lt1"/>
                </a:highlight>
              </a:rPr>
              <a:t>System Development Life Cycle (SDLC)</a:t>
            </a:r>
            <a:endParaRPr dirty="0">
              <a:highlight>
                <a:schemeClr val="lt1"/>
              </a:highlight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chemeClr val="lt1"/>
                </a:highlight>
              </a:rPr>
              <a:t>Context Diagram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chemeClr val="lt1"/>
                </a:highlight>
              </a:rPr>
              <a:t>Logical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chemeClr val="lt1"/>
                </a:highlight>
              </a:rPr>
              <a:t>Physical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dirty="0">
              <a:highlight>
                <a:schemeClr val="lt1"/>
              </a:highlight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chemeClr val="lt1"/>
                </a:highlight>
              </a:rPr>
              <a:t>Validate the Data Flow Diagram</a:t>
            </a:r>
            <a:endParaRPr dirty="0">
              <a:highlight>
                <a:schemeClr val="lt1"/>
              </a:highlight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chemeClr val="lt1"/>
                </a:highlight>
              </a:rPr>
              <a:t>Conclusion</a:t>
            </a:r>
            <a:endParaRPr dirty="0">
              <a:highlight>
                <a:schemeClr val="lt1"/>
              </a:highlight>
            </a:endParaRPr>
          </a:p>
          <a:p>
            <a:pPr marL="563880" marR="0" lvl="0" indent="-4572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Courier New" panose="02070309020205020404" pitchFamily="49" charset="0"/>
              <a:buChar char="o"/>
            </a:pPr>
            <a:endParaRPr b="1" i="0" u="none" strike="noStrike" cap="none" dirty="0">
              <a:solidFill>
                <a:srgbClr val="C09C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Courier New" panose="02070309020205020404" pitchFamily="49" charset="0"/>
              <a:buChar char="o"/>
            </a:pPr>
            <a:endParaRPr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Courier New" panose="02070309020205020404" pitchFamily="49" charset="0"/>
              <a:buChar char="o"/>
            </a:pPr>
            <a:endParaRPr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Courier New" panose="02070309020205020404" pitchFamily="49" charset="0"/>
              <a:buChar char="o"/>
            </a:pPr>
            <a:r>
              <a:rPr lang="en-US" b="1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highlight>
                <a:schemeClr val="lt1"/>
              </a:highlight>
            </a:endParaRPr>
          </a:p>
          <a:p>
            <a:pPr marR="0" lvl="0" indent="-4572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Courier New" panose="02070309020205020404" pitchFamily="49" charset="0"/>
              <a:buChar char="o"/>
            </a:pPr>
            <a:endParaRPr b="0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3880" marR="0" lvl="0" indent="-4572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Courier New" panose="02070309020205020404" pitchFamily="49" charset="0"/>
              <a:buChar char="o"/>
            </a:pPr>
            <a:endParaRPr b="0" i="0" u="none" dirty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9408c1211_0_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Physical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194" name="Google Shape;194;g1d9408c1211_0_109"/>
          <p:cNvSpPr txBox="1"/>
          <p:nvPr/>
        </p:nvSpPr>
        <p:spPr>
          <a:xfrm>
            <a:off x="1695237" y="5565749"/>
            <a:ext cx="695560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336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14: Physical DFD of Online Payment System</a:t>
            </a:r>
            <a:endParaRPr sz="3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1d9408c1211_0_109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d9408c1211_0_109"/>
          <p:cNvSpPr txBox="1"/>
          <p:nvPr/>
        </p:nvSpPr>
        <p:spPr>
          <a:xfrm>
            <a:off x="2478725" y="1854425"/>
            <a:ext cx="67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C49BC-A90A-DB49-7BC6-FC6F6A84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3" y="1153827"/>
            <a:ext cx="7633922" cy="41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9408c1211_0_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Physical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174" name="Google Shape;174;g1d9408c1211_0_91"/>
          <p:cNvSpPr txBox="1"/>
          <p:nvPr/>
        </p:nvSpPr>
        <p:spPr>
          <a:xfrm>
            <a:off x="2127926" y="5588789"/>
            <a:ext cx="6027600" cy="72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00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Figure 15: Physical DFD of 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Course Offering</a:t>
            </a:r>
            <a:endParaRPr sz="3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1d9408c1211_0_91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1d9408c1211_0_91"/>
          <p:cNvSpPr txBox="1"/>
          <p:nvPr/>
        </p:nvSpPr>
        <p:spPr>
          <a:xfrm>
            <a:off x="2478725" y="1854425"/>
            <a:ext cx="67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1d9408c1211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50" y="1002000"/>
            <a:ext cx="7251376" cy="480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9408c1211_0_10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Physical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194" name="Google Shape;194;g1d9408c1211_0_109"/>
          <p:cNvSpPr txBox="1"/>
          <p:nvPr/>
        </p:nvSpPr>
        <p:spPr>
          <a:xfrm>
            <a:off x="1831504" y="5565750"/>
            <a:ext cx="6952891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336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16: Physical DFD of Surveillance System</a:t>
            </a:r>
            <a:endParaRPr sz="3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1d9408c1211_0_109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1d9408c1211_0_109"/>
          <p:cNvSpPr txBox="1"/>
          <p:nvPr/>
        </p:nvSpPr>
        <p:spPr>
          <a:xfrm>
            <a:off x="2478725" y="1854425"/>
            <a:ext cx="67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48AAC-FE18-1714-0BBE-9C5FF5B5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59" y="1017855"/>
            <a:ext cx="7868404" cy="45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6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9408c1211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Validate the Data Flow Diagram</a:t>
            </a:r>
            <a:endParaRPr dirty="0"/>
          </a:p>
        </p:txBody>
      </p:sp>
      <p:sp>
        <p:nvSpPr>
          <p:cNvPr id="204" name="Google Shape;204;g1d9408c1211_0_9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 Data can flow from: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(</a:t>
            </a:r>
            <a:r>
              <a:rPr lang="en-US" dirty="0" err="1"/>
              <a:t>i</a:t>
            </a:r>
            <a:r>
              <a:rPr lang="en-US" dirty="0"/>
              <a:t>) Process to Process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(ii) Process to Store and Back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(iii) Process to External entity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(iv) External entity to Process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9408c1211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Validate the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204" name="Google Shape;204;g1d9408c1211_0_9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 Data cannot flow from: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(</a:t>
            </a:r>
            <a:r>
              <a:rPr lang="en-US" dirty="0" err="1"/>
              <a:t>i</a:t>
            </a:r>
            <a:r>
              <a:rPr lang="en-US" dirty="0"/>
              <a:t>) Store to Store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(ii)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 to External entity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(iii)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 entity to Store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(iv) External entity to External entity 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87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9408c1211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Validate the Data Flow Diagram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dirty="0"/>
          </a:p>
        </p:txBody>
      </p:sp>
      <p:sp>
        <p:nvSpPr>
          <p:cNvPr id="204" name="Google Shape;204;g1d9408c1211_0_9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 Illegal Constructs in DFD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(</a:t>
            </a:r>
            <a:r>
              <a:rPr lang="en-US" dirty="0" err="1"/>
              <a:t>i</a:t>
            </a:r>
            <a:r>
              <a:rPr lang="en-US" dirty="0"/>
              <a:t>) No loops are allowed in DFD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(ii) A single data flow should not be divided into    	  	     many flows with different labels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(iii) No data flow allowed between data stores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(iv) A process cannot be pure decision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04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c199af559_3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25" name="Google Shape;225;g1bc199af559_3_0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Faced some difficulties in collecting flow of data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Consumed a bit time to draw the logical &amp; physical data flow diagram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/>
              <a:t>Understood how </a:t>
            </a:r>
            <a:r>
              <a:rPr lang="en-US" dirty="0"/>
              <a:t>logical &amp; physical data flow </a:t>
            </a:r>
            <a:r>
              <a:rPr lang="en-US"/>
              <a:t>over the</a:t>
            </a:r>
            <a:r>
              <a:rPr lang="en-US" dirty="0"/>
              <a:t> </a:t>
            </a:r>
            <a:r>
              <a:rPr lang="en-US"/>
              <a:t> </a:t>
            </a:r>
            <a:r>
              <a:rPr lang="en-US" dirty="0"/>
              <a:t>system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bd2e6e3df_2_2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9AF413B8-2A40-685D-C213-9712920C9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08275"/>
            <a:ext cx="5805488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FE3A-4043-61C2-B20D-91B7EBB0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35F31-AA01-413C-9A0C-04443844100C}"/>
              </a:ext>
            </a:extLst>
          </p:cNvPr>
          <p:cNvSpPr txBox="1"/>
          <p:nvPr/>
        </p:nvSpPr>
        <p:spPr>
          <a:xfrm>
            <a:off x="435505" y="1211085"/>
            <a:ext cx="8576733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pecify flow of records</a:t>
            </a:r>
          </a:p>
          <a:p>
            <a:pPr marL="457200" indent="-457200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high-level overview of system functionality</a:t>
            </a:r>
          </a:p>
          <a:p>
            <a:pPr marL="457200" indent="-457200">
              <a:lnSpc>
                <a:spcPct val="150000"/>
              </a:lnSpc>
              <a:buSzPct val="60000"/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mechanism how data is input, processed &amp; outputted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7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b1ad410c0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Development Life Cycle (SDLC)</a:t>
            </a:r>
            <a:endParaRPr dirty="0"/>
          </a:p>
        </p:txBody>
      </p:sp>
      <p:sp>
        <p:nvSpPr>
          <p:cNvPr id="91" name="Google Shape;91;g1bb1ad410c0_0_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Steps of SDLC: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1. Requirements Determinations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2. Requirements Specifications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3. Feasibility Analysis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4. Final Specifications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5. Hardware Study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800" dirty="0"/>
              <a:t>	6. System Design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b1ad410c0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Development Life Cycle (SDLC)(Contd...)</a:t>
            </a:r>
            <a:endParaRPr dirty="0"/>
          </a:p>
        </p:txBody>
      </p:sp>
      <p:sp>
        <p:nvSpPr>
          <p:cNvPr id="91" name="Google Shape;91;g1bb1ad410c0_0_6"/>
          <p:cNvSpPr txBox="1">
            <a:spLocks noGrp="1"/>
          </p:cNvSpPr>
          <p:nvPr>
            <p:ph type="body" idx="1"/>
          </p:nvPr>
        </p:nvSpPr>
        <p:spPr>
          <a:xfrm>
            <a:off x="144462" y="928687"/>
            <a:ext cx="8642400" cy="54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	7. System Implementation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8. System Evaluation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          9. System Modification</a:t>
            </a: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lang="en-US" dirty="0"/>
          </a:p>
          <a:p>
            <a:pPr marL="914400" lvl="1" indent="-29146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990"/>
              <a:buChar char="○"/>
            </a:pPr>
            <a:endParaRPr lang="en-US" sz="2800" dirty="0"/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bd2e6e3df_2_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System Development Life Cycle(SDLC)(Contd.)</a:t>
            </a:r>
            <a:endParaRPr dirty="0"/>
          </a:p>
        </p:txBody>
      </p:sp>
      <p:sp>
        <p:nvSpPr>
          <p:cNvPr id="104" name="Google Shape;104;g1bbd2e6e3df_2_81"/>
          <p:cNvSpPr txBox="1"/>
          <p:nvPr/>
        </p:nvSpPr>
        <p:spPr>
          <a:xfrm>
            <a:off x="2853150" y="5934495"/>
            <a:ext cx="34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: SDLC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1bbd2e6e3df_2_81"/>
          <p:cNvSpPr txBox="1"/>
          <p:nvPr/>
        </p:nvSpPr>
        <p:spPr>
          <a:xfrm>
            <a:off x="1925150" y="2100450"/>
            <a:ext cx="72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25F1E-827D-EF62-5ED0-24AB265B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4" y="1000540"/>
            <a:ext cx="7332092" cy="48569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bd2e6e3df_2_3"/>
          <p:cNvSpPr txBox="1">
            <a:spLocks noGrp="1"/>
          </p:cNvSpPr>
          <p:nvPr>
            <p:ph type="title"/>
          </p:nvPr>
        </p:nvSpPr>
        <p:spPr>
          <a:xfrm>
            <a:off x="-12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Data Flow Diagram</a:t>
            </a:r>
            <a:endParaRPr dirty="0"/>
          </a:p>
        </p:txBody>
      </p:sp>
      <p:sp>
        <p:nvSpPr>
          <p:cNvPr id="113" name="Google Shape;113;g1bbd2e6e3df_2_3"/>
          <p:cNvSpPr txBox="1"/>
          <p:nvPr/>
        </p:nvSpPr>
        <p:spPr>
          <a:xfrm>
            <a:off x="2079750" y="5899150"/>
            <a:ext cx="82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1bbd2e6e3df_2_3"/>
          <p:cNvSpPr txBox="1"/>
          <p:nvPr/>
        </p:nvSpPr>
        <p:spPr>
          <a:xfrm>
            <a:off x="2228725" y="5805100"/>
            <a:ext cx="441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Figure 2 : Context Diagram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1bbd2e6e3df_2_3"/>
          <p:cNvSpPr txBox="1"/>
          <p:nvPr/>
        </p:nvSpPr>
        <p:spPr>
          <a:xfrm>
            <a:off x="3001525" y="2023575"/>
            <a:ext cx="364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15897-CDB2-617B-FD95-D05A6BFF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4" y="1020971"/>
            <a:ext cx="7448772" cy="47879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941dc36e2_7_0"/>
          <p:cNvSpPr txBox="1">
            <a:spLocks noGrp="1"/>
          </p:cNvSpPr>
          <p:nvPr>
            <p:ph type="title"/>
          </p:nvPr>
        </p:nvSpPr>
        <p:spPr>
          <a:xfrm>
            <a:off x="-1" y="0"/>
            <a:ext cx="9074990" cy="87126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/>
              <a:t>Data Flow Diagram(Contd.)</a:t>
            </a:r>
            <a:endParaRPr dirty="0"/>
          </a:p>
        </p:txBody>
      </p:sp>
      <p:sp>
        <p:nvSpPr>
          <p:cNvPr id="123" name="Google Shape;123;g1d941dc36e2_7_0"/>
          <p:cNvSpPr txBox="1">
            <a:spLocks noGrp="1"/>
          </p:cNvSpPr>
          <p:nvPr>
            <p:ph type="body" idx="1"/>
          </p:nvPr>
        </p:nvSpPr>
        <p:spPr>
          <a:xfrm>
            <a:off x="195955" y="1121414"/>
            <a:ext cx="8093641" cy="29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Two types-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Logical Data Flow Diagram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(ii) Physical Data Flow Diagram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bd2e6e3df_2_1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8000" tIns="10800" rIns="18000" bIns="10800" anchor="ctr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Logical Data Flow Diagram</a:t>
            </a:r>
            <a:endParaRPr dirty="0"/>
          </a:p>
        </p:txBody>
      </p:sp>
      <p:sp>
        <p:nvSpPr>
          <p:cNvPr id="130" name="Google Shape;130;g1bbd2e6e3df_2_133"/>
          <p:cNvSpPr txBox="1"/>
          <p:nvPr/>
        </p:nvSpPr>
        <p:spPr>
          <a:xfrm>
            <a:off x="2598103" y="5615000"/>
            <a:ext cx="490960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 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DFD of Course Registration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1bbd2e6e3df_2_133"/>
          <p:cNvSpPr txBox="1"/>
          <p:nvPr/>
        </p:nvSpPr>
        <p:spPr>
          <a:xfrm>
            <a:off x="3124550" y="1562275"/>
            <a:ext cx="21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F9045-0DFE-50F3-4E4C-0C9A9C16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11" y="1146843"/>
            <a:ext cx="6822041" cy="45964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676</Words>
  <Application>Microsoft Office PowerPoint</Application>
  <PresentationFormat>On-screen Show (4:3)</PresentationFormat>
  <Paragraphs>128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Narrow</vt:lpstr>
      <vt:lpstr>Calibri</vt:lpstr>
      <vt:lpstr>Constantia</vt:lpstr>
      <vt:lpstr>Courier New</vt:lpstr>
      <vt:lpstr>Noto Sans Symbols</vt:lpstr>
      <vt:lpstr>Tahoma</vt:lpstr>
      <vt:lpstr>Times New Roman</vt:lpstr>
      <vt:lpstr>Wingdings</vt:lpstr>
      <vt:lpstr>2_islab2006-Eng</vt:lpstr>
      <vt:lpstr>1_islab2006-Eng</vt:lpstr>
      <vt:lpstr>System Analysis and Design  on  Institute of Information &amp; Communication Technology, CUET</vt:lpstr>
      <vt:lpstr>Contents</vt:lpstr>
      <vt:lpstr>Introduction</vt:lpstr>
      <vt:lpstr>System Development Life Cycle (SDLC)</vt:lpstr>
      <vt:lpstr>System Development Life Cycle (SDLC)(Contd...)</vt:lpstr>
      <vt:lpstr>System Development Life Cycle(SDLC)(Contd.)</vt:lpstr>
      <vt:lpstr>Data Flow Diagram</vt:lpstr>
      <vt:lpstr>Data Flow Diagram(Contd.)</vt:lpstr>
      <vt:lpstr>Logical Data Flow Diagram</vt:lpstr>
      <vt:lpstr>Logical Data Flow Diagram (Contd…)</vt:lpstr>
      <vt:lpstr>Logical Data Flow Diagram (Contd…)</vt:lpstr>
      <vt:lpstr>Logical Data Flow Diagram (Contd…)</vt:lpstr>
      <vt:lpstr>Logical Data Flow Diagram (Contd…)</vt:lpstr>
      <vt:lpstr>Logical Data Flow Diagram (Contd…)</vt:lpstr>
      <vt:lpstr>Logical Data Flow Diagram (Contd…)</vt:lpstr>
      <vt:lpstr>Physical Data Flow Diagram</vt:lpstr>
      <vt:lpstr>Physical Data Flow Diagram (Contd…)</vt:lpstr>
      <vt:lpstr>Physical Data Flow Diagram (Contd…)</vt:lpstr>
      <vt:lpstr>Physical Data Flow Diagram (Contd…)</vt:lpstr>
      <vt:lpstr>Physical Data Flow Diagram (Contd…)</vt:lpstr>
      <vt:lpstr>Physical Data Flow Diagram (Contd…)</vt:lpstr>
      <vt:lpstr>Physical Data Flow Diagram (Contd…)</vt:lpstr>
      <vt:lpstr>Validate the Data Flow Diagram</vt:lpstr>
      <vt:lpstr>Validate the Data Flow Diagram (Contd…)</vt:lpstr>
      <vt:lpstr>Validate the Data Flow Diagram (Contd…)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 on  Institute of Information &amp; Communication Technology, CUET</dc:title>
  <dc:creator>priyam</dc:creator>
  <cp:lastModifiedBy>Mahabub Rabbi</cp:lastModifiedBy>
  <cp:revision>77</cp:revision>
  <dcterms:created xsi:type="dcterms:W3CDTF">2012-03-24T22:43:44Z</dcterms:created>
  <dcterms:modified xsi:type="dcterms:W3CDTF">2023-07-11T22:06:06Z</dcterms:modified>
</cp:coreProperties>
</file>