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9"/>
  </p:notesMasterIdLst>
  <p:sldIdLst>
    <p:sldId id="256" r:id="rId3"/>
    <p:sldId id="257" r:id="rId4"/>
    <p:sldId id="258" r:id="rId5"/>
    <p:sldId id="293" r:id="rId6"/>
    <p:sldId id="294" r:id="rId7"/>
    <p:sldId id="295" r:id="rId8"/>
    <p:sldId id="296" r:id="rId9"/>
    <p:sldId id="297" r:id="rId10"/>
    <p:sldId id="315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292" r:id="rId28"/>
  </p:sldIdLst>
  <p:sldSz cx="9144000" cy="6858000" type="screen4x3"/>
  <p:notesSz cx="6781800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Vy49In26Fpgb+KDRTZeYIPfF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65" name="Google Shape;65;p1:notes"/>
          <p:cNvSpPr txBox="1"/>
          <p:nvPr/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69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336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828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1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344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0808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63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57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060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56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585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962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619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527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906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005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344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52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19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338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953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6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250825" y="547688"/>
            <a:ext cx="4244975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4648200" y="547688"/>
            <a:ext cx="4244975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t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6858000" y="0"/>
            <a:ext cx="2286000" cy="6308725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2" name="Google Shape;32;p8"/>
          <p:cNvSpPr txBox="1"/>
          <p:nvPr/>
        </p:nvSpPr>
        <p:spPr>
          <a:xfrm rot="5400000">
            <a:off x="4846638" y="2011362"/>
            <a:ext cx="630872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to edit Master title style</a:t>
            </a:r>
            <a:endParaRPr sz="3200" b="0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 rot="5400000">
            <a:off x="198438" y="-198438"/>
            <a:ext cx="6308725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 rot="5400000">
            <a:off x="1729581" y="-656432"/>
            <a:ext cx="5472112" cy="864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•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495300" y="3933825"/>
            <a:ext cx="8153400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0" y="2636837"/>
            <a:ext cx="9144000" cy="71437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w="9525" cap="flat" cmpd="sng">
            <a:solidFill>
              <a:srgbClr val="FFDE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" name="Google Shape;12;p3" descr="neomail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" name="Google Shape;21;p5"/>
          <p:cNvSpPr txBox="1"/>
          <p:nvPr/>
        </p:nvSpPr>
        <p:spPr>
          <a:xfrm>
            <a:off x="6072187" y="6215062"/>
            <a:ext cx="31432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Constantia"/>
              <a:buNone/>
            </a:pPr>
            <a:r>
              <a:rPr lang="en-US" sz="1600" b="0" i="0" u="none">
                <a:solidFill>
                  <a:srgbClr val="444444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CUET</a:t>
            </a:r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0" y="6351587"/>
            <a:ext cx="9144000" cy="6985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D0D0D0"/>
              </a:gs>
            </a:gsLst>
            <a:lin ang="0" scaled="0"/>
          </a:gradFill>
          <a:ln w="9525" cap="flat" cmpd="sng">
            <a:solidFill>
              <a:srgbClr val="AB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0" y="857250"/>
            <a:ext cx="9144000" cy="71437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w="9525" cap="flat" cmpd="sng">
            <a:solidFill>
              <a:srgbClr val="E8B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4" name="Google Shape;24;p5" descr="Picture1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1437" y="6215062"/>
            <a:ext cx="500062" cy="614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AxMhBQqS47FyeDUQ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685800" y="6889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ct val="100000"/>
              <a:buFont typeface="Times New Roman"/>
              <a:buNone/>
            </a:pPr>
            <a:r>
              <a:rPr lang="en-US" dirty="0">
                <a:solidFill>
                  <a:srgbClr val="C09C00"/>
                </a:solidFill>
              </a:rPr>
              <a:t>System Analysis and Design </a:t>
            </a:r>
            <a:br>
              <a:rPr lang="en-US" dirty="0">
                <a:solidFill>
                  <a:srgbClr val="C09C00"/>
                </a:solidFill>
              </a:rPr>
            </a:br>
            <a:r>
              <a:rPr lang="en-US" dirty="0">
                <a:solidFill>
                  <a:srgbClr val="C09C00"/>
                </a:solidFill>
              </a:rPr>
              <a:t>on </a:t>
            </a:r>
            <a:br>
              <a:rPr lang="en-US" dirty="0">
                <a:solidFill>
                  <a:srgbClr val="C09C00"/>
                </a:solidFill>
              </a:rPr>
            </a:br>
            <a:r>
              <a:rPr lang="en-US" dirty="0">
                <a:solidFill>
                  <a:srgbClr val="C09C00"/>
                </a:solidFill>
              </a:rPr>
              <a:t>Institute of Information &amp; Communication Technology, CUET</a:t>
            </a:r>
            <a:endParaRPr lang="en-US" dirty="0"/>
          </a:p>
        </p:txBody>
      </p:sp>
      <p:sp>
        <p:nvSpPr>
          <p:cNvPr id="68" name="Google Shape;68;p1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5834124" y="3537732"/>
            <a:ext cx="3179700" cy="24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Supervised By: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Prof. Dr. Kaushik Deb</a:t>
            </a:r>
            <a:b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Professor, Dept of CSE, CUET</a:t>
            </a:r>
            <a:b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Sabiha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Anan</a:t>
            </a:r>
            <a:b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Assistant Professor, Dept of CSE, CUET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537732"/>
            <a:ext cx="351536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Submitted By : 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Shafiul Alam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1904006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Md. Akib Hasan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1904015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K.M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Mahabub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Hossain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1904017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Sadman Rahman Ananta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1904020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Sawmik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Kumar Paul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1904021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System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891348" cy="5379646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674370" indent="-514350">
              <a:buClrTx/>
              <a:buSzPct val="60000"/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671D-FA7F-1D6D-23AF-D2F9B8FAAB6B}"/>
              </a:ext>
            </a:extLst>
          </p:cNvPr>
          <p:cNvSpPr txBox="1"/>
          <p:nvPr/>
        </p:nvSpPr>
        <p:spPr>
          <a:xfrm>
            <a:off x="108190" y="1206482"/>
            <a:ext cx="8999537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payment gateway and different payment methods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complication of registration system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app based registration system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Wi-Fi bandwidth up to double</a:t>
            </a:r>
          </a:p>
        </p:txBody>
      </p:sp>
    </p:spTree>
    <p:extLst>
      <p:ext uri="{BB962C8B-B14F-4D97-AF65-F5344CB8AC3E}">
        <p14:creationId xmlns:p14="http://schemas.microsoft.com/office/powerpoint/2010/main" val="288950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Updating Registration System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000" b="1" dirty="0"/>
              <a:t>Technical Feasibility</a:t>
            </a:r>
          </a:p>
          <a:p>
            <a:pPr lvl="2" indent="-457200">
              <a:lnSpc>
                <a:spcPct val="150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2800" dirty="0"/>
              <a:t>Introducing payment gateway</a:t>
            </a:r>
          </a:p>
          <a:p>
            <a:pPr lvl="2" indent="-457200">
              <a:lnSpc>
                <a:spcPct val="150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2800" dirty="0"/>
              <a:t>Make an agreement with a responsible bank to control the whole system</a:t>
            </a:r>
          </a:p>
        </p:txBody>
      </p:sp>
    </p:spTree>
    <p:extLst>
      <p:ext uri="{BB962C8B-B14F-4D97-AF65-F5344CB8AC3E}">
        <p14:creationId xmlns:p14="http://schemas.microsoft.com/office/powerpoint/2010/main" val="341272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Updating Registration System(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lvl="2" indent="-457200">
              <a:lnSpc>
                <a:spcPct val="150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officer will monitor the system</a:t>
            </a:r>
            <a:endParaRPr lang="en-US" sz="2800" dirty="0"/>
          </a:p>
          <a:p>
            <a:pPr lvl="2" indent="-457200">
              <a:lnSpc>
                <a:spcPct val="150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2800" dirty="0"/>
              <a:t>Server maintenance </a:t>
            </a:r>
          </a:p>
        </p:txBody>
      </p:sp>
    </p:spTree>
    <p:extLst>
      <p:ext uri="{BB962C8B-B14F-4D97-AF65-F5344CB8AC3E}">
        <p14:creationId xmlns:p14="http://schemas.microsoft.com/office/powerpoint/2010/main" val="327745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Updating Registration System(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lvl="0" indent="-457200" algn="just" rtl="0"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Feasibility</a:t>
            </a:r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r>
              <a:rPr lang="en-US" sz="2800" dirty="0"/>
              <a:t>	  </a:t>
            </a:r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r>
              <a:rPr lang="en-US" sz="2600" dirty="0"/>
              <a:t>		</a:t>
            </a:r>
            <a:endParaRPr lang="en-US" sz="2800" dirty="0"/>
          </a:p>
          <a:p>
            <a:pPr marL="160020" indent="0" algn="ctr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01: Investment on updating registration system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04582F-7F28-51AF-78B0-784DFE031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89831"/>
              </p:ext>
            </p:extLst>
          </p:nvPr>
        </p:nvGraphicFramePr>
        <p:xfrm>
          <a:off x="1112018" y="1879321"/>
          <a:ext cx="7197969" cy="28687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5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6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Investment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Cost (Taka)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5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Signing deal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30,000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78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Agreement with responsible bank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10,00,000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656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Invest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10,30,000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08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Updating Registration System(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lvl="0" indent="-457200" algn="just" rtl="0"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Feasibility</a:t>
            </a:r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r>
              <a:rPr lang="en-US" sz="2800" dirty="0"/>
              <a:t>	  </a:t>
            </a:r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ctr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02: Cost per year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EB4771-4376-44D2-E881-5F6A0B3BF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09339"/>
              </p:ext>
            </p:extLst>
          </p:nvPr>
        </p:nvGraphicFramePr>
        <p:xfrm>
          <a:off x="1112018" y="1879321"/>
          <a:ext cx="7197969" cy="28687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5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6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Running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Cost (Taka)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5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Maintenance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1,80,000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78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increased of responsible employee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65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4,20,000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62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Updating Registration System (Contd.)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lvl="0" indent="-457200" algn="just" rtl="0"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Feasibility</a:t>
            </a:r>
            <a:r>
              <a:rPr lang="en-US" sz="3000" dirty="0"/>
              <a:t>	  </a:t>
            </a:r>
          </a:p>
          <a:p>
            <a:pPr marL="128016" marR="0" indent="0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Total Investment			10,30,000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marR="0" indent="0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Total Cost (Per Year)		  	4,20,000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marR="0" indent="0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Expected Income			5000*50*2 + 5,00,000 (Budget)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marR="0" indent="0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		              =10,00,000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marR="0" indent="0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Net Benefit			              Expected Income - Total Cost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marR="0" indent="0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		              = 10,00,000 - 4,20,000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marR="0" indent="0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		              = 5,80,000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marR="0" indent="0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Payback Period		     	              Investment / Net benefit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marR="0" indent="0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		              = 10,30,000 / 5,80,000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marR="0" indent="0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		        	= 1.77 years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		        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≈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years 10 months (approx.)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0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Increasing Wi-Fi Bandwidth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000" b="1" dirty="0"/>
              <a:t>Technical Feasibility</a:t>
            </a:r>
          </a:p>
          <a:p>
            <a:pPr lvl="2" indent="-457200">
              <a:lnSpc>
                <a:spcPct val="150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2800" dirty="0"/>
              <a:t>Increase Wi-Fi bandwidth up to double</a:t>
            </a:r>
          </a:p>
          <a:p>
            <a:pPr lvl="2" indent="-457200">
              <a:lnSpc>
                <a:spcPct val="150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2800" dirty="0"/>
              <a:t>Increasing and updating device</a:t>
            </a:r>
          </a:p>
        </p:txBody>
      </p:sp>
    </p:spTree>
    <p:extLst>
      <p:ext uri="{BB962C8B-B14F-4D97-AF65-F5344CB8AC3E}">
        <p14:creationId xmlns:p14="http://schemas.microsoft.com/office/powerpoint/2010/main" val="2118215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Increasing Wi-Fi Bandwidth (Contd...)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lvl="2" indent="-457200">
              <a:lnSpc>
                <a:spcPct val="150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officer will monitor the system</a:t>
            </a:r>
            <a:endParaRPr lang="en-US" sz="2800" dirty="0"/>
          </a:p>
          <a:p>
            <a:pPr lvl="2" indent="-457200">
              <a:lnSpc>
                <a:spcPct val="150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2800" dirty="0"/>
              <a:t>Server maintenance </a:t>
            </a:r>
          </a:p>
          <a:p>
            <a:pPr lvl="2" indent="-457200">
              <a:lnSpc>
                <a:spcPct val="150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2800" dirty="0"/>
              <a:t>Device maintenance </a:t>
            </a:r>
          </a:p>
        </p:txBody>
      </p:sp>
    </p:spTree>
    <p:extLst>
      <p:ext uri="{BB962C8B-B14F-4D97-AF65-F5344CB8AC3E}">
        <p14:creationId xmlns:p14="http://schemas.microsoft.com/office/powerpoint/2010/main" val="610922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Increasing Wi-Fi Bandwidth (Contd...)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lvl="0" indent="-457200" algn="just" rtl="0"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Feasibility</a:t>
            </a:r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r>
              <a:rPr lang="en-US" sz="2800" dirty="0"/>
              <a:t>	  </a:t>
            </a:r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r>
              <a:rPr lang="en-US" sz="2600" dirty="0"/>
              <a:t>		</a:t>
            </a:r>
            <a:endParaRPr lang="en-US" sz="2800" dirty="0"/>
          </a:p>
          <a:p>
            <a:pPr marL="914400" lvl="2" indent="0" algn="ctr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ctr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03: Investment on increasing Wi-Fi bandwidth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EFB10D-C75D-BA97-1D12-6DC750734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38422"/>
              </p:ext>
            </p:extLst>
          </p:nvPr>
        </p:nvGraphicFramePr>
        <p:xfrm>
          <a:off x="1094820" y="1828801"/>
          <a:ext cx="6531621" cy="3241706"/>
        </p:xfrm>
        <a:graphic>
          <a:graphicData uri="http://schemas.openxmlformats.org/drawingml/2006/table">
            <a:tbl>
              <a:tblPr firstRow="1" bandRow="1"/>
              <a:tblGrid>
                <a:gridCol w="321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975">
                <a:tc>
                  <a:txBody>
                    <a:bodyPr/>
                    <a:lstStyle/>
                    <a:p>
                      <a:pPr marR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Investment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(Taka)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878"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</a:t>
                      </a:r>
                      <a:r>
                        <a:rPr lang="en-US" sz="24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Bandwidth up to 2GB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22,00,000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878"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Buying and maintaining device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14,00,000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marR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36,00,000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34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Increasing Wi-Fi Bandwidth (Contd...)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lvl="0" indent="-457200" algn="just" rtl="0"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Feasibility</a:t>
            </a:r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r>
              <a:rPr lang="en-US" sz="2800" dirty="0"/>
              <a:t>	  </a:t>
            </a:r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800" dirty="0"/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r>
              <a:rPr lang="en-US" sz="2600" dirty="0"/>
              <a:t>		</a:t>
            </a:r>
            <a:endParaRPr lang="en-US" sz="2800" dirty="0"/>
          </a:p>
          <a:p>
            <a:pPr marL="160020" indent="0" algn="just">
              <a:buNone/>
            </a:pPr>
            <a:r>
              <a:rPr lang="en-US" sz="2800" dirty="0"/>
              <a:t>			</a:t>
            </a:r>
          </a:p>
          <a:p>
            <a:pPr marL="16002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04: Cost per year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FABCF7-37E6-22BA-27A0-726FFEC39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7763"/>
              </p:ext>
            </p:extLst>
          </p:nvPr>
        </p:nvGraphicFramePr>
        <p:xfrm>
          <a:off x="1115367" y="1772748"/>
          <a:ext cx="6792685" cy="3221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743">
                <a:tc>
                  <a:txBody>
                    <a:bodyPr/>
                    <a:lstStyle/>
                    <a:p>
                      <a:pPr algn="just"/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Running Cost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(Taka)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89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salary of responsive employee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89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and device maintenance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74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16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0" y="952499"/>
            <a:ext cx="8534400" cy="537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400" dirty="0"/>
              <a:t>Introduction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400" dirty="0"/>
              <a:t>Objectives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400" dirty="0"/>
              <a:t>Types of Feasibility Analysis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400" dirty="0"/>
              <a:t>Limitations of Current System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400" dirty="0"/>
              <a:t>Proposed Systems</a:t>
            </a:r>
          </a:p>
          <a:p>
            <a:pPr marL="13970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/>
              <a:t>Feasibility Analysis of Current Registration System</a:t>
            </a:r>
          </a:p>
          <a:p>
            <a:pPr marL="13970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/>
              <a:t>Feasibility Analysis of WIFI System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400" dirty="0"/>
              <a:t>Comparison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400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Increasing Wi-Fi Bandwidth (Contd...)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lvl="0" indent="-457200" algn="just" rtl="0"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Feasibility</a:t>
            </a:r>
            <a:r>
              <a:rPr lang="en-US" sz="2800" dirty="0"/>
              <a:t>	  </a:t>
            </a:r>
          </a:p>
          <a:p>
            <a:pPr marL="126365" lvl="0" indent="0" algn="just">
              <a:lnSpc>
                <a:spcPct val="115000"/>
              </a:lnSpc>
              <a:spcBef>
                <a:spcPts val="690"/>
              </a:spcBef>
              <a:buClr>
                <a:schemeClr val="dk1"/>
              </a:buClr>
              <a:buSzPts val="3000"/>
              <a:buNone/>
            </a:pPr>
            <a:r>
              <a:rPr lang="en-US" sz="2000" dirty="0"/>
              <a:t>Total Investment			36,00,000</a:t>
            </a:r>
          </a:p>
          <a:p>
            <a:pPr marL="126365" lvl="0" indent="0" algn="just">
              <a:lnSpc>
                <a:spcPct val="115000"/>
              </a:lnSpc>
              <a:spcBef>
                <a:spcPts val="690"/>
              </a:spcBef>
              <a:buClr>
                <a:schemeClr val="dk1"/>
              </a:buClr>
              <a:buSzPts val="3000"/>
              <a:buNone/>
            </a:pPr>
            <a:r>
              <a:rPr lang="en-US" sz="2000" dirty="0"/>
              <a:t>Total Cost (Per Year)		  	3,40,000</a:t>
            </a:r>
          </a:p>
          <a:p>
            <a:pPr marL="126365" lvl="0" indent="0" algn="just">
              <a:lnSpc>
                <a:spcPct val="115000"/>
              </a:lnSpc>
              <a:spcBef>
                <a:spcPts val="690"/>
              </a:spcBef>
              <a:buClr>
                <a:schemeClr val="dk1"/>
              </a:buClr>
              <a:buSzPts val="3000"/>
              <a:buNone/>
            </a:pPr>
            <a:r>
              <a:rPr lang="en-US" sz="2000" dirty="0"/>
              <a:t>Expected Income			50*8000 + 10,00,000 (Budget)</a:t>
            </a:r>
          </a:p>
          <a:p>
            <a:pPr marL="126365" lvl="0" indent="0" algn="just">
              <a:lnSpc>
                <a:spcPct val="115000"/>
              </a:lnSpc>
              <a:spcBef>
                <a:spcPts val="690"/>
              </a:spcBef>
              <a:buClr>
                <a:schemeClr val="dk1"/>
              </a:buClr>
              <a:buSzPts val="3000"/>
              <a:buNone/>
            </a:pPr>
            <a:r>
              <a:rPr lang="en-US" sz="2000" dirty="0"/>
              <a:t>					=14,00,000</a:t>
            </a:r>
          </a:p>
          <a:p>
            <a:pPr marL="126365" lvl="0" indent="0" algn="just">
              <a:lnSpc>
                <a:spcPct val="115000"/>
              </a:lnSpc>
              <a:spcBef>
                <a:spcPts val="690"/>
              </a:spcBef>
              <a:buClr>
                <a:schemeClr val="dk1"/>
              </a:buClr>
              <a:buSzPts val="3000"/>
              <a:buNone/>
            </a:pPr>
            <a:r>
              <a:rPr lang="en-US" sz="2000" dirty="0"/>
              <a:t>Net Benefit			  	Expected Income - Total Cost</a:t>
            </a:r>
          </a:p>
          <a:p>
            <a:pPr marL="126365" lvl="0" indent="0" algn="just">
              <a:lnSpc>
                <a:spcPct val="115000"/>
              </a:lnSpc>
              <a:spcBef>
                <a:spcPts val="690"/>
              </a:spcBef>
              <a:buClr>
                <a:schemeClr val="dk1"/>
              </a:buClr>
              <a:buSzPts val="3000"/>
              <a:buNone/>
            </a:pPr>
            <a:r>
              <a:rPr lang="en-US" sz="2000" dirty="0"/>
              <a:t>				            	=14,00,000 - 3,40,000</a:t>
            </a:r>
          </a:p>
          <a:p>
            <a:pPr marL="126365" lvl="0" indent="0" algn="just">
              <a:lnSpc>
                <a:spcPct val="115000"/>
              </a:lnSpc>
              <a:spcBef>
                <a:spcPts val="690"/>
              </a:spcBef>
              <a:buClr>
                <a:schemeClr val="dk1"/>
              </a:buClr>
              <a:buSzPts val="3000"/>
              <a:buNone/>
            </a:pPr>
            <a:r>
              <a:rPr lang="en-US" sz="2000" dirty="0"/>
              <a:t>				           	=10,60,000</a:t>
            </a:r>
          </a:p>
          <a:p>
            <a:pPr marL="126365" lvl="0" indent="0" algn="just">
              <a:lnSpc>
                <a:spcPct val="115000"/>
              </a:lnSpc>
              <a:spcBef>
                <a:spcPts val="690"/>
              </a:spcBef>
              <a:buClr>
                <a:schemeClr val="dk1"/>
              </a:buClr>
              <a:buSzPts val="3000"/>
              <a:buNone/>
            </a:pPr>
            <a:r>
              <a:rPr lang="en-US" sz="2000" dirty="0"/>
              <a:t>Payback Period		     	             	Investment / Net benefit</a:t>
            </a:r>
          </a:p>
          <a:p>
            <a:pPr marL="126365" lvl="0" indent="0" algn="just">
              <a:lnSpc>
                <a:spcPct val="115000"/>
              </a:lnSpc>
              <a:spcBef>
                <a:spcPts val="690"/>
              </a:spcBef>
              <a:buClr>
                <a:schemeClr val="dk1"/>
              </a:buClr>
              <a:buSzPts val="3000"/>
              <a:buNone/>
            </a:pPr>
            <a:r>
              <a:rPr lang="en-US" sz="2000" dirty="0"/>
              <a:t>				         	</a:t>
            </a:r>
            <a:r>
              <a:rPr lang="en-US" sz="2000"/>
              <a:t>=36,00,000 / 10,60,000</a:t>
            </a:r>
            <a:endParaRPr lang="en-US" sz="2000" dirty="0"/>
          </a:p>
          <a:p>
            <a:pPr marL="126365" lvl="0" indent="0" algn="just">
              <a:lnSpc>
                <a:spcPct val="115000"/>
              </a:lnSpc>
              <a:spcBef>
                <a:spcPts val="690"/>
              </a:spcBef>
              <a:buClr>
                <a:schemeClr val="dk1"/>
              </a:buClr>
              <a:buSzPts val="3000"/>
              <a:buNone/>
            </a:pPr>
            <a:r>
              <a:rPr lang="en-US" sz="2000" dirty="0"/>
              <a:t>				        	=3.396 years</a:t>
            </a:r>
          </a:p>
          <a:p>
            <a:pPr marL="126365" indent="0" algn="just">
              <a:lnSpc>
                <a:spcPct val="115000"/>
              </a:lnSpc>
              <a:spcBef>
                <a:spcPts val="690"/>
              </a:spcBef>
              <a:buClr>
                <a:schemeClr val="dk1"/>
              </a:buClr>
              <a:buSzPts val="3000"/>
              <a:buNone/>
            </a:pPr>
            <a:r>
              <a:rPr lang="en-US" sz="2000" dirty="0"/>
              <a:t>				        	</a:t>
            </a:r>
            <a:r>
              <a:rPr lang="en-US" sz="2000" b="1" dirty="0"/>
              <a:t>≈ </a:t>
            </a:r>
            <a:r>
              <a:rPr lang="en-US" sz="2000" dirty="0"/>
              <a:t>3 years 5 months (approx.)</a:t>
            </a:r>
          </a:p>
        </p:txBody>
      </p:sp>
    </p:spTree>
    <p:extLst>
      <p:ext uri="{BB962C8B-B14F-4D97-AF65-F5344CB8AC3E}">
        <p14:creationId xmlns:p14="http://schemas.microsoft.com/office/powerpoint/2010/main" val="1490494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308224" y="1047963"/>
            <a:ext cx="8478637" cy="5352723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Tx/>
              <a:buSzPct val="60000"/>
              <a:buNone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5BCA1F-43CE-BEB5-CFD9-0C17020BF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4" y="1069560"/>
            <a:ext cx="8566581" cy="474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63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308224" y="1047963"/>
            <a:ext cx="8478637" cy="5352723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payment gateway is a top demand of CUET students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bandwidth will be crucial for long term </a:t>
            </a: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tx1"/>
              </a:buClr>
              <a:buSzPct val="6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C367A-B45B-51CD-EC1B-7D38AB6B3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7975" y="1047750"/>
            <a:ext cx="8478838" cy="100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02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Form Link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https://forms.gle/AxMhBQqS47FyeDUQA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DEB2A-7C36-5042-CEBD-CF274501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40460"/>
            <a:ext cx="5494496" cy="1718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1C4F1-A701-1174-CF7B-12A9E321D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61" y="4146398"/>
            <a:ext cx="4592548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99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6D001D-E14E-AC52-9A3B-64DC0161E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8" y="999506"/>
            <a:ext cx="6732397" cy="22903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EB3F07-7C4A-9EC8-FE6F-899F0BE5F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59" y="3563922"/>
            <a:ext cx="6591871" cy="23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19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F01E7-86D6-4393-933E-D9FFC3EBE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45" y="1196553"/>
            <a:ext cx="3205424" cy="1691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F9C73-AE71-5E2D-5527-EA747FB3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777" y="1127023"/>
            <a:ext cx="3917244" cy="1814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17E791-F789-C896-CE6D-4F93DAABD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88" y="3696261"/>
            <a:ext cx="5204911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95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708275"/>
            <a:ext cx="5805488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evaluation of current system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to users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investment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and recommendation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999538" cy="5472000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echnical, operational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economical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easibility of proposed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olution</a:t>
            </a: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whether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iable, practical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ursuing</a:t>
            </a: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ayback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4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Feasibility Analysis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8F4AF-982B-43DF-BA0F-2F20BBB4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6" y="2007968"/>
            <a:ext cx="7812028" cy="2037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1BEB1B-7777-6EB0-BCC5-6696C4AD8B28}"/>
              </a:ext>
            </a:extLst>
          </p:cNvPr>
          <p:cNvSpPr txBox="1"/>
          <p:nvPr/>
        </p:nvSpPr>
        <p:spPr>
          <a:xfrm>
            <a:off x="2350604" y="5124772"/>
            <a:ext cx="444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Fig 01: Types of feasibility analysis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07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Limitations Of Current Registration System</a:t>
            </a:r>
            <a:r>
              <a:rPr lang="en-US" sz="3500" dirty="0">
                <a:solidFill>
                  <a:srgbClr val="1B1B1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891348" cy="5379646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F648B7-9E24-DFF7-8061-4EB0E055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43" y="2007497"/>
            <a:ext cx="6858914" cy="3199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26671D-FA7F-1D6D-23AF-D2F9B8FAAB6B}"/>
              </a:ext>
            </a:extLst>
          </p:cNvPr>
          <p:cNvSpPr txBox="1"/>
          <p:nvPr/>
        </p:nvSpPr>
        <p:spPr>
          <a:xfrm>
            <a:off x="108190" y="1206482"/>
            <a:ext cx="8999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Couldn’t meet users’ satisfaction upper than average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26986-67A4-E299-DE25-02274DA81A59}"/>
              </a:ext>
            </a:extLst>
          </p:cNvPr>
          <p:cNvSpPr txBox="1"/>
          <p:nvPr/>
        </p:nvSpPr>
        <p:spPr>
          <a:xfrm>
            <a:off x="2079749" y="5651518"/>
            <a:ext cx="558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02: User satisfaction on current registration service</a:t>
            </a:r>
          </a:p>
        </p:txBody>
      </p:sp>
    </p:spTree>
    <p:extLst>
      <p:ext uri="{BB962C8B-B14F-4D97-AF65-F5344CB8AC3E}">
        <p14:creationId xmlns:p14="http://schemas.microsoft.com/office/powerpoint/2010/main" val="177899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Limitations Of Current Registration System(</a:t>
            </a:r>
            <a:r>
              <a:rPr lang="en-US" dirty="0" err="1">
                <a:solidFill>
                  <a:srgbClr val="1B1B1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Contd</a:t>
            </a: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…)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891348" cy="5379646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671D-FA7F-1D6D-23AF-D2F9B8FAAB6B}"/>
              </a:ext>
            </a:extLst>
          </p:cNvPr>
          <p:cNvSpPr txBox="1"/>
          <p:nvPr/>
        </p:nvSpPr>
        <p:spPr>
          <a:xfrm>
            <a:off x="108190" y="1206482"/>
            <a:ext cx="8999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want multiple payment gateways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E6720C-6734-53CF-466C-C4B9DA39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42" y="1938114"/>
            <a:ext cx="6106626" cy="3076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B0D863-5AB7-E62C-EEA2-32F578C80D04}"/>
              </a:ext>
            </a:extLst>
          </p:cNvPr>
          <p:cNvSpPr txBox="1"/>
          <p:nvPr/>
        </p:nvSpPr>
        <p:spPr>
          <a:xfrm>
            <a:off x="1833170" y="5744647"/>
            <a:ext cx="621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03: User response on introducing multiple payment gateways </a:t>
            </a:r>
          </a:p>
        </p:txBody>
      </p:sp>
    </p:spTree>
    <p:extLst>
      <p:ext uri="{BB962C8B-B14F-4D97-AF65-F5344CB8AC3E}">
        <p14:creationId xmlns:p14="http://schemas.microsoft.com/office/powerpoint/2010/main" val="48963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Limitations 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System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891348" cy="5379646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671D-FA7F-1D6D-23AF-D2F9B8FAAB6B}"/>
              </a:ext>
            </a:extLst>
          </p:cNvPr>
          <p:cNvSpPr txBox="1"/>
          <p:nvPr/>
        </p:nvSpPr>
        <p:spPr>
          <a:xfrm>
            <a:off x="108190" y="1206482"/>
            <a:ext cx="8999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Users’ disappointment on Wi-Fi system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329050-FB27-0D41-DD96-7FCD7D72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8" y="2237612"/>
            <a:ext cx="8824952" cy="3005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20829-095D-96F0-9CA6-B2D2D657FA9C}"/>
              </a:ext>
            </a:extLst>
          </p:cNvPr>
          <p:cNvSpPr txBox="1"/>
          <p:nvPr/>
        </p:nvSpPr>
        <p:spPr>
          <a:xfrm>
            <a:off x="2418796" y="5751049"/>
            <a:ext cx="582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04: User response on using Wi-Fi system </a:t>
            </a:r>
          </a:p>
        </p:txBody>
      </p:sp>
    </p:spTree>
    <p:extLst>
      <p:ext uri="{BB962C8B-B14F-4D97-AF65-F5344CB8AC3E}">
        <p14:creationId xmlns:p14="http://schemas.microsoft.com/office/powerpoint/2010/main" val="326671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Limitations 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System (</a:t>
            </a:r>
            <a:r>
              <a:rPr lang="en-US" dirty="0" err="1">
                <a:solidFill>
                  <a:srgbClr val="1B1B1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Contd</a:t>
            </a: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…)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891348" cy="5379646"/>
          </a:xfrm>
          <a:prstGeom prst="rect">
            <a:avLst/>
          </a:prstGeom>
        </p:spPr>
        <p:txBody>
          <a:bodyPr spcFirstLastPara="1" wrap="square" lIns="91425" tIns="45700" rIns="91425" bIns="45700" spcCol="914400" anchor="t" anchorCtr="0">
            <a:noAutofit/>
          </a:bodyPr>
          <a:lstStyle/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  <a:p>
            <a:pPr marL="160020" indent="0">
              <a:lnSpc>
                <a:spcPct val="150000"/>
              </a:lnSpc>
              <a:buClrTx/>
              <a:buSzPct val="6000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671D-FA7F-1D6D-23AF-D2F9B8FAAB6B}"/>
              </a:ext>
            </a:extLst>
          </p:cNvPr>
          <p:cNvSpPr txBox="1"/>
          <p:nvPr/>
        </p:nvSpPr>
        <p:spPr>
          <a:xfrm>
            <a:off x="108190" y="1206482"/>
            <a:ext cx="8999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Users’ demand on Wi-Fi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601F5-F9F0-A431-0F3A-A43972F8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038" y="2393576"/>
            <a:ext cx="5783758" cy="24254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DEFE23-5145-EF78-6AFB-6D1EB0B8A493}"/>
              </a:ext>
            </a:extLst>
          </p:cNvPr>
          <p:cNvSpPr/>
          <p:nvPr/>
        </p:nvSpPr>
        <p:spPr>
          <a:xfrm>
            <a:off x="2081036" y="5466852"/>
            <a:ext cx="4498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05: User response on increasing bandwidth </a:t>
            </a:r>
          </a:p>
        </p:txBody>
      </p:sp>
    </p:spTree>
    <p:extLst>
      <p:ext uri="{BB962C8B-B14F-4D97-AF65-F5344CB8AC3E}">
        <p14:creationId xmlns:p14="http://schemas.microsoft.com/office/powerpoint/2010/main" val="1556507101"/>
      </p:ext>
    </p:extLst>
  </p:cSld>
  <p:clrMapOvr>
    <a:masterClrMapping/>
  </p:clrMapOvr>
</p:sld>
</file>

<file path=ppt/theme/theme1.xml><?xml version="1.0" encoding="utf-8"?>
<a:theme xmlns:a="http://schemas.openxmlformats.org/drawingml/2006/main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806</Words>
  <Application>Microsoft Office PowerPoint</Application>
  <PresentationFormat>On-screen Show (4:3)</PresentationFormat>
  <Paragraphs>229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Narrow</vt:lpstr>
      <vt:lpstr>Calibri</vt:lpstr>
      <vt:lpstr>Constantia</vt:lpstr>
      <vt:lpstr>Courier New</vt:lpstr>
      <vt:lpstr>Noto Sans Symbols</vt:lpstr>
      <vt:lpstr>Tahoma</vt:lpstr>
      <vt:lpstr>Times New Roman</vt:lpstr>
      <vt:lpstr>Wingdings</vt:lpstr>
      <vt:lpstr>2_islab2006-Eng</vt:lpstr>
      <vt:lpstr>1_islab2006-Eng</vt:lpstr>
      <vt:lpstr>System Analysis and Design  on  Institute of Information &amp; Communication Technology, CUET</vt:lpstr>
      <vt:lpstr>Contents</vt:lpstr>
      <vt:lpstr>Introduction</vt:lpstr>
      <vt:lpstr>Objectives</vt:lpstr>
      <vt:lpstr>Types Of Feasibility Analysis</vt:lpstr>
      <vt:lpstr>Limitations Of Current Registration System </vt:lpstr>
      <vt:lpstr>Limitations Of Current Registration System(Contd…)</vt:lpstr>
      <vt:lpstr>Limitations Of Wi-Fi System</vt:lpstr>
      <vt:lpstr>Limitations Of Wi-Fi System (Contd…)</vt:lpstr>
      <vt:lpstr>Proposed System</vt:lpstr>
      <vt:lpstr>Updating Registration System</vt:lpstr>
      <vt:lpstr>Updating Registration System(Contd…)</vt:lpstr>
      <vt:lpstr>Updating Registration System(Contd…)</vt:lpstr>
      <vt:lpstr>Updating Registration System(Contd…)</vt:lpstr>
      <vt:lpstr>Updating Registration System (Contd.)</vt:lpstr>
      <vt:lpstr>Increasing Wi-Fi Bandwidth</vt:lpstr>
      <vt:lpstr>Increasing Wi-Fi Bandwidth (Contd...)</vt:lpstr>
      <vt:lpstr>Increasing Wi-Fi Bandwidth (Contd...)</vt:lpstr>
      <vt:lpstr>Increasing Wi-Fi Bandwidth (Contd...)</vt:lpstr>
      <vt:lpstr>Increasing Wi-Fi Bandwidth (Contd...)</vt:lpstr>
      <vt:lpstr>Comparison</vt:lpstr>
      <vt:lpstr>Conclusion</vt:lpstr>
      <vt:lpstr>References</vt:lpstr>
      <vt:lpstr>References(Contd…)</vt:lpstr>
      <vt:lpstr>References(Contd…)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  on  Institute of Information &amp; Communication Technology,CUET</dc:title>
  <dc:creator>priyam</dc:creator>
  <cp:lastModifiedBy>Mahabub Rabbi</cp:lastModifiedBy>
  <cp:revision>78</cp:revision>
  <dcterms:created xsi:type="dcterms:W3CDTF">2012-03-24T22:43:44Z</dcterms:created>
  <dcterms:modified xsi:type="dcterms:W3CDTF">2023-08-01T20:10:02Z</dcterms:modified>
</cp:coreProperties>
</file>