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57" r:id="rId4"/>
    <p:sldId id="259" r:id="rId5"/>
    <p:sldId id="260" r:id="rId6"/>
    <p:sldId id="261" r:id="rId7"/>
    <p:sldId id="262" r:id="rId8"/>
    <p:sldId id="263" r:id="rId9"/>
    <p:sldId id="264" r:id="rId10"/>
    <p:sldId id="273" r:id="rId11"/>
    <p:sldId id="274" r:id="rId12"/>
    <p:sldId id="275" r:id="rId13"/>
    <p:sldId id="265" r:id="rId14"/>
    <p:sldId id="276" r:id="rId15"/>
    <p:sldId id="277" r:id="rId16"/>
    <p:sldId id="266" r:id="rId17"/>
    <p:sldId id="278" r:id="rId18"/>
    <p:sldId id="267" r:id="rId19"/>
    <p:sldId id="289" r:id="rId20"/>
    <p:sldId id="290" r:id="rId21"/>
    <p:sldId id="291"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01F56-2D56-B643-B0AB-986DF88A5B68}" v="18" dt="2022-03-04T16:47:19.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89" autoAdjust="0"/>
    <p:restoredTop sz="80720"/>
  </p:normalViewPr>
  <p:slideViewPr>
    <p:cSldViewPr snapToGrid="0">
      <p:cViewPr varScale="1">
        <p:scale>
          <a:sx n="179" d="100"/>
          <a:sy n="179" d="100"/>
        </p:scale>
        <p:origin x="2600" y="192"/>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D382D-BB06-7D47-A6A1-CEE75CC3D11B}" type="datetimeFigureOut">
              <a:rPr lang="en-US" smtClean="0"/>
              <a:t>3/4/22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47489-FF06-2745-A783-4F6A6C923BA8}" type="slidenum">
              <a:rPr lang="en-US" smtClean="0"/>
              <a:t>‹#›</a:t>
            </a:fld>
            <a:endParaRPr lang="en-US"/>
          </a:p>
        </p:txBody>
      </p:sp>
    </p:spTree>
    <p:extLst>
      <p:ext uri="{BB962C8B-B14F-4D97-AF65-F5344CB8AC3E}">
        <p14:creationId xmlns:p14="http://schemas.microsoft.com/office/powerpoint/2010/main" val="258223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topic of interest today would be security of firmware. Firmware is that piece of software that sits right on top hardware. On one side it interacts with device driver portion of operating system. On the opposite end it interacts with hardware directly.</a:t>
            </a:r>
          </a:p>
        </p:txBody>
      </p:sp>
      <p:sp>
        <p:nvSpPr>
          <p:cNvPr id="4" name="Slide Number Placeholder 3"/>
          <p:cNvSpPr>
            <a:spLocks noGrp="1"/>
          </p:cNvSpPr>
          <p:nvPr>
            <p:ph type="sldNum" sz="quarter" idx="5"/>
          </p:nvPr>
        </p:nvSpPr>
        <p:spPr/>
        <p:txBody>
          <a:bodyPr/>
          <a:lstStyle/>
          <a:p>
            <a:fld id="{7E747489-FF06-2745-A783-4F6A6C923BA8}" type="slidenum">
              <a:rPr lang="en-US" smtClean="0"/>
              <a:t>2</a:t>
            </a:fld>
            <a:endParaRPr lang="en-US"/>
          </a:p>
        </p:txBody>
      </p:sp>
    </p:spTree>
    <p:extLst>
      <p:ext uri="{BB962C8B-B14F-4D97-AF65-F5344CB8AC3E}">
        <p14:creationId xmlns:p14="http://schemas.microsoft.com/office/powerpoint/2010/main" val="1539107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11</a:t>
            </a:fld>
            <a:endParaRPr lang="en-US"/>
          </a:p>
        </p:txBody>
      </p:sp>
    </p:spTree>
    <p:extLst>
      <p:ext uri="{BB962C8B-B14F-4D97-AF65-F5344CB8AC3E}">
        <p14:creationId xmlns:p14="http://schemas.microsoft.com/office/powerpoint/2010/main" val="61366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12</a:t>
            </a:fld>
            <a:endParaRPr lang="en-US"/>
          </a:p>
        </p:txBody>
      </p:sp>
    </p:spTree>
    <p:extLst>
      <p:ext uri="{BB962C8B-B14F-4D97-AF65-F5344CB8AC3E}">
        <p14:creationId xmlns:p14="http://schemas.microsoft.com/office/powerpoint/2010/main" val="194883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evaluated their method and </a:t>
            </a:r>
          </a:p>
        </p:txBody>
      </p:sp>
      <p:sp>
        <p:nvSpPr>
          <p:cNvPr id="4" name="Slide Number Placeholder 3"/>
          <p:cNvSpPr>
            <a:spLocks noGrp="1"/>
          </p:cNvSpPr>
          <p:nvPr>
            <p:ph type="sldNum" sz="quarter" idx="5"/>
          </p:nvPr>
        </p:nvSpPr>
        <p:spPr/>
        <p:txBody>
          <a:bodyPr/>
          <a:lstStyle/>
          <a:p>
            <a:fld id="{7E747489-FF06-2745-A783-4F6A6C923BA8}" type="slidenum">
              <a:rPr lang="en-US" smtClean="0"/>
              <a:t>13</a:t>
            </a:fld>
            <a:endParaRPr lang="en-US"/>
          </a:p>
        </p:txBody>
      </p:sp>
    </p:spTree>
    <p:extLst>
      <p:ext uri="{BB962C8B-B14F-4D97-AF65-F5344CB8AC3E}">
        <p14:creationId xmlns:p14="http://schemas.microsoft.com/office/powerpoint/2010/main" val="1426802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evaluated their method and </a:t>
            </a:r>
          </a:p>
        </p:txBody>
      </p:sp>
      <p:sp>
        <p:nvSpPr>
          <p:cNvPr id="4" name="Slide Number Placeholder 3"/>
          <p:cNvSpPr>
            <a:spLocks noGrp="1"/>
          </p:cNvSpPr>
          <p:nvPr>
            <p:ph type="sldNum" sz="quarter" idx="5"/>
          </p:nvPr>
        </p:nvSpPr>
        <p:spPr/>
        <p:txBody>
          <a:bodyPr/>
          <a:lstStyle/>
          <a:p>
            <a:fld id="{7E747489-FF06-2745-A783-4F6A6C923BA8}" type="slidenum">
              <a:rPr lang="en-US" smtClean="0"/>
              <a:t>14</a:t>
            </a:fld>
            <a:endParaRPr lang="en-US"/>
          </a:p>
        </p:txBody>
      </p:sp>
    </p:spTree>
    <p:extLst>
      <p:ext uri="{BB962C8B-B14F-4D97-AF65-F5344CB8AC3E}">
        <p14:creationId xmlns:p14="http://schemas.microsoft.com/office/powerpoint/2010/main" val="3357807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evaluated their method and </a:t>
            </a:r>
          </a:p>
        </p:txBody>
      </p:sp>
      <p:sp>
        <p:nvSpPr>
          <p:cNvPr id="4" name="Slide Number Placeholder 3"/>
          <p:cNvSpPr>
            <a:spLocks noGrp="1"/>
          </p:cNvSpPr>
          <p:nvPr>
            <p:ph type="sldNum" sz="quarter" idx="5"/>
          </p:nvPr>
        </p:nvSpPr>
        <p:spPr/>
        <p:txBody>
          <a:bodyPr/>
          <a:lstStyle/>
          <a:p>
            <a:fld id="{7E747489-FF06-2745-A783-4F6A6C923BA8}" type="slidenum">
              <a:rPr lang="en-US" smtClean="0"/>
              <a:t>15</a:t>
            </a:fld>
            <a:endParaRPr lang="en-US"/>
          </a:p>
        </p:txBody>
      </p:sp>
    </p:spTree>
    <p:extLst>
      <p:ext uri="{BB962C8B-B14F-4D97-AF65-F5344CB8AC3E}">
        <p14:creationId xmlns:p14="http://schemas.microsoft.com/office/powerpoint/2010/main" val="1378412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list of devices authors tested. It surprised me a bit cause my phone, laptop and tab all are listed here.</a:t>
            </a:r>
          </a:p>
        </p:txBody>
      </p:sp>
      <p:sp>
        <p:nvSpPr>
          <p:cNvPr id="4" name="Slide Number Placeholder 3"/>
          <p:cNvSpPr>
            <a:spLocks noGrp="1"/>
          </p:cNvSpPr>
          <p:nvPr>
            <p:ph type="sldNum" sz="quarter" idx="5"/>
          </p:nvPr>
        </p:nvSpPr>
        <p:spPr/>
        <p:txBody>
          <a:bodyPr/>
          <a:lstStyle/>
          <a:p>
            <a:fld id="{7E747489-FF06-2745-A783-4F6A6C923BA8}" type="slidenum">
              <a:rPr lang="en-US" smtClean="0"/>
              <a:t>16</a:t>
            </a:fld>
            <a:endParaRPr lang="en-US"/>
          </a:p>
        </p:txBody>
      </p:sp>
    </p:spTree>
    <p:extLst>
      <p:ext uri="{BB962C8B-B14F-4D97-AF65-F5344CB8AC3E}">
        <p14:creationId xmlns:p14="http://schemas.microsoft.com/office/powerpoint/2010/main" val="360656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evaluated their method and </a:t>
            </a:r>
          </a:p>
        </p:txBody>
      </p:sp>
      <p:sp>
        <p:nvSpPr>
          <p:cNvPr id="4" name="Slide Number Placeholder 3"/>
          <p:cNvSpPr>
            <a:spLocks noGrp="1"/>
          </p:cNvSpPr>
          <p:nvPr>
            <p:ph type="sldNum" sz="quarter" idx="5"/>
          </p:nvPr>
        </p:nvSpPr>
        <p:spPr/>
        <p:txBody>
          <a:bodyPr/>
          <a:lstStyle/>
          <a:p>
            <a:fld id="{7E747489-FF06-2745-A783-4F6A6C923BA8}" type="slidenum">
              <a:rPr lang="en-US" smtClean="0"/>
              <a:t>17</a:t>
            </a:fld>
            <a:endParaRPr lang="en-US"/>
          </a:p>
        </p:txBody>
      </p:sp>
    </p:spTree>
    <p:extLst>
      <p:ext uri="{BB962C8B-B14F-4D97-AF65-F5344CB8AC3E}">
        <p14:creationId xmlns:p14="http://schemas.microsoft.com/office/powerpoint/2010/main" val="89356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Second bug triggers when this </a:t>
            </a:r>
            <a:r>
              <a:rPr lang="en-US" dirty="0" err="1">
                <a:cs typeface="Calibri"/>
              </a:rPr>
              <a:t>firmwares</a:t>
            </a:r>
            <a:r>
              <a:rPr lang="en-US" dirty="0">
                <a:cs typeface="Calibri"/>
              </a:rPr>
              <a:t> tries to connect to a </a:t>
            </a:r>
            <a:r>
              <a:rPr lang="en-US" dirty="0" err="1">
                <a:cs typeface="Calibri"/>
              </a:rPr>
              <a:t>ble</a:t>
            </a:r>
            <a:r>
              <a:rPr lang="en-US" dirty="0">
                <a:cs typeface="Calibri"/>
              </a:rPr>
              <a:t> device. See </a:t>
            </a:r>
            <a:r>
              <a:rPr lang="en-US" dirty="0" err="1">
                <a:cs typeface="Calibri"/>
              </a:rPr>
              <a:t>ble</a:t>
            </a:r>
            <a:r>
              <a:rPr lang="en-US" dirty="0">
                <a:cs typeface="Calibri"/>
              </a:rPr>
              <a:t> packets has a portion named </a:t>
            </a:r>
            <a:r>
              <a:rPr lang="en-US" dirty="0" err="1">
                <a:cs typeface="Calibri"/>
              </a:rPr>
              <a:t>pdu</a:t>
            </a:r>
            <a:r>
              <a:rPr lang="en-US" dirty="0">
                <a:cs typeface="Calibri"/>
              </a:rPr>
              <a:t> which consists of payload  length and payload data. Due to a different implementation of heap in the </a:t>
            </a:r>
            <a:r>
              <a:rPr lang="en-US" dirty="0" err="1">
                <a:cs typeface="Calibri"/>
              </a:rPr>
              <a:t>ThreadX</a:t>
            </a:r>
            <a:r>
              <a:rPr lang="en-US" dirty="0">
                <a:cs typeface="Calibri"/>
              </a:rPr>
              <a:t> RTOS, an </a:t>
            </a:r>
            <a:r>
              <a:rPr lang="en-US" dirty="0" err="1">
                <a:cs typeface="Calibri"/>
              </a:rPr>
              <a:t>pdu</a:t>
            </a:r>
            <a:r>
              <a:rPr lang="en-US" dirty="0">
                <a:cs typeface="Calibri"/>
              </a:rPr>
              <a:t> with size greater than 252 crashes the firmware. </a:t>
            </a:r>
          </a:p>
        </p:txBody>
      </p:sp>
      <p:sp>
        <p:nvSpPr>
          <p:cNvPr id="4" name="Slide Number Placeholder 3"/>
          <p:cNvSpPr>
            <a:spLocks noGrp="1"/>
          </p:cNvSpPr>
          <p:nvPr>
            <p:ph type="sldNum" sz="quarter" idx="5"/>
          </p:nvPr>
        </p:nvSpPr>
        <p:spPr/>
        <p:txBody>
          <a:bodyPr/>
          <a:lstStyle/>
          <a:p>
            <a:fld id="{CD1A0B29-6066-4590-89D8-E354E4CD80FE}" type="slidenum">
              <a:rPr lang="en-US"/>
              <a:t>19</a:t>
            </a:fld>
            <a:endParaRPr lang="en-US"/>
          </a:p>
        </p:txBody>
      </p:sp>
    </p:spTree>
    <p:extLst>
      <p:ext uri="{BB962C8B-B14F-4D97-AF65-F5344CB8AC3E}">
        <p14:creationId xmlns:p14="http://schemas.microsoft.com/office/powerpoint/2010/main" val="253375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en-US" dirty="0"/>
              <a:t>on the </a:t>
            </a:r>
            <a:r>
              <a:rPr lang="en-US" i="1" dirty="0"/>
              <a:t>CYW20735 </a:t>
            </a:r>
            <a:r>
              <a:rPr lang="en-US" dirty="0"/>
              <a:t>chip only, there is a buffer mis- configuration that makes ACL exploitable. The global </a:t>
            </a:r>
            <a:r>
              <a:rPr lang="en-US" dirty="0" err="1"/>
              <a:t>vari</a:t>
            </a:r>
            <a:r>
              <a:rPr lang="en-US" dirty="0"/>
              <a:t>- </a:t>
            </a:r>
            <a:r>
              <a:rPr lang="en-US" dirty="0" err="1"/>
              <a:t>ables</a:t>
            </a:r>
            <a:r>
              <a:rPr lang="en-US" dirty="0"/>
              <a:t> BT_ACL_HOST_TO_DEVICE_DEFAULT_SIZE and BT_ ACL_DEVICE_TO_HOST_DEFAULT_SIZE are set to 384B, while the chip still signals a size of 1021 B to the host. </a:t>
            </a:r>
            <a:endParaRPr lang="en-US" sz="1200" dirty="0"/>
          </a:p>
        </p:txBody>
      </p:sp>
      <p:sp>
        <p:nvSpPr>
          <p:cNvPr id="4" name="Slide Number Placeholder 3"/>
          <p:cNvSpPr>
            <a:spLocks noGrp="1"/>
          </p:cNvSpPr>
          <p:nvPr>
            <p:ph type="sldNum" sz="quarter" idx="5"/>
          </p:nvPr>
        </p:nvSpPr>
        <p:spPr/>
        <p:txBody>
          <a:bodyPr/>
          <a:lstStyle/>
          <a:p>
            <a:fld id="{7E747489-FF06-2745-A783-4F6A6C923BA8}" type="slidenum">
              <a:rPr lang="en-US" smtClean="0"/>
              <a:t>20</a:t>
            </a:fld>
            <a:endParaRPr lang="en-US"/>
          </a:p>
        </p:txBody>
      </p:sp>
    </p:spTree>
    <p:extLst>
      <p:ext uri="{BB962C8B-B14F-4D97-AF65-F5344CB8AC3E}">
        <p14:creationId xmlns:p14="http://schemas.microsoft.com/office/powerpoint/2010/main" val="1975052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en-US" dirty="0"/>
              <a:t>on the </a:t>
            </a:r>
            <a:r>
              <a:rPr lang="en-US" i="1" dirty="0"/>
              <a:t>CYW20735 </a:t>
            </a:r>
            <a:r>
              <a:rPr lang="en-US" dirty="0"/>
              <a:t>chip only, there is a buffer mis- configuration that makes ACL exploitable. The global </a:t>
            </a:r>
            <a:r>
              <a:rPr lang="en-US" dirty="0" err="1"/>
              <a:t>vari</a:t>
            </a:r>
            <a:r>
              <a:rPr lang="en-US" dirty="0"/>
              <a:t>- </a:t>
            </a:r>
            <a:r>
              <a:rPr lang="en-US" dirty="0" err="1"/>
              <a:t>ables</a:t>
            </a:r>
            <a:r>
              <a:rPr lang="en-US" dirty="0"/>
              <a:t> BT_ACL_HOST_TO_DEVICE_DEFAULT_SIZE and BT_ ACL_DEVICE_TO_HOST_DEFAULT_SIZE are set to 384B, while the chip still signals a size of 1021 B to the host. </a:t>
            </a:r>
            <a:endParaRPr lang="en-US" sz="1200" dirty="0"/>
          </a:p>
        </p:txBody>
      </p:sp>
      <p:sp>
        <p:nvSpPr>
          <p:cNvPr id="4" name="Slide Number Placeholder 3"/>
          <p:cNvSpPr>
            <a:spLocks noGrp="1"/>
          </p:cNvSpPr>
          <p:nvPr>
            <p:ph type="sldNum" sz="quarter" idx="5"/>
          </p:nvPr>
        </p:nvSpPr>
        <p:spPr/>
        <p:txBody>
          <a:bodyPr/>
          <a:lstStyle/>
          <a:p>
            <a:fld id="{7E747489-FF06-2745-A783-4F6A6C923BA8}" type="slidenum">
              <a:rPr lang="en-US" smtClean="0"/>
              <a:t>21</a:t>
            </a:fld>
            <a:endParaRPr lang="en-US"/>
          </a:p>
        </p:txBody>
      </p:sp>
    </p:spTree>
    <p:extLst>
      <p:ext uri="{BB962C8B-B14F-4D97-AF65-F5344CB8AC3E}">
        <p14:creationId xmlns:p14="http://schemas.microsoft.com/office/powerpoint/2010/main" val="270093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 security means ensuring lack of vulnerabilities. The type of vulnerabilities authors are interested is something called RCE vulnerabilities. So, In short, we can say, authors goal is to find RCE vulnerabilities in the Bluetooth firmware. </a:t>
            </a:r>
          </a:p>
          <a:p>
            <a:endParaRPr lang="en-US" dirty="0"/>
          </a:p>
          <a:p>
            <a:r>
              <a:rPr lang="en-US" dirty="0"/>
              <a:t>A tried and tested method to find this is Fuzzing. Fuzzing is means basically testing a software by generating inputs for this software. </a:t>
            </a:r>
          </a:p>
          <a:p>
            <a:r>
              <a:rPr lang="en-US" dirty="0"/>
              <a:t>To fuzz Bluetooth firmware, we have to generate the Bluetooth packets and send them over Bluetooth to the device. If we want to fuzz from device driver it most probably won’t work because of modified driver might not match firmware.</a:t>
            </a:r>
          </a:p>
          <a:p>
            <a:r>
              <a:rPr lang="en-US" dirty="0"/>
              <a:t>Now if we want to fuzz over wireless technology there are certain problems need to be considered.</a:t>
            </a:r>
          </a:p>
          <a:p>
            <a:pPr marL="228600" indent="-228600">
              <a:buAutoNum type="arabicPeriod"/>
            </a:pPr>
            <a:r>
              <a:rPr lang="en-US" dirty="0"/>
              <a:t>It is slow. Because we have to add time in the air.</a:t>
            </a:r>
          </a:p>
          <a:p>
            <a:pPr marL="228600" indent="-228600">
              <a:buAutoNum type="arabicPeriod"/>
            </a:pPr>
            <a:r>
              <a:rPr lang="en-US" dirty="0"/>
              <a:t>Repetition of  test case in limited.</a:t>
            </a:r>
          </a:p>
          <a:p>
            <a:pPr marL="228600" indent="-228600">
              <a:buAutoNum type="arabicPeriod"/>
            </a:pPr>
            <a:r>
              <a:rPr lang="en-US" dirty="0"/>
              <a:t>Debugging though.  </a:t>
            </a:r>
            <a:br>
              <a:rPr lang="en-US" dirty="0"/>
            </a:br>
            <a:br>
              <a:rPr lang="en-US" dirty="0"/>
            </a:br>
            <a:r>
              <a:rPr lang="en-US" dirty="0"/>
              <a:t>In the broadest sense, authors goal is to get rid of these problems of wireless fuzzing.</a:t>
            </a:r>
          </a:p>
        </p:txBody>
      </p:sp>
      <p:sp>
        <p:nvSpPr>
          <p:cNvPr id="4" name="Slide Number Placeholder 3"/>
          <p:cNvSpPr>
            <a:spLocks noGrp="1"/>
          </p:cNvSpPr>
          <p:nvPr>
            <p:ph type="sldNum" sz="quarter" idx="5"/>
          </p:nvPr>
        </p:nvSpPr>
        <p:spPr/>
        <p:txBody>
          <a:bodyPr/>
          <a:lstStyle/>
          <a:p>
            <a:fld id="{7E747489-FF06-2745-A783-4F6A6C923BA8}" type="slidenum">
              <a:rPr lang="en-US" smtClean="0"/>
              <a:t>3</a:t>
            </a:fld>
            <a:endParaRPr lang="en-US"/>
          </a:p>
        </p:txBody>
      </p:sp>
    </p:spTree>
    <p:extLst>
      <p:ext uri="{BB962C8B-B14F-4D97-AF65-F5344CB8AC3E}">
        <p14:creationId xmlns:p14="http://schemas.microsoft.com/office/powerpoint/2010/main" val="281661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wireless technology has a comparatively broader attack surface. So chances of attack is high. Hence ensuring safety form those attacks is also high. </a:t>
            </a:r>
          </a:p>
          <a:p>
            <a:r>
              <a:rPr lang="en-US" dirty="0"/>
              <a:t>These attacks has can be </a:t>
            </a:r>
            <a:r>
              <a:rPr lang="en-US" dirty="0" err="1"/>
              <a:t>wormable</a:t>
            </a:r>
            <a:r>
              <a:rPr lang="en-US" dirty="0"/>
              <a:t> to OS. </a:t>
            </a:r>
            <a:r>
              <a:rPr lang="en-US" dirty="0" err="1"/>
              <a:t>Suchs</a:t>
            </a:r>
            <a:r>
              <a:rPr lang="en-US" dirty="0"/>
              <a:t> as a specific packet in Bluetooth can even execute a certain portion of the operating system. It might happen when the device driver of Bluetooth is also compromised. </a:t>
            </a:r>
          </a:p>
          <a:p>
            <a:r>
              <a:rPr lang="en-US" dirty="0"/>
              <a:t>Another motivation to fuzz is the complexity of firmware patching. </a:t>
            </a:r>
          </a:p>
          <a:p>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4</a:t>
            </a:fld>
            <a:endParaRPr lang="en-US"/>
          </a:p>
        </p:txBody>
      </p:sp>
    </p:spTree>
    <p:extLst>
      <p:ext uri="{BB962C8B-B14F-4D97-AF65-F5344CB8AC3E}">
        <p14:creationId xmlns:p14="http://schemas.microsoft.com/office/powerpoint/2010/main" val="208769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solution to wireless fuzzing problems: </a:t>
            </a:r>
          </a:p>
          <a:p>
            <a:endParaRPr lang="en-US" dirty="0"/>
          </a:p>
          <a:p>
            <a:r>
              <a:rPr lang="en-US" dirty="0"/>
              <a:t>Remove the wireless part. Even remove the physical device itself. </a:t>
            </a:r>
          </a:p>
          <a:p>
            <a:r>
              <a:rPr lang="en-US" dirty="0"/>
              <a:t>Take the firmware and emulate the firmware on QEMU. There are complexities in using QEMU this way. But we really reduced a huge latency. </a:t>
            </a:r>
          </a:p>
          <a:p>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5</a:t>
            </a:fld>
            <a:endParaRPr lang="en-US"/>
          </a:p>
        </p:txBody>
      </p:sp>
    </p:spTree>
    <p:extLst>
      <p:ext uri="{BB962C8B-B14F-4D97-AF65-F5344CB8AC3E}">
        <p14:creationId xmlns:p14="http://schemas.microsoft.com/office/powerpoint/2010/main" val="305109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at how the emulation system proposed in the article works. Before that, here is a short overview of what’s inside Bluetooth firmware. UART interface communicates with device driver. RF interface is the direct hardware. </a:t>
            </a:r>
          </a:p>
          <a:p>
            <a:r>
              <a:rPr lang="en-US" dirty="0"/>
              <a:t>In the middle </a:t>
            </a:r>
            <a:r>
              <a:rPr lang="en-US" dirty="0" err="1"/>
              <a:t>ThreadX</a:t>
            </a:r>
            <a:r>
              <a:rPr lang="en-US" dirty="0"/>
              <a:t> and Bluetooth Core Scheduler makes our firmware. </a:t>
            </a:r>
            <a:r>
              <a:rPr lang="en-US" dirty="0" err="1"/>
              <a:t>ThreadX</a:t>
            </a:r>
            <a:r>
              <a:rPr lang="en-US" dirty="0"/>
              <a:t> is an RTOS with 3 execution threads. BT transport, Link Management, Idle. Bluetooth Core Schedular is the portion of Bluetooth firmware which actually completes tasks using hardware.</a:t>
            </a:r>
          </a:p>
        </p:txBody>
      </p:sp>
      <p:sp>
        <p:nvSpPr>
          <p:cNvPr id="4" name="Slide Number Placeholder 3"/>
          <p:cNvSpPr>
            <a:spLocks noGrp="1"/>
          </p:cNvSpPr>
          <p:nvPr>
            <p:ph type="sldNum" sz="quarter" idx="5"/>
          </p:nvPr>
        </p:nvSpPr>
        <p:spPr/>
        <p:txBody>
          <a:bodyPr/>
          <a:lstStyle/>
          <a:p>
            <a:fld id="{7E747489-FF06-2745-A783-4F6A6C923BA8}" type="slidenum">
              <a:rPr lang="en-US" smtClean="0"/>
              <a:t>6</a:t>
            </a:fld>
            <a:endParaRPr lang="en-US"/>
          </a:p>
        </p:txBody>
      </p:sp>
    </p:spTree>
    <p:extLst>
      <p:ext uri="{BB962C8B-B14F-4D97-AF65-F5344CB8AC3E}">
        <p14:creationId xmlns:p14="http://schemas.microsoft.com/office/powerpoint/2010/main" val="38319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the emulation system is created? </a:t>
            </a:r>
            <a:br>
              <a:rPr lang="en-US" dirty="0"/>
            </a:br>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7</a:t>
            </a:fld>
            <a:endParaRPr lang="en-US"/>
          </a:p>
        </p:txBody>
      </p:sp>
    </p:spTree>
    <p:extLst>
      <p:ext uri="{BB962C8B-B14F-4D97-AF65-F5344CB8AC3E}">
        <p14:creationId xmlns:p14="http://schemas.microsoft.com/office/powerpoint/2010/main" val="2608221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Bluetooth chip is made ready, now if it is connected to the host operating system, It will have a complete Bluetooth emulation. </a:t>
            </a:r>
          </a:p>
          <a:p>
            <a:r>
              <a:rPr lang="en-US" dirty="0"/>
              <a:t>How to connect? </a:t>
            </a:r>
            <a:br>
              <a:rPr lang="en-US" dirty="0"/>
            </a:br>
            <a:r>
              <a:rPr lang="en-US" dirty="0"/>
              <a:t>Using PS (Pseudo Terminal). It basically a pipe connects two piece of </a:t>
            </a:r>
            <a:r>
              <a:rPr lang="en-US" dirty="0" err="1"/>
              <a:t>softwares</a:t>
            </a:r>
            <a:r>
              <a:rPr lang="en-US" dirty="0"/>
              <a:t>. </a:t>
            </a:r>
          </a:p>
        </p:txBody>
      </p:sp>
      <p:sp>
        <p:nvSpPr>
          <p:cNvPr id="4" name="Slide Number Placeholder 3"/>
          <p:cNvSpPr>
            <a:spLocks noGrp="1"/>
          </p:cNvSpPr>
          <p:nvPr>
            <p:ph type="sldNum" sz="quarter" idx="5"/>
          </p:nvPr>
        </p:nvSpPr>
        <p:spPr/>
        <p:txBody>
          <a:bodyPr/>
          <a:lstStyle/>
          <a:p>
            <a:fld id="{7E747489-FF06-2745-A783-4F6A6C923BA8}" type="slidenum">
              <a:rPr lang="en-US" smtClean="0"/>
              <a:t>8</a:t>
            </a:fld>
            <a:endParaRPr lang="en-US"/>
          </a:p>
        </p:txBody>
      </p:sp>
    </p:spTree>
    <p:extLst>
      <p:ext uri="{BB962C8B-B14F-4D97-AF65-F5344CB8AC3E}">
        <p14:creationId xmlns:p14="http://schemas.microsoft.com/office/powerpoint/2010/main" val="209115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9</a:t>
            </a:fld>
            <a:endParaRPr lang="en-US"/>
          </a:p>
        </p:txBody>
      </p:sp>
    </p:spTree>
    <p:extLst>
      <p:ext uri="{BB962C8B-B14F-4D97-AF65-F5344CB8AC3E}">
        <p14:creationId xmlns:p14="http://schemas.microsoft.com/office/powerpoint/2010/main" val="241862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47489-FF06-2745-A783-4F6A6C923BA8}" type="slidenum">
              <a:rPr lang="en-US" smtClean="0"/>
              <a:t>10</a:t>
            </a:fld>
            <a:endParaRPr lang="en-US"/>
          </a:p>
        </p:txBody>
      </p:sp>
    </p:spTree>
    <p:extLst>
      <p:ext uri="{BB962C8B-B14F-4D97-AF65-F5344CB8AC3E}">
        <p14:creationId xmlns:p14="http://schemas.microsoft.com/office/powerpoint/2010/main" val="236744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a:latin typeface="Open Sans"/>
                <a:ea typeface="Open Sans"/>
                <a:cs typeface="Calibri Light"/>
              </a:rPr>
              <a:t>Frankenstein:</a:t>
            </a:r>
            <a:r>
              <a:rPr lang="en-US" sz="4000">
                <a:latin typeface="Open Sans"/>
                <a:ea typeface="Open Sans"/>
                <a:cs typeface="+mj-lt"/>
              </a:rPr>
              <a:t> </a:t>
            </a:r>
            <a:r>
              <a:rPr lang="en-US" sz="4000" dirty="0">
                <a:latin typeface="Open Sans"/>
                <a:ea typeface="+mj-lt"/>
                <a:cs typeface="+mj-lt"/>
              </a:rPr>
              <a:t>Advanced Wireless Fuzzing to Exploit New Bluetooth Escalation Targets</a:t>
            </a:r>
          </a:p>
          <a:p>
            <a:endParaRPr lang="en-US" sz="4000" dirty="0">
              <a:latin typeface="Open Sans"/>
              <a:ea typeface="Open Sans"/>
              <a:cs typeface="Calibri Light"/>
            </a:endParaRPr>
          </a:p>
        </p:txBody>
      </p:sp>
      <p:sp>
        <p:nvSpPr>
          <p:cNvPr id="3" name="Subtitle 2"/>
          <p:cNvSpPr>
            <a:spLocks noGrp="1"/>
          </p:cNvSpPr>
          <p:nvPr>
            <p:ph type="subTitle" idx="1"/>
          </p:nvPr>
        </p:nvSpPr>
        <p:spPr>
          <a:xfrm>
            <a:off x="1524000" y="3602038"/>
            <a:ext cx="9144000" cy="2220840"/>
          </a:xfrm>
        </p:spPr>
        <p:txBody>
          <a:bodyPr vert="horz" lIns="91440" tIns="45720" rIns="91440" bIns="45720" rtlCol="0" anchor="t">
            <a:noAutofit/>
          </a:bodyPr>
          <a:lstStyle/>
          <a:p>
            <a:r>
              <a:rPr lang="en-US">
                <a:latin typeface="Open Sans"/>
                <a:ea typeface="Open Sans"/>
                <a:cs typeface="Calibri"/>
              </a:rPr>
              <a:t>Author: J</a:t>
            </a:r>
            <a:r>
              <a:rPr lang="en-US">
                <a:latin typeface="Open Sans"/>
                <a:ea typeface="+mn-lt"/>
                <a:cs typeface="+mn-lt"/>
              </a:rPr>
              <a:t>an Ruge and Jiska Classen, </a:t>
            </a:r>
            <a:r>
              <a:rPr lang="en-US" i="1">
                <a:latin typeface="Open Sans"/>
                <a:ea typeface="+mn-lt"/>
                <a:cs typeface="+mn-lt"/>
              </a:rPr>
              <a:t>Secure Mobile Networking Lab, TU Darmstadt;</a:t>
            </a:r>
            <a:r>
              <a:rPr lang="en-US">
                <a:latin typeface="Open Sans"/>
                <a:ea typeface="+mn-lt"/>
                <a:cs typeface="+mn-lt"/>
              </a:rPr>
              <a:t> Francesco Gringoli, </a:t>
            </a:r>
            <a:r>
              <a:rPr lang="en-US" i="1">
                <a:latin typeface="Open Sans"/>
                <a:ea typeface="+mn-lt"/>
                <a:cs typeface="+mn-lt"/>
              </a:rPr>
              <a:t>Dept. of Information Engineering, University of Brescia;</a:t>
            </a:r>
            <a:r>
              <a:rPr lang="en-US">
                <a:latin typeface="Open Sans"/>
                <a:ea typeface="+mn-lt"/>
                <a:cs typeface="+mn-lt"/>
              </a:rPr>
              <a:t> Matthias Hollick, </a:t>
            </a:r>
            <a:r>
              <a:rPr lang="en-US" i="1">
                <a:latin typeface="Open Sans"/>
                <a:ea typeface="+mn-lt"/>
                <a:cs typeface="+mn-lt"/>
              </a:rPr>
              <a:t>Secure Mobile Networking Lab, TU Darmstadt</a:t>
            </a:r>
          </a:p>
          <a:p>
            <a:r>
              <a:rPr lang="en-US" sz="2000">
                <a:latin typeface="Open Sans"/>
                <a:ea typeface="Open Sans"/>
                <a:cs typeface="Calibri"/>
              </a:rPr>
              <a:t>Presenter: Akib Jawad Nafis</a:t>
            </a:r>
            <a:endParaRPr lang="en-US" sz="2000" i="1" dirty="0">
              <a:latin typeface="Open Sans"/>
              <a:ea typeface="Open Sans"/>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C1CC-BBDE-4E46-B243-CBCF026C05B9}"/>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To sum it up: Overall fuzzing and emulation system</a:t>
            </a:r>
          </a:p>
        </p:txBody>
      </p:sp>
      <p:pic>
        <p:nvPicPr>
          <p:cNvPr id="4" name="Picture 4" descr="Diagram&#10;&#10;Description automatically generated">
            <a:extLst>
              <a:ext uri="{FF2B5EF4-FFF2-40B4-BE49-F238E27FC236}">
                <a16:creationId xmlns:a16="http://schemas.microsoft.com/office/drawing/2014/main" id="{CFB7786C-4E3B-8644-8836-153B9D24DE9E}"/>
              </a:ext>
            </a:extLst>
          </p:cNvPr>
          <p:cNvPicPr>
            <a:picLocks noChangeAspect="1"/>
          </p:cNvPicPr>
          <p:nvPr/>
        </p:nvPicPr>
        <p:blipFill>
          <a:blip r:embed="rId3"/>
          <a:stretch>
            <a:fillRect/>
          </a:stretch>
        </p:blipFill>
        <p:spPr>
          <a:xfrm>
            <a:off x="2443396" y="1592714"/>
            <a:ext cx="8042223" cy="5226343"/>
          </a:xfrm>
          <a:prstGeom prst="rect">
            <a:avLst/>
          </a:prstGeom>
        </p:spPr>
      </p:pic>
    </p:spTree>
    <p:extLst>
      <p:ext uri="{BB962C8B-B14F-4D97-AF65-F5344CB8AC3E}">
        <p14:creationId xmlns:p14="http://schemas.microsoft.com/office/powerpoint/2010/main" val="44372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Frankenstein: Evaluation</a:t>
            </a:r>
            <a:endParaRPr lang="en-US" dirty="0"/>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dirty="0">
                <a:latin typeface="Open Sans"/>
                <a:ea typeface="Open Sans"/>
                <a:cs typeface="Calibri" panose="020F0502020204030204"/>
              </a:rPr>
              <a:t>Evaluation of Frankenstein is done from 2 aspects. </a:t>
            </a:r>
          </a:p>
          <a:p>
            <a:pPr marL="800100" lvl="1" indent="-342900">
              <a:lnSpc>
                <a:spcPct val="150000"/>
              </a:lnSpc>
              <a:buAutoNum type="arabicPeriod"/>
            </a:pPr>
            <a:r>
              <a:rPr lang="en-US" dirty="0">
                <a:latin typeface="Open Sans"/>
                <a:ea typeface="Open Sans"/>
                <a:cs typeface="Calibri" panose="020F0502020204030204"/>
              </a:rPr>
              <a:t>Performance of Fuzzing.</a:t>
            </a:r>
          </a:p>
          <a:p>
            <a:pPr marL="800100" lvl="1" indent="-342900">
              <a:lnSpc>
                <a:spcPct val="150000"/>
              </a:lnSpc>
              <a:buAutoNum type="arabicPeriod"/>
            </a:pPr>
            <a:r>
              <a:rPr lang="en-US" dirty="0">
                <a:latin typeface="Open Sans"/>
                <a:ea typeface="Open Sans"/>
                <a:cs typeface="Calibri" panose="020F0502020204030204"/>
              </a:rPr>
              <a:t>Found novel vulnerabilities. </a:t>
            </a:r>
          </a:p>
          <a:p>
            <a:pPr marL="1200150" lvl="2" indent="-285750">
              <a:lnSpc>
                <a:spcPct val="150000"/>
              </a:lnSpc>
              <a:buAutoNum type="romanLcPeriod"/>
            </a:pPr>
            <a:r>
              <a:rPr lang="en-US" dirty="0">
                <a:latin typeface="Open Sans"/>
                <a:ea typeface="Open Sans"/>
                <a:cs typeface="Calibri" panose="020F0502020204030204"/>
              </a:rPr>
              <a:t>RCE vulnerabilities.</a:t>
            </a:r>
          </a:p>
          <a:p>
            <a:pPr marL="1200150" lvl="2" indent="-285750">
              <a:lnSpc>
                <a:spcPct val="150000"/>
              </a:lnSpc>
              <a:buAutoNum type="romanLcPeriod"/>
            </a:pPr>
            <a:r>
              <a:rPr lang="en-US" dirty="0">
                <a:latin typeface="Open Sans"/>
                <a:ea typeface="Open Sans"/>
                <a:cs typeface="Calibri" panose="020F0502020204030204"/>
              </a:rPr>
              <a:t>Heap Corruption Vulnerabilities.</a:t>
            </a:r>
          </a:p>
        </p:txBody>
      </p:sp>
    </p:spTree>
    <p:extLst>
      <p:ext uri="{BB962C8B-B14F-4D97-AF65-F5344CB8AC3E}">
        <p14:creationId xmlns:p14="http://schemas.microsoft.com/office/powerpoint/2010/main" val="99629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Frankenstein Evaluation: Fuzzing Performance</a:t>
            </a:r>
            <a:endParaRPr lang="en-US" dirty="0"/>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Authors fuzzed Link Management Protocol(LMP) of Bluetooth firmware. </a:t>
            </a:r>
          </a:p>
          <a:p>
            <a:pPr>
              <a:lnSpc>
                <a:spcPct val="150000"/>
              </a:lnSpc>
            </a:pPr>
            <a:r>
              <a:rPr lang="en-US" sz="2000" dirty="0">
                <a:latin typeface="Open Sans"/>
                <a:ea typeface="Open Sans"/>
                <a:cs typeface="Calibri" panose="020F0502020204030204"/>
              </a:rPr>
              <a:t>They reached overall code coverage of 3.4%. </a:t>
            </a:r>
          </a:p>
          <a:p>
            <a:pPr>
              <a:lnSpc>
                <a:spcPct val="150000"/>
              </a:lnSpc>
            </a:pPr>
            <a:r>
              <a:rPr lang="en-US" sz="2000" dirty="0">
                <a:latin typeface="Open Sans"/>
                <a:ea typeface="Open Sans"/>
                <a:cs typeface="Calibri" panose="020F0502020204030204"/>
              </a:rPr>
              <a:t>Authors argued it is comparable since LMP is only 4.5% of the total Bluetooth firmware. </a:t>
            </a:r>
          </a:p>
          <a:p>
            <a:pPr>
              <a:lnSpc>
                <a:spcPct val="150000"/>
              </a:lnSpc>
            </a:pPr>
            <a:r>
              <a:rPr lang="en-US" sz="2000" dirty="0">
                <a:latin typeface="Open Sans"/>
                <a:ea typeface="Open Sans"/>
                <a:cs typeface="Calibri" panose="020F0502020204030204"/>
              </a:rPr>
              <a:t>In terms fuzzing speed there is no comparison. Since it is the first approach to fuzz Bluetooth firmware. </a:t>
            </a:r>
          </a:p>
        </p:txBody>
      </p:sp>
    </p:spTree>
    <p:extLst>
      <p:ext uri="{BB962C8B-B14F-4D97-AF65-F5344CB8AC3E}">
        <p14:creationId xmlns:p14="http://schemas.microsoft.com/office/powerpoint/2010/main" val="3559312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Fuzzing Result and Exploitation</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Found two remote code execution bug in the </a:t>
            </a:r>
            <a:r>
              <a:rPr lang="en-US" sz="2000" dirty="0" err="1">
                <a:latin typeface="Open Sans"/>
                <a:ea typeface="Open Sans"/>
                <a:cs typeface="Calibri" panose="020F0502020204030204"/>
              </a:rPr>
              <a:t>bluetooth</a:t>
            </a:r>
            <a:r>
              <a:rPr lang="en-US" sz="2000" dirty="0">
                <a:latin typeface="Open Sans"/>
                <a:ea typeface="Open Sans"/>
                <a:cs typeface="Calibri" panose="020F0502020204030204"/>
              </a:rPr>
              <a:t> firmware. </a:t>
            </a:r>
          </a:p>
          <a:p>
            <a:pPr marL="914400" lvl="1" indent="-457200">
              <a:lnSpc>
                <a:spcPct val="150000"/>
              </a:lnSpc>
              <a:buAutoNum type="arabicPeriod"/>
            </a:pPr>
            <a:r>
              <a:rPr lang="en-US" sz="1600" dirty="0">
                <a:latin typeface="Open Sans"/>
                <a:ea typeface="Open Sans"/>
                <a:cs typeface="Calibri" panose="020F0502020204030204"/>
              </a:rPr>
              <a:t>Link Key Extraction.</a:t>
            </a:r>
          </a:p>
          <a:p>
            <a:pPr marL="914400" lvl="1" indent="-457200">
              <a:lnSpc>
                <a:spcPct val="150000"/>
              </a:lnSpc>
              <a:buAutoNum type="arabicPeriod"/>
            </a:pPr>
            <a:r>
              <a:rPr lang="en-US" sz="1600" dirty="0">
                <a:latin typeface="Open Sans"/>
                <a:ea typeface="Open Sans"/>
                <a:cs typeface="Calibri" panose="020F0502020204030204"/>
              </a:rPr>
              <a:t>Disabling </a:t>
            </a:r>
            <a:r>
              <a:rPr lang="en-US" sz="1600" dirty="0" err="1">
                <a:latin typeface="Open Sans"/>
                <a:ea typeface="Open Sans"/>
                <a:cs typeface="Calibri" panose="020F0502020204030204"/>
              </a:rPr>
              <a:t>Wifi</a:t>
            </a:r>
            <a:r>
              <a:rPr lang="en-US" sz="1600" dirty="0">
                <a:latin typeface="Open Sans"/>
                <a:ea typeface="Open Sans"/>
                <a:cs typeface="Calibri" panose="020F0502020204030204"/>
              </a:rPr>
              <a:t> by writing a specified value while testing in a </a:t>
            </a:r>
            <a:r>
              <a:rPr lang="en-US" sz="1600" dirty="0" err="1">
                <a:latin typeface="Open Sans"/>
                <a:ea typeface="Open Sans"/>
                <a:cs typeface="Calibri" panose="020F0502020204030204"/>
              </a:rPr>
              <a:t>wifi</a:t>
            </a:r>
            <a:r>
              <a:rPr lang="en-US" sz="1600" dirty="0">
                <a:latin typeface="Open Sans"/>
                <a:ea typeface="Open Sans"/>
                <a:cs typeface="Calibri" panose="020F0502020204030204"/>
              </a:rPr>
              <a:t>/</a:t>
            </a:r>
            <a:r>
              <a:rPr lang="en-US" sz="1600" dirty="0" err="1">
                <a:latin typeface="Open Sans"/>
                <a:ea typeface="Open Sans"/>
                <a:cs typeface="Calibri" panose="020F0502020204030204"/>
              </a:rPr>
              <a:t>bluetooth</a:t>
            </a:r>
            <a:r>
              <a:rPr lang="en-US" sz="1600" dirty="0">
                <a:latin typeface="Open Sans"/>
                <a:ea typeface="Open Sans"/>
                <a:cs typeface="Calibri" panose="020F0502020204030204"/>
              </a:rPr>
              <a:t> combo chip. (CVE-2019-15063).</a:t>
            </a:r>
          </a:p>
          <a:p>
            <a:pPr>
              <a:lnSpc>
                <a:spcPct val="150000"/>
              </a:lnSpc>
            </a:pPr>
            <a:r>
              <a:rPr lang="en-US" sz="2000" dirty="0">
                <a:latin typeface="Open Sans"/>
                <a:ea typeface="Open Sans"/>
                <a:cs typeface="Calibri" panose="020F0502020204030204"/>
              </a:rPr>
              <a:t>Found 3 Heap Overflow Bugs.</a:t>
            </a:r>
          </a:p>
          <a:p>
            <a:pPr lvl="1" indent="-457200">
              <a:lnSpc>
                <a:spcPct val="150000"/>
              </a:lnSpc>
              <a:buAutoNum type="arabicPeriod"/>
            </a:pPr>
            <a:r>
              <a:rPr lang="en-US" sz="1600" dirty="0">
                <a:latin typeface="Open Sans"/>
                <a:ea typeface="Open Sans"/>
                <a:cs typeface="Calibri" panose="020F0502020204030204"/>
              </a:rPr>
              <a:t>Device Scanning EIR (CVE-2019-11516)</a:t>
            </a:r>
          </a:p>
          <a:p>
            <a:pPr lvl="1" indent="-457200">
              <a:lnSpc>
                <a:spcPct val="150000"/>
              </a:lnSpc>
              <a:buAutoNum type="arabicPeriod"/>
            </a:pPr>
            <a:r>
              <a:rPr lang="en-US" sz="1600" dirty="0">
                <a:latin typeface="Open Sans"/>
                <a:ea typeface="Open Sans"/>
                <a:cs typeface="Calibri" panose="020F0502020204030204"/>
              </a:rPr>
              <a:t>Any BLE Packet (CVE-2019-13916)</a:t>
            </a:r>
          </a:p>
          <a:p>
            <a:pPr lvl="1" indent="-457200">
              <a:lnSpc>
                <a:spcPct val="150000"/>
              </a:lnSpc>
              <a:buAutoNum type="arabicPeriod"/>
            </a:pPr>
            <a:r>
              <a:rPr lang="en-US" sz="1600" dirty="0">
                <a:latin typeface="Open Sans"/>
                <a:ea typeface="Open Sans"/>
                <a:cs typeface="Calibri" panose="020F0502020204030204"/>
              </a:rPr>
              <a:t>Any ACL Packet (CVE-2019-18614)</a:t>
            </a:r>
          </a:p>
        </p:txBody>
      </p:sp>
    </p:spTree>
    <p:extLst>
      <p:ext uri="{BB962C8B-B14F-4D97-AF65-F5344CB8AC3E}">
        <p14:creationId xmlns:p14="http://schemas.microsoft.com/office/powerpoint/2010/main" val="71180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Fuzzing Result and Exploitation: RCE bugs</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Found three remote code execution bug in the </a:t>
            </a:r>
            <a:r>
              <a:rPr lang="en-US" sz="2000" dirty="0" err="1">
                <a:latin typeface="Open Sans"/>
                <a:ea typeface="Open Sans"/>
                <a:cs typeface="Calibri" panose="020F0502020204030204"/>
              </a:rPr>
              <a:t>bluetooth</a:t>
            </a:r>
            <a:r>
              <a:rPr lang="en-US" sz="2000" dirty="0">
                <a:latin typeface="Open Sans"/>
                <a:ea typeface="Open Sans"/>
                <a:cs typeface="Calibri" panose="020F0502020204030204"/>
              </a:rPr>
              <a:t> firmware. </a:t>
            </a:r>
          </a:p>
          <a:p>
            <a:pPr lvl="1">
              <a:lnSpc>
                <a:spcPct val="150000"/>
              </a:lnSpc>
            </a:pPr>
            <a:r>
              <a:rPr lang="en-US" sz="1600" dirty="0">
                <a:latin typeface="Open Sans"/>
                <a:ea typeface="Open Sans"/>
                <a:cs typeface="Calibri" panose="020F0502020204030204"/>
              </a:rPr>
              <a:t>Link Key Extraction.</a:t>
            </a:r>
          </a:p>
          <a:p>
            <a:pPr marL="1371600" lvl="2" indent="-457200">
              <a:lnSpc>
                <a:spcPct val="150000"/>
              </a:lnSpc>
              <a:buAutoNum type="arabicPeriod"/>
            </a:pPr>
            <a:r>
              <a:rPr lang="en-US" sz="1600" dirty="0">
                <a:latin typeface="Open Sans"/>
                <a:ea typeface="Open Sans"/>
                <a:cs typeface="Calibri" panose="020F0502020204030204"/>
              </a:rPr>
              <a:t>Authors argue it is a design problem in the Bluetooth specification. </a:t>
            </a:r>
          </a:p>
          <a:p>
            <a:pPr marL="1371600" lvl="2" indent="-457200">
              <a:lnSpc>
                <a:spcPct val="150000"/>
              </a:lnSpc>
              <a:buAutoNum type="arabicPeriod"/>
            </a:pPr>
            <a:r>
              <a:rPr lang="en-US" sz="1600" dirty="0">
                <a:latin typeface="Open Sans"/>
                <a:ea typeface="Open Sans"/>
                <a:cs typeface="Calibri" panose="020F0502020204030204"/>
              </a:rPr>
              <a:t>When a Bluetooth device pairs it shares a link key. And it is created for the first-time connection only.</a:t>
            </a:r>
          </a:p>
          <a:p>
            <a:pPr marL="1371600" lvl="2" indent="-457200">
              <a:lnSpc>
                <a:spcPct val="150000"/>
              </a:lnSpc>
              <a:buAutoNum type="arabicPeriod"/>
            </a:pPr>
            <a:r>
              <a:rPr lang="en-US" sz="1600" dirty="0">
                <a:latin typeface="Open Sans"/>
                <a:ea typeface="Open Sans"/>
                <a:cs typeface="Calibri" panose="020F0502020204030204"/>
              </a:rPr>
              <a:t>This key is then saved in the host stack. </a:t>
            </a:r>
          </a:p>
          <a:p>
            <a:pPr marL="1371600" lvl="2" indent="-457200">
              <a:lnSpc>
                <a:spcPct val="150000"/>
              </a:lnSpc>
              <a:buAutoNum type="arabicPeriod"/>
            </a:pPr>
            <a:r>
              <a:rPr lang="en-US" sz="1600" dirty="0">
                <a:latin typeface="Open Sans"/>
                <a:ea typeface="Open Sans"/>
                <a:cs typeface="Calibri" panose="020F0502020204030204"/>
              </a:rPr>
              <a:t>In later connections, Bluetooth controller or firmware asks the host for key verification. </a:t>
            </a:r>
          </a:p>
          <a:p>
            <a:pPr marL="1371600" lvl="2" indent="-457200">
              <a:lnSpc>
                <a:spcPct val="150000"/>
              </a:lnSpc>
              <a:buAutoNum type="arabicPeriod"/>
            </a:pPr>
            <a:r>
              <a:rPr lang="en-US" sz="1600" dirty="0">
                <a:latin typeface="Open Sans"/>
                <a:ea typeface="Open Sans"/>
                <a:cs typeface="Calibri" panose="020F0502020204030204"/>
              </a:rPr>
              <a:t>Authors argue a hook inside the firmware can expose the key to the attacker. </a:t>
            </a:r>
          </a:p>
          <a:p>
            <a:pPr marL="1371600" lvl="2" indent="-457200">
              <a:lnSpc>
                <a:spcPct val="150000"/>
              </a:lnSpc>
              <a:buAutoNum type="arabicPeriod"/>
            </a:pPr>
            <a:r>
              <a:rPr lang="en-US" sz="1600" dirty="0">
                <a:latin typeface="Open Sans"/>
                <a:ea typeface="Open Sans"/>
                <a:cs typeface="Calibri" panose="020F0502020204030204"/>
              </a:rPr>
              <a:t>Which then can lead to privacy attacks such overhearing phone calls.</a:t>
            </a:r>
          </a:p>
        </p:txBody>
      </p:sp>
    </p:spTree>
    <p:extLst>
      <p:ext uri="{BB962C8B-B14F-4D97-AF65-F5344CB8AC3E}">
        <p14:creationId xmlns:p14="http://schemas.microsoft.com/office/powerpoint/2010/main" val="170609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Fuzzing Result and Exploitation: RCE bugs</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400" dirty="0">
                <a:latin typeface="Open Sans"/>
                <a:ea typeface="Open Sans"/>
                <a:cs typeface="Calibri" panose="020F0502020204030204"/>
              </a:rPr>
              <a:t>Found three remote code execution bug in the </a:t>
            </a:r>
            <a:r>
              <a:rPr lang="en-US" sz="2400" dirty="0" err="1">
                <a:latin typeface="Open Sans"/>
                <a:ea typeface="Open Sans"/>
                <a:cs typeface="Calibri" panose="020F0502020204030204"/>
              </a:rPr>
              <a:t>bluetooth</a:t>
            </a:r>
            <a:r>
              <a:rPr lang="en-US" sz="2400" dirty="0">
                <a:latin typeface="Open Sans"/>
                <a:ea typeface="Open Sans"/>
                <a:cs typeface="Calibri" panose="020F0502020204030204"/>
              </a:rPr>
              <a:t> firmware. </a:t>
            </a:r>
          </a:p>
          <a:p>
            <a:pPr lvl="1">
              <a:lnSpc>
                <a:spcPct val="150000"/>
              </a:lnSpc>
            </a:pPr>
            <a:r>
              <a:rPr lang="en-US" sz="2000" dirty="0">
                <a:latin typeface="Open Sans"/>
                <a:ea typeface="Open Sans"/>
                <a:cs typeface="Calibri" panose="020F0502020204030204"/>
              </a:rPr>
              <a:t>One a combo chip </a:t>
            </a:r>
            <a:r>
              <a:rPr lang="en-US" sz="2000" dirty="0" err="1">
                <a:latin typeface="Open Sans"/>
                <a:ea typeface="Open Sans"/>
                <a:cs typeface="Calibri" panose="020F0502020204030204"/>
              </a:rPr>
              <a:t>wifi</a:t>
            </a:r>
            <a:r>
              <a:rPr lang="en-US" sz="2000" dirty="0">
                <a:latin typeface="Open Sans"/>
                <a:ea typeface="Open Sans"/>
                <a:cs typeface="Calibri" panose="020F0502020204030204"/>
              </a:rPr>
              <a:t> and Bluetooth share a common address to coexist and share the transceiver.</a:t>
            </a:r>
            <a:endParaRPr lang="en-US" sz="2400" dirty="0">
              <a:latin typeface="Open Sans"/>
              <a:ea typeface="Open Sans"/>
              <a:cs typeface="Calibri" panose="020F0502020204030204"/>
            </a:endParaRPr>
          </a:p>
          <a:p>
            <a:pPr lvl="1">
              <a:lnSpc>
                <a:spcPct val="150000"/>
              </a:lnSpc>
            </a:pPr>
            <a:r>
              <a:rPr lang="en-US" sz="2000" dirty="0">
                <a:latin typeface="Open Sans"/>
                <a:ea typeface="Open Sans"/>
                <a:cs typeface="Calibri" panose="020F0502020204030204"/>
              </a:rPr>
              <a:t>Authors disabled </a:t>
            </a:r>
            <a:r>
              <a:rPr lang="en-US" sz="2000" dirty="0" err="1">
                <a:latin typeface="Open Sans"/>
                <a:ea typeface="Open Sans"/>
                <a:cs typeface="Calibri" panose="020F0502020204030204"/>
              </a:rPr>
              <a:t>Wifi</a:t>
            </a:r>
            <a:r>
              <a:rPr lang="en-US" sz="2000" dirty="0">
                <a:latin typeface="Open Sans"/>
                <a:ea typeface="Open Sans"/>
                <a:cs typeface="Calibri" panose="020F0502020204030204"/>
              </a:rPr>
              <a:t> by writing a specified value in that address (CVE-2019-15063).</a:t>
            </a:r>
          </a:p>
          <a:p>
            <a:pPr lvl="2">
              <a:lnSpc>
                <a:spcPct val="150000"/>
              </a:lnSpc>
            </a:pPr>
            <a:endParaRPr lang="en-US" sz="1600" dirty="0">
              <a:latin typeface="Open Sans"/>
              <a:ea typeface="Open Sans"/>
              <a:cs typeface="Calibri" panose="020F0502020204030204"/>
            </a:endParaRPr>
          </a:p>
        </p:txBody>
      </p:sp>
    </p:spTree>
    <p:extLst>
      <p:ext uri="{BB962C8B-B14F-4D97-AF65-F5344CB8AC3E}">
        <p14:creationId xmlns:p14="http://schemas.microsoft.com/office/powerpoint/2010/main" val="10101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RCE bug: Disabling </a:t>
            </a:r>
            <a:r>
              <a:rPr lang="en-US" sz="4000" dirty="0" err="1">
                <a:latin typeface="Open Sans"/>
                <a:ea typeface="Open Sans"/>
                <a:cs typeface="Open Sans"/>
              </a:rPr>
              <a:t>wifi</a:t>
            </a:r>
            <a:r>
              <a:rPr lang="en-US" sz="4000" dirty="0">
                <a:latin typeface="Open Sans"/>
                <a:ea typeface="Open Sans"/>
                <a:cs typeface="Open Sans"/>
              </a:rPr>
              <a:t> via </a:t>
            </a:r>
            <a:r>
              <a:rPr lang="en-US" sz="4000" dirty="0" err="1">
                <a:latin typeface="Open Sans"/>
                <a:ea typeface="Open Sans"/>
                <a:cs typeface="Open Sans"/>
              </a:rPr>
              <a:t>bluetooth</a:t>
            </a:r>
            <a:r>
              <a:rPr lang="en-US" sz="4000" dirty="0">
                <a:latin typeface="Open Sans"/>
                <a:ea typeface="Open Sans"/>
                <a:cs typeface="Open Sans"/>
              </a:rPr>
              <a:t>.</a:t>
            </a:r>
          </a:p>
        </p:txBody>
      </p:sp>
      <p:pic>
        <p:nvPicPr>
          <p:cNvPr id="9" name="Picture 9" descr="Table&#10;&#10;Description automatically generated">
            <a:extLst>
              <a:ext uri="{FF2B5EF4-FFF2-40B4-BE49-F238E27FC236}">
                <a16:creationId xmlns:a16="http://schemas.microsoft.com/office/drawing/2014/main" id="{CD5780CF-2777-4A1E-B0F7-785499670BE3}"/>
              </a:ext>
            </a:extLst>
          </p:cNvPr>
          <p:cNvPicPr>
            <a:picLocks noGrp="1" noChangeAspect="1"/>
          </p:cNvPicPr>
          <p:nvPr>
            <p:ph idx="1"/>
          </p:nvPr>
        </p:nvPicPr>
        <p:blipFill>
          <a:blip r:embed="rId3"/>
          <a:stretch>
            <a:fillRect/>
          </a:stretch>
        </p:blipFill>
        <p:spPr>
          <a:xfrm>
            <a:off x="1430607" y="1718779"/>
            <a:ext cx="9005538" cy="4602201"/>
          </a:xfrm>
        </p:spPr>
      </p:pic>
    </p:spTree>
    <p:extLst>
      <p:ext uri="{BB962C8B-B14F-4D97-AF65-F5344CB8AC3E}">
        <p14:creationId xmlns:p14="http://schemas.microsoft.com/office/powerpoint/2010/main" val="142371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Fuzzing Result and Exploitation: Heap Corruption</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Found 3 Heap Overflow Bugs.</a:t>
            </a:r>
          </a:p>
          <a:p>
            <a:pPr lvl="1" indent="-457200">
              <a:lnSpc>
                <a:spcPct val="150000"/>
              </a:lnSpc>
              <a:buAutoNum type="arabicPeriod"/>
            </a:pPr>
            <a:r>
              <a:rPr lang="en-US" sz="1600" dirty="0">
                <a:latin typeface="Open Sans"/>
                <a:ea typeface="Open Sans"/>
                <a:cs typeface="Calibri" panose="020F0502020204030204"/>
              </a:rPr>
              <a:t>Device Scanning EIR (CVE-2019-11516)</a:t>
            </a:r>
          </a:p>
          <a:p>
            <a:pPr lvl="1" indent="-457200">
              <a:lnSpc>
                <a:spcPct val="150000"/>
              </a:lnSpc>
              <a:buAutoNum type="arabicPeriod"/>
            </a:pPr>
            <a:r>
              <a:rPr lang="en-US" sz="1600" dirty="0">
                <a:latin typeface="Open Sans"/>
                <a:ea typeface="Open Sans"/>
                <a:cs typeface="Calibri" panose="020F0502020204030204"/>
              </a:rPr>
              <a:t>Any BLE Packet (CVE-2019-13916)</a:t>
            </a:r>
          </a:p>
          <a:p>
            <a:pPr lvl="1" indent="-457200">
              <a:lnSpc>
                <a:spcPct val="150000"/>
              </a:lnSpc>
              <a:buAutoNum type="arabicPeriod"/>
            </a:pPr>
            <a:r>
              <a:rPr lang="en-US" sz="1600" dirty="0">
                <a:latin typeface="Open Sans"/>
                <a:ea typeface="Open Sans"/>
                <a:cs typeface="Calibri" panose="020F0502020204030204"/>
              </a:rPr>
              <a:t>Any ACL Packet (CVE-2019-18614)</a:t>
            </a:r>
          </a:p>
        </p:txBody>
      </p:sp>
    </p:spTree>
    <p:extLst>
      <p:ext uri="{BB962C8B-B14F-4D97-AF65-F5344CB8AC3E}">
        <p14:creationId xmlns:p14="http://schemas.microsoft.com/office/powerpoint/2010/main" val="16013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Heap Corruption: During device inquiry </a:t>
            </a:r>
            <a:r>
              <a:rPr lang="en-US" sz="4000">
                <a:latin typeface="Open Sans"/>
                <a:ea typeface="Open Sans"/>
                <a:cs typeface="Open Sans"/>
              </a:rPr>
              <a:t>(</a:t>
            </a:r>
            <a:r>
              <a:rPr lang="en-US" sz="4000">
                <a:latin typeface="Calibri Light"/>
                <a:ea typeface="Open Sans"/>
                <a:cs typeface="Calibri Light"/>
              </a:rPr>
              <a:t>CVE-2019-11516</a:t>
            </a:r>
            <a:r>
              <a:rPr lang="en-US" sz="4000">
                <a:latin typeface="Open Sans"/>
                <a:ea typeface="Open Sans"/>
                <a:cs typeface="Open Sans"/>
              </a:rPr>
              <a:t>).</a:t>
            </a:r>
            <a:endParaRPr lang="en-US" sz="4000" dirty="0">
              <a:latin typeface="Open Sans"/>
              <a:ea typeface="Open Sans"/>
              <a:cs typeface="Open Sans"/>
            </a:endParaRP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endParaRPr lang="en-US" sz="2000" dirty="0">
              <a:latin typeface="Open Sans"/>
              <a:ea typeface="Open Sans"/>
              <a:cs typeface="Calibri" panose="020F0502020204030204"/>
            </a:endParaRPr>
          </a:p>
          <a:p>
            <a:pPr>
              <a:lnSpc>
                <a:spcPct val="150000"/>
              </a:lnSpc>
            </a:pPr>
            <a:endParaRPr lang="en-US" sz="2000" dirty="0">
              <a:latin typeface="Open Sans"/>
              <a:ea typeface="Open Sans"/>
              <a:cs typeface="Calibri" panose="020F0502020204030204"/>
            </a:endParaRPr>
          </a:p>
        </p:txBody>
      </p:sp>
      <p:pic>
        <p:nvPicPr>
          <p:cNvPr id="4" name="Picture 4">
            <a:extLst>
              <a:ext uri="{FF2B5EF4-FFF2-40B4-BE49-F238E27FC236}">
                <a16:creationId xmlns:a16="http://schemas.microsoft.com/office/drawing/2014/main" id="{A055257C-9771-423B-A41D-CD53B3F61040}"/>
              </a:ext>
            </a:extLst>
          </p:cNvPr>
          <p:cNvPicPr>
            <a:picLocks noChangeAspect="1"/>
          </p:cNvPicPr>
          <p:nvPr/>
        </p:nvPicPr>
        <p:blipFill>
          <a:blip r:embed="rId2"/>
          <a:stretch>
            <a:fillRect/>
          </a:stretch>
        </p:blipFill>
        <p:spPr>
          <a:xfrm>
            <a:off x="2103863" y="1696148"/>
            <a:ext cx="7677615" cy="2545727"/>
          </a:xfrm>
          <a:prstGeom prst="rect">
            <a:avLst/>
          </a:prstGeom>
        </p:spPr>
      </p:pic>
      <p:sp>
        <p:nvSpPr>
          <p:cNvPr id="5" name="TextBox 4">
            <a:extLst>
              <a:ext uri="{FF2B5EF4-FFF2-40B4-BE49-F238E27FC236}">
                <a16:creationId xmlns:a16="http://schemas.microsoft.com/office/drawing/2014/main" id="{8C154A48-5979-45C1-80A7-EE915095C19F}"/>
              </a:ext>
            </a:extLst>
          </p:cNvPr>
          <p:cNvSpPr txBox="1"/>
          <p:nvPr/>
        </p:nvSpPr>
        <p:spPr>
          <a:xfrm>
            <a:off x="840058" y="4696522"/>
            <a:ext cx="1041895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Open Sans"/>
                <a:ea typeface="Open Sans"/>
                <a:cs typeface="Open Sans"/>
              </a:rPr>
              <a:t>This attack happens during device inquiry. A device is searching for other Bluetooth devices. When other devices are responding via Enhanced Inquiry Response frame this error occurs.</a:t>
            </a:r>
          </a:p>
          <a:p>
            <a:r>
              <a:rPr lang="en-US" sz="2000" dirty="0">
                <a:latin typeface="Open Sans"/>
                <a:ea typeface="Open Sans"/>
                <a:cs typeface="Open Sans"/>
              </a:rPr>
              <a:t>Ideally RFU(Reserved for future usage) bit should be zero. But if RFU is not zero, payload length will be huge. This huge length will cause a heap-overflow error while transmitting this event to host via HCI. Payload length for a HCI event is 240.</a:t>
            </a:r>
            <a:endParaRPr lang="en-US" dirty="0">
              <a:cs typeface="Calibri"/>
            </a:endParaRPr>
          </a:p>
        </p:txBody>
      </p:sp>
    </p:spTree>
    <p:extLst>
      <p:ext uri="{BB962C8B-B14F-4D97-AF65-F5344CB8AC3E}">
        <p14:creationId xmlns:p14="http://schemas.microsoft.com/office/powerpoint/2010/main" val="3885030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A5D9-D382-484C-BC01-CAE28254C75B}"/>
              </a:ext>
            </a:extLst>
          </p:cNvPr>
          <p:cNvSpPr>
            <a:spLocks noGrp="1"/>
          </p:cNvSpPr>
          <p:nvPr>
            <p:ph type="title"/>
          </p:nvPr>
        </p:nvSpPr>
        <p:spPr/>
        <p:txBody>
          <a:bodyPr>
            <a:normAutofit fontScale="90000"/>
          </a:bodyPr>
          <a:lstStyle/>
          <a:p>
            <a:pPr lvl="1">
              <a:lnSpc>
                <a:spcPct val="150000"/>
              </a:lnSpc>
            </a:pPr>
            <a:r>
              <a:rPr lang="en-US" sz="4000" dirty="0">
                <a:latin typeface="Open Sans"/>
                <a:ea typeface="Open Sans"/>
                <a:cs typeface="Calibri" panose="020F0502020204030204"/>
              </a:rPr>
              <a:t>Heap Corruption: Any BLE Packet (CVE-2019-13916)</a:t>
            </a:r>
          </a:p>
        </p:txBody>
      </p:sp>
      <p:sp>
        <p:nvSpPr>
          <p:cNvPr id="4" name="Rectangle 3">
            <a:extLst>
              <a:ext uri="{FF2B5EF4-FFF2-40B4-BE49-F238E27FC236}">
                <a16:creationId xmlns:a16="http://schemas.microsoft.com/office/drawing/2014/main" id="{9CE7C48A-DF90-694C-A099-71EB1D30FF08}"/>
              </a:ext>
            </a:extLst>
          </p:cNvPr>
          <p:cNvSpPr/>
          <p:nvPr/>
        </p:nvSpPr>
        <p:spPr>
          <a:xfrm>
            <a:off x="1149926" y="1995052"/>
            <a:ext cx="1136073" cy="3990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Victim Bluetooth device</a:t>
            </a:r>
          </a:p>
        </p:txBody>
      </p:sp>
      <p:sp>
        <p:nvSpPr>
          <p:cNvPr id="6" name="Rectangle 5">
            <a:extLst>
              <a:ext uri="{FF2B5EF4-FFF2-40B4-BE49-F238E27FC236}">
                <a16:creationId xmlns:a16="http://schemas.microsoft.com/office/drawing/2014/main" id="{2251AD20-B72E-AD43-8F49-52B659DEFBB5}"/>
              </a:ext>
            </a:extLst>
          </p:cNvPr>
          <p:cNvSpPr/>
          <p:nvPr/>
        </p:nvSpPr>
        <p:spPr>
          <a:xfrm>
            <a:off x="9906001" y="1995052"/>
            <a:ext cx="1136073" cy="3990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Attacker device</a:t>
            </a:r>
          </a:p>
        </p:txBody>
      </p:sp>
      <p:cxnSp>
        <p:nvCxnSpPr>
          <p:cNvPr id="8" name="Straight Arrow Connector 7">
            <a:extLst>
              <a:ext uri="{FF2B5EF4-FFF2-40B4-BE49-F238E27FC236}">
                <a16:creationId xmlns:a16="http://schemas.microsoft.com/office/drawing/2014/main" id="{7C913F3E-49B6-8741-A54E-54D45C52C56D}"/>
              </a:ext>
            </a:extLst>
          </p:cNvPr>
          <p:cNvCxnSpPr>
            <a:cxnSpLocks/>
          </p:cNvCxnSpPr>
          <p:nvPr/>
        </p:nvCxnSpPr>
        <p:spPr>
          <a:xfrm>
            <a:off x="2285999" y="2410691"/>
            <a:ext cx="7620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270CC2F-FB3D-B946-85B1-B443B34B9762}"/>
              </a:ext>
            </a:extLst>
          </p:cNvPr>
          <p:cNvSpPr txBox="1"/>
          <p:nvPr/>
        </p:nvSpPr>
        <p:spPr>
          <a:xfrm>
            <a:off x="2861298" y="1969015"/>
            <a:ext cx="6891967" cy="400110"/>
          </a:xfrm>
          <a:prstGeom prst="rect">
            <a:avLst/>
          </a:prstGeom>
          <a:noFill/>
        </p:spPr>
        <p:txBody>
          <a:bodyPr wrap="square" rtlCol="0">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Sending page scan packets or transferring data packets  </a:t>
            </a:r>
          </a:p>
        </p:txBody>
      </p:sp>
      <p:cxnSp>
        <p:nvCxnSpPr>
          <p:cNvPr id="11" name="Straight Arrow Connector 10">
            <a:extLst>
              <a:ext uri="{FF2B5EF4-FFF2-40B4-BE49-F238E27FC236}">
                <a16:creationId xmlns:a16="http://schemas.microsoft.com/office/drawing/2014/main" id="{F31DE18E-F1AA-644E-B427-96CDD800CC2E}"/>
              </a:ext>
            </a:extLst>
          </p:cNvPr>
          <p:cNvCxnSpPr>
            <a:cxnSpLocks/>
          </p:cNvCxnSpPr>
          <p:nvPr/>
        </p:nvCxnSpPr>
        <p:spPr>
          <a:xfrm flipH="1">
            <a:off x="2286000" y="4641271"/>
            <a:ext cx="7620001" cy="83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C6BA0E-62BA-214F-A7FF-B46A5BBC2FC3}"/>
              </a:ext>
            </a:extLst>
          </p:cNvPr>
          <p:cNvSpPr txBox="1"/>
          <p:nvPr/>
        </p:nvSpPr>
        <p:spPr>
          <a:xfrm>
            <a:off x="2861298" y="4184528"/>
            <a:ext cx="6043543" cy="369332"/>
          </a:xfrm>
          <a:prstGeom prst="rect">
            <a:avLst/>
          </a:prstGeom>
          <a:noFill/>
        </p:spPr>
        <p:txBody>
          <a:bodyPr wrap="square" rtlCol="0">
            <a:spAutoFit/>
          </a:bodyPr>
          <a:lstStyle/>
          <a:p>
            <a:r>
              <a:rPr lang="en-US" dirty="0"/>
              <a:t>Sending packets with greater than PDU size greater 252 bytes </a:t>
            </a:r>
          </a:p>
        </p:txBody>
      </p:sp>
      <p:pic>
        <p:nvPicPr>
          <p:cNvPr id="5" name="Picture 4" descr="Table&#10;&#10;Description automatically generated">
            <a:extLst>
              <a:ext uri="{FF2B5EF4-FFF2-40B4-BE49-F238E27FC236}">
                <a16:creationId xmlns:a16="http://schemas.microsoft.com/office/drawing/2014/main" id="{D65F7F49-736C-204F-9651-3F1E7F2E8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072" y="4811815"/>
            <a:ext cx="5562769" cy="1433008"/>
          </a:xfrm>
          <a:prstGeom prst="rect">
            <a:avLst/>
          </a:prstGeom>
        </p:spPr>
      </p:pic>
    </p:spTree>
    <p:extLst>
      <p:ext uri="{BB962C8B-B14F-4D97-AF65-F5344CB8AC3E}">
        <p14:creationId xmlns:p14="http://schemas.microsoft.com/office/powerpoint/2010/main" val="50032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CAE0-A4BF-4F6F-8F6F-09FAF00A59CD}"/>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dirty="0">
                <a:latin typeface="Open Sans"/>
                <a:ea typeface="Open Sans"/>
                <a:cs typeface="Open Sans"/>
              </a:rPr>
              <a:t>Security of Firmware</a:t>
            </a:r>
            <a:r>
              <a:rPr lang="en-US" kern="1200" dirty="0">
                <a:latin typeface="Open Sans"/>
                <a:ea typeface="Open Sans"/>
                <a:cs typeface="Open Sans"/>
              </a:rPr>
              <a:t>:</a:t>
            </a:r>
            <a:r>
              <a:rPr lang="en-US" dirty="0">
                <a:latin typeface="Open Sans"/>
                <a:ea typeface="Open Sans"/>
                <a:cs typeface="Open Sans"/>
              </a:rPr>
              <a:t> </a:t>
            </a:r>
            <a:r>
              <a:rPr lang="en-US" kern="1200" dirty="0">
                <a:latin typeface="Open Sans"/>
                <a:ea typeface="Open Sans"/>
                <a:cs typeface="Open Sans"/>
              </a:rPr>
              <a:t>Topic of Interest </a:t>
            </a:r>
          </a:p>
        </p:txBody>
      </p:sp>
      <p:sp>
        <p:nvSpPr>
          <p:cNvPr id="8" name="Content Placeholder 7">
            <a:extLst>
              <a:ext uri="{FF2B5EF4-FFF2-40B4-BE49-F238E27FC236}">
                <a16:creationId xmlns:a16="http://schemas.microsoft.com/office/drawing/2014/main" id="{FA26D8BB-8B41-4067-8F85-B69807D40FB2}"/>
              </a:ext>
            </a:extLst>
          </p:cNvPr>
          <p:cNvSpPr>
            <a:spLocks noGrp="1"/>
          </p:cNvSpPr>
          <p:nvPr>
            <p:ph idx="1"/>
          </p:nvPr>
        </p:nvSpPr>
        <p:spPr>
          <a:xfrm>
            <a:off x="838199" y="1216377"/>
            <a:ext cx="10515599" cy="1126867"/>
          </a:xfrm>
        </p:spPr>
        <p:txBody>
          <a:bodyPr vert="horz" lIns="91440" tIns="45720" rIns="91440" bIns="45720" rtlCol="0" anchor="t">
            <a:normAutofit/>
          </a:bodyPr>
          <a:lstStyle/>
          <a:p>
            <a:pPr marL="0" indent="0">
              <a:buNone/>
            </a:pPr>
            <a:r>
              <a:rPr lang="en-US" sz="2000" kern="1200" dirty="0">
                <a:latin typeface="Open Sans"/>
                <a:ea typeface="Open Sans"/>
                <a:cs typeface="Open Sans"/>
              </a:rPr>
              <a:t>Each </a:t>
            </a:r>
            <a:r>
              <a:rPr lang="en-US" sz="2000" dirty="0">
                <a:latin typeface="Open Sans"/>
                <a:ea typeface="Open Sans"/>
                <a:cs typeface="Open Sans"/>
              </a:rPr>
              <a:t>electronic device you can think of has some code in it's own ROM. That code is called firmware. Right on top of the hardware. Author’s specific interest in this article would be Bluetooth Firmware.</a:t>
            </a:r>
            <a:endParaRPr lang="en-US" sz="2000" kern="1200" dirty="0">
              <a:latin typeface="Open Sans"/>
              <a:ea typeface="Open Sans"/>
              <a:cs typeface="Open Sans"/>
            </a:endParaRPr>
          </a:p>
        </p:txBody>
      </p:sp>
      <p:pic>
        <p:nvPicPr>
          <p:cNvPr id="4" name="Picture 4" descr="Diagram&#10;&#10;Description automatically generated">
            <a:extLst>
              <a:ext uri="{FF2B5EF4-FFF2-40B4-BE49-F238E27FC236}">
                <a16:creationId xmlns:a16="http://schemas.microsoft.com/office/drawing/2014/main" id="{8E4B81FD-C287-4A3A-A3A4-097BF3969EFF}"/>
              </a:ext>
            </a:extLst>
          </p:cNvPr>
          <p:cNvPicPr>
            <a:picLocks noChangeAspect="1"/>
          </p:cNvPicPr>
          <p:nvPr/>
        </p:nvPicPr>
        <p:blipFill rotWithShape="1">
          <a:blip r:embed="rId3"/>
          <a:srcRect l="593" r="3565" b="-3"/>
          <a:stretch/>
        </p:blipFill>
        <p:spPr>
          <a:xfrm>
            <a:off x="2141677" y="2094970"/>
            <a:ext cx="7566173" cy="4440746"/>
          </a:xfrm>
          <a:prstGeom prst="rect">
            <a:avLst/>
          </a:prstGeom>
        </p:spPr>
      </p:pic>
    </p:spTree>
    <p:extLst>
      <p:ext uri="{BB962C8B-B14F-4D97-AF65-F5344CB8AC3E}">
        <p14:creationId xmlns:p14="http://schemas.microsoft.com/office/powerpoint/2010/main" val="87184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Fuzzing Result and Exploitation: Heap Corruption</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dirty="0">
                <a:latin typeface="Open Sans"/>
                <a:ea typeface="Open Sans"/>
                <a:cs typeface="Calibri" panose="020F0502020204030204"/>
              </a:rPr>
              <a:t>Found 4 Heap Overflow Bugs.</a:t>
            </a:r>
          </a:p>
          <a:p>
            <a:pPr lvl="1">
              <a:lnSpc>
                <a:spcPct val="150000"/>
              </a:lnSpc>
            </a:pPr>
            <a:r>
              <a:rPr lang="en-US" sz="2000" dirty="0">
                <a:latin typeface="Open Sans"/>
                <a:ea typeface="Open Sans"/>
                <a:cs typeface="Calibri" panose="020F0502020204030204"/>
              </a:rPr>
              <a:t>Any ACL Packet (CVE-2019-18614)</a:t>
            </a:r>
          </a:p>
          <a:p>
            <a:pPr lvl="2">
              <a:lnSpc>
                <a:spcPct val="150000"/>
              </a:lnSpc>
            </a:pPr>
            <a:r>
              <a:rPr lang="en-US" sz="1600" dirty="0">
                <a:latin typeface="Open Sans"/>
                <a:ea typeface="Open Sans"/>
                <a:cs typeface="Calibri" panose="020F0502020204030204"/>
              </a:rPr>
              <a:t>When firmware initializes it sends it’s buffer size to host. </a:t>
            </a:r>
          </a:p>
          <a:p>
            <a:pPr lvl="2">
              <a:lnSpc>
                <a:spcPct val="150000"/>
              </a:lnSpc>
            </a:pPr>
            <a:r>
              <a:rPr lang="en-US" sz="1600" dirty="0">
                <a:latin typeface="Open Sans"/>
                <a:ea typeface="Open Sans"/>
                <a:cs typeface="Calibri" panose="020F0502020204030204"/>
              </a:rPr>
              <a:t>On the chip CYW20735, It has a buffer size 384B.</a:t>
            </a:r>
          </a:p>
          <a:p>
            <a:pPr lvl="2">
              <a:lnSpc>
                <a:spcPct val="150000"/>
              </a:lnSpc>
            </a:pPr>
            <a:r>
              <a:rPr lang="en-US" sz="1600" dirty="0">
                <a:latin typeface="Open Sans"/>
                <a:ea typeface="Open Sans"/>
                <a:cs typeface="Calibri" panose="020F0502020204030204"/>
              </a:rPr>
              <a:t>But it sends the buffer size to host as 1021B.</a:t>
            </a:r>
          </a:p>
        </p:txBody>
      </p:sp>
    </p:spTree>
    <p:extLst>
      <p:ext uri="{BB962C8B-B14F-4D97-AF65-F5344CB8AC3E}">
        <p14:creationId xmlns:p14="http://schemas.microsoft.com/office/powerpoint/2010/main" val="388221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Related Works</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Previous attempts of to find vulnerabilities in mostly based on searching the host software stack. </a:t>
            </a:r>
          </a:p>
          <a:p>
            <a:pPr lvl="1">
              <a:lnSpc>
                <a:spcPct val="150000"/>
              </a:lnSpc>
            </a:pPr>
            <a:r>
              <a:rPr lang="en-US" sz="1600" dirty="0">
                <a:latin typeface="Open Sans"/>
                <a:ea typeface="Open Sans"/>
                <a:cs typeface="Calibri" panose="020F0502020204030204"/>
              </a:rPr>
              <a:t>Not the firmware. </a:t>
            </a:r>
          </a:p>
          <a:p>
            <a:pPr>
              <a:lnSpc>
                <a:spcPct val="150000"/>
              </a:lnSpc>
            </a:pPr>
            <a:r>
              <a:rPr lang="en-US" sz="2000" dirty="0">
                <a:latin typeface="Open Sans"/>
                <a:ea typeface="Open Sans"/>
                <a:cs typeface="Calibri" panose="020F0502020204030204"/>
              </a:rPr>
              <a:t>In terms of emulation, there are previous works which uses QEMU for firmware emulation. </a:t>
            </a:r>
          </a:p>
          <a:p>
            <a:pPr lvl="1">
              <a:lnSpc>
                <a:spcPct val="150000"/>
              </a:lnSpc>
            </a:pPr>
            <a:r>
              <a:rPr lang="en-US" sz="1600" dirty="0">
                <a:latin typeface="Open Sans"/>
                <a:ea typeface="Open Sans"/>
                <a:cs typeface="Calibri" panose="020F0502020204030204"/>
              </a:rPr>
              <a:t>But in those cases, authors modified QEMU and use it as system software for emulation.</a:t>
            </a:r>
          </a:p>
        </p:txBody>
      </p:sp>
    </p:spTree>
    <p:extLst>
      <p:ext uri="{BB962C8B-B14F-4D97-AF65-F5344CB8AC3E}">
        <p14:creationId xmlns:p14="http://schemas.microsoft.com/office/powerpoint/2010/main" val="2396925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a:xfrm>
            <a:off x="1043683" y="2574069"/>
            <a:ext cx="10515600" cy="1325563"/>
          </a:xfrm>
        </p:spPr>
        <p:txBody>
          <a:bodyPr/>
          <a:lstStyle/>
          <a:p>
            <a:r>
              <a:rPr lang="en-US" sz="4000">
                <a:latin typeface="Open Sans"/>
                <a:ea typeface="Open Sans"/>
                <a:cs typeface="Open Sans"/>
              </a:rPr>
              <a:t>Thank you. Any question?</a:t>
            </a:r>
            <a:endParaRPr lang="en-US" sz="4000" dirty="0">
              <a:latin typeface="Open Sans"/>
              <a:ea typeface="Open Sans"/>
              <a:cs typeface="Open Sans"/>
            </a:endParaRP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endParaRPr lang="en-US" sz="2000" dirty="0">
              <a:latin typeface="Open Sans"/>
              <a:ea typeface="Open Sans"/>
              <a:cs typeface="Calibri" panose="020F0502020204030204"/>
            </a:endParaRPr>
          </a:p>
          <a:p>
            <a:pPr>
              <a:lnSpc>
                <a:spcPct val="150000"/>
              </a:lnSpc>
            </a:pPr>
            <a:endParaRPr lang="en-US" sz="2000" dirty="0">
              <a:latin typeface="Open Sans"/>
              <a:ea typeface="Open Sans"/>
              <a:cs typeface="Calibri" panose="020F0502020204030204"/>
            </a:endParaRPr>
          </a:p>
        </p:txBody>
      </p:sp>
      <p:sp>
        <p:nvSpPr>
          <p:cNvPr id="5" name="TextBox 4">
            <a:extLst>
              <a:ext uri="{FF2B5EF4-FFF2-40B4-BE49-F238E27FC236}">
                <a16:creationId xmlns:a16="http://schemas.microsoft.com/office/drawing/2014/main" id="{8C154A48-5979-45C1-80A7-EE915095C19F}"/>
              </a:ext>
            </a:extLst>
          </p:cNvPr>
          <p:cNvSpPr txBox="1"/>
          <p:nvPr/>
        </p:nvSpPr>
        <p:spPr>
          <a:xfrm>
            <a:off x="709960" y="1899424"/>
            <a:ext cx="104189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Open Sans"/>
              <a:ea typeface="Open Sans"/>
              <a:cs typeface="Open Sans"/>
            </a:endParaRPr>
          </a:p>
        </p:txBody>
      </p:sp>
    </p:spTree>
    <p:extLst>
      <p:ext uri="{BB962C8B-B14F-4D97-AF65-F5344CB8AC3E}">
        <p14:creationId xmlns:p14="http://schemas.microsoft.com/office/powerpoint/2010/main" val="270633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A5D9-D382-484C-BC01-CAE28254C75B}"/>
              </a:ext>
            </a:extLst>
          </p:cNvPr>
          <p:cNvSpPr>
            <a:spLocks noGrp="1"/>
          </p:cNvSpPr>
          <p:nvPr>
            <p:ph type="title"/>
          </p:nvPr>
        </p:nvSpPr>
        <p:spPr/>
        <p:txBody>
          <a:bodyPr>
            <a:normAutofit/>
          </a:bodyPr>
          <a:lstStyle/>
          <a:p>
            <a:r>
              <a:rPr lang="en-US" sz="4000">
                <a:latin typeface="Open Sans"/>
                <a:ea typeface="Open Sans"/>
                <a:cs typeface="Calibri Light"/>
              </a:rPr>
              <a:t>Wireless Firmware Fuzzing. Problem?</a:t>
            </a:r>
          </a:p>
        </p:txBody>
      </p:sp>
      <p:sp>
        <p:nvSpPr>
          <p:cNvPr id="3" name="Content Placeholder 2">
            <a:extLst>
              <a:ext uri="{FF2B5EF4-FFF2-40B4-BE49-F238E27FC236}">
                <a16:creationId xmlns:a16="http://schemas.microsoft.com/office/drawing/2014/main" id="{0C68E763-0A5E-4554-AFB4-631673CD3E07}"/>
              </a:ext>
            </a:extLst>
          </p:cNvPr>
          <p:cNvSpPr>
            <a:spLocks noGrp="1"/>
          </p:cNvSpPr>
          <p:nvPr>
            <p:ph idx="1"/>
          </p:nvPr>
        </p:nvSpPr>
        <p:spPr/>
        <p:txBody>
          <a:bodyPr vert="horz" lIns="91440" tIns="45720" rIns="91440" bIns="45720" rtlCol="0" anchor="t">
            <a:normAutofit/>
          </a:bodyPr>
          <a:lstStyle/>
          <a:p>
            <a:pPr marL="342900" indent="-342900">
              <a:lnSpc>
                <a:spcPct val="150000"/>
              </a:lnSpc>
            </a:pPr>
            <a:r>
              <a:rPr lang="en-US" sz="2400" dirty="0">
                <a:latin typeface="Open Sans"/>
                <a:ea typeface="Open Sans"/>
                <a:cs typeface="Calibri"/>
              </a:rPr>
              <a:t>Finding Remote Code Execution (RCE) vulnerabilities in the Bluetooth Firmware. </a:t>
            </a:r>
          </a:p>
          <a:p>
            <a:pPr marL="342900" indent="-342900">
              <a:lnSpc>
                <a:spcPct val="150000"/>
              </a:lnSpc>
            </a:pPr>
            <a:r>
              <a:rPr lang="en-US" sz="2400" dirty="0">
                <a:latin typeface="Open Sans"/>
                <a:ea typeface="Open Sans"/>
                <a:cs typeface="Calibri"/>
              </a:rPr>
              <a:t>Fuzzing could help. But</a:t>
            </a:r>
          </a:p>
          <a:p>
            <a:pPr marL="914400" lvl="1" indent="-457200">
              <a:lnSpc>
                <a:spcPct val="150000"/>
              </a:lnSpc>
              <a:buAutoNum type="arabicPeriod"/>
            </a:pPr>
            <a:r>
              <a:rPr lang="en-US" sz="1800" dirty="0">
                <a:latin typeface="Open Sans"/>
                <a:ea typeface="Open Sans"/>
                <a:cs typeface="Calibri"/>
              </a:rPr>
              <a:t>Over-the-air fuzzing is too slow.</a:t>
            </a:r>
          </a:p>
          <a:p>
            <a:pPr marL="914400" lvl="1" indent="-457200">
              <a:lnSpc>
                <a:spcPct val="150000"/>
              </a:lnSpc>
              <a:buAutoNum type="arabicPeriod"/>
            </a:pPr>
            <a:r>
              <a:rPr lang="en-US" sz="1800" dirty="0">
                <a:latin typeface="Open Sans"/>
                <a:ea typeface="Open Sans"/>
                <a:cs typeface="Calibri"/>
              </a:rPr>
              <a:t>Repetition of a test case is limited. Let's say we want to fuzz the part which is executed while pairing. </a:t>
            </a:r>
          </a:p>
          <a:p>
            <a:pPr marL="914400" lvl="1" indent="-457200">
              <a:lnSpc>
                <a:spcPct val="150000"/>
              </a:lnSpc>
              <a:buAutoNum type="arabicPeriod"/>
            </a:pPr>
            <a:r>
              <a:rPr lang="en-US" sz="1800" dirty="0">
                <a:latin typeface="Open Sans"/>
                <a:ea typeface="Open Sans"/>
                <a:cs typeface="Calibri"/>
              </a:rPr>
              <a:t>It's tough to debug while fuzzing physically. Because there are no debug symbol in the firmware. </a:t>
            </a:r>
          </a:p>
        </p:txBody>
      </p:sp>
    </p:spTree>
    <p:extLst>
      <p:ext uri="{BB962C8B-B14F-4D97-AF65-F5344CB8AC3E}">
        <p14:creationId xmlns:p14="http://schemas.microsoft.com/office/powerpoint/2010/main" val="225319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dirty="0">
                <a:latin typeface="Open Sans"/>
                <a:ea typeface="Open Sans"/>
                <a:cs typeface="Open Sans"/>
              </a:rPr>
              <a:t>Motivation: Why fuzz in the firmware level?</a:t>
            </a:r>
            <a:endParaRPr lang="en-US" dirty="0"/>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There is a huge attack surface. If Bluetooth is on, an attacker can initiate an attack. The Same goes for any wireless firmware (</a:t>
            </a:r>
            <a:r>
              <a:rPr lang="en-US" sz="2000" dirty="0" err="1">
                <a:latin typeface="Open Sans"/>
                <a:ea typeface="Open Sans"/>
                <a:cs typeface="Calibri" panose="020F0502020204030204"/>
              </a:rPr>
              <a:t>Wifi</a:t>
            </a:r>
            <a:r>
              <a:rPr lang="en-US" sz="2000" dirty="0">
                <a:latin typeface="Open Sans"/>
                <a:ea typeface="Open Sans"/>
                <a:cs typeface="Calibri" panose="020F0502020204030204"/>
              </a:rPr>
              <a:t>, LTE, </a:t>
            </a:r>
            <a:r>
              <a:rPr lang="en-US" sz="2000" dirty="0" err="1">
                <a:latin typeface="Open Sans"/>
                <a:ea typeface="Open Sans"/>
                <a:cs typeface="Calibri" panose="020F0502020204030204"/>
              </a:rPr>
              <a:t>etc</a:t>
            </a:r>
            <a:r>
              <a:rPr lang="en-US" sz="2000" dirty="0">
                <a:latin typeface="Open Sans"/>
                <a:ea typeface="Open Sans"/>
                <a:cs typeface="Calibri" panose="020F0502020204030204"/>
              </a:rPr>
              <a:t>).</a:t>
            </a:r>
          </a:p>
          <a:p>
            <a:pPr>
              <a:lnSpc>
                <a:spcPct val="150000"/>
              </a:lnSpc>
            </a:pPr>
            <a:r>
              <a:rPr lang="en-US" sz="2000" dirty="0">
                <a:latin typeface="Open Sans"/>
                <a:ea typeface="Open Sans"/>
                <a:cs typeface="Calibri" panose="020F0502020204030204"/>
              </a:rPr>
              <a:t>RCE bugs are dangerous. If there is any RCE vulnerability in the Operating System level, attacker will have the highest privilege to run this code.</a:t>
            </a:r>
          </a:p>
          <a:p>
            <a:pPr>
              <a:lnSpc>
                <a:spcPct val="150000"/>
              </a:lnSpc>
            </a:pPr>
            <a:r>
              <a:rPr lang="en-US" sz="2000" dirty="0">
                <a:latin typeface="Open Sans"/>
                <a:ea typeface="Open Sans"/>
                <a:cs typeface="Calibri" panose="020F0502020204030204"/>
              </a:rPr>
              <a:t>Firmware vulnerability which might cause an on-chip RCE is complex to patch up but easy from an attacker’s perspective.</a:t>
            </a:r>
          </a:p>
          <a:p>
            <a:pPr>
              <a:lnSpc>
                <a:spcPct val="150000"/>
              </a:lnSpc>
            </a:pPr>
            <a:r>
              <a:rPr lang="en-US" sz="2000" dirty="0">
                <a:latin typeface="Open Sans"/>
                <a:ea typeface="Open Sans"/>
                <a:cs typeface="Calibri" panose="020F0502020204030204"/>
              </a:rPr>
              <a:t>An Attack on firmware might escalate out of chip. A vulnerability in the </a:t>
            </a:r>
            <a:r>
              <a:rPr lang="en-US" sz="2000" dirty="0" err="1">
                <a:latin typeface="Open Sans"/>
                <a:ea typeface="Open Sans"/>
                <a:cs typeface="Calibri" panose="020F0502020204030204"/>
              </a:rPr>
              <a:t>bluetooth</a:t>
            </a:r>
            <a:r>
              <a:rPr lang="en-US" sz="2000" dirty="0">
                <a:latin typeface="Open Sans"/>
                <a:ea typeface="Open Sans"/>
                <a:cs typeface="Calibri" panose="020F0502020204030204"/>
              </a:rPr>
              <a:t> chip might hamper </a:t>
            </a:r>
            <a:r>
              <a:rPr lang="en-US" sz="2000" dirty="0" err="1">
                <a:latin typeface="Open Sans"/>
                <a:ea typeface="Open Sans"/>
                <a:cs typeface="Calibri" panose="020F0502020204030204"/>
              </a:rPr>
              <a:t>wifi-performace</a:t>
            </a:r>
            <a:r>
              <a:rPr lang="en-US" sz="2000" dirty="0">
                <a:latin typeface="Open Sans"/>
                <a:ea typeface="Open Sans"/>
                <a:cs typeface="Calibri" panose="020F0502020204030204"/>
              </a:rPr>
              <a:t>.</a:t>
            </a:r>
          </a:p>
          <a:p>
            <a:pPr>
              <a:lnSpc>
                <a:spcPct val="150000"/>
              </a:lnSpc>
            </a:pPr>
            <a:endParaRPr lang="en-US" sz="2000" dirty="0">
              <a:latin typeface="Open Sans"/>
              <a:ea typeface="Open Sans"/>
              <a:cs typeface="Calibri" panose="020F0502020204030204"/>
            </a:endParaRPr>
          </a:p>
        </p:txBody>
      </p:sp>
    </p:spTree>
    <p:extLst>
      <p:ext uri="{BB962C8B-B14F-4D97-AF65-F5344CB8AC3E}">
        <p14:creationId xmlns:p14="http://schemas.microsoft.com/office/powerpoint/2010/main" val="306214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75DA-6A0F-4F77-B184-AA7C3E6C9F54}"/>
              </a:ext>
            </a:extLst>
          </p:cNvPr>
          <p:cNvSpPr>
            <a:spLocks noGrp="1"/>
          </p:cNvSpPr>
          <p:nvPr>
            <p:ph type="title"/>
          </p:nvPr>
        </p:nvSpPr>
        <p:spPr/>
        <p:txBody>
          <a:bodyPr/>
          <a:lstStyle/>
          <a:p>
            <a:r>
              <a:rPr lang="en-US" sz="4000">
                <a:latin typeface="Open Sans"/>
                <a:ea typeface="Open Sans"/>
                <a:cs typeface="Calibri Light"/>
              </a:rPr>
              <a:t>Solution: In one word "Emulation"</a:t>
            </a:r>
            <a:endParaRPr lang="en-US" dirty="0">
              <a:cs typeface="Calibri Light"/>
            </a:endParaRPr>
          </a:p>
        </p:txBody>
      </p:sp>
      <p:sp>
        <p:nvSpPr>
          <p:cNvPr id="3" name="Content Placeholder 2">
            <a:extLst>
              <a:ext uri="{FF2B5EF4-FFF2-40B4-BE49-F238E27FC236}">
                <a16:creationId xmlns:a16="http://schemas.microsoft.com/office/drawing/2014/main" id="{65CC98FE-CB0D-4732-9C9C-B5B970C3C3E8}"/>
              </a:ext>
            </a:extLst>
          </p:cNvPr>
          <p:cNvSpPr>
            <a:spLocks noGrp="1"/>
          </p:cNvSpPr>
          <p:nvPr>
            <p:ph idx="1"/>
          </p:nvPr>
        </p:nvSpPr>
        <p:spPr>
          <a:xfrm>
            <a:off x="838200" y="1825625"/>
            <a:ext cx="5199962" cy="4580856"/>
          </a:xfrm>
        </p:spPr>
        <p:txBody>
          <a:bodyPr vert="horz" lIns="91440" tIns="45720" rIns="91440" bIns="45720" rtlCol="0" anchor="t">
            <a:normAutofit/>
          </a:bodyPr>
          <a:lstStyle/>
          <a:p>
            <a:pPr marL="342900" indent="-342900">
              <a:lnSpc>
                <a:spcPct val="150000"/>
              </a:lnSpc>
            </a:pPr>
            <a:r>
              <a:rPr lang="en-US" sz="2000">
                <a:latin typeface="Open Sans"/>
                <a:ea typeface="Open Sans"/>
                <a:cs typeface="Calibri" panose="020F0502020204030204"/>
              </a:rPr>
              <a:t>Creates a snapshot from the physical device and emulates it with QEMU.</a:t>
            </a:r>
          </a:p>
          <a:p>
            <a:pPr marL="342900" indent="-342900">
              <a:lnSpc>
                <a:spcPct val="150000"/>
              </a:lnSpc>
            </a:pPr>
            <a:r>
              <a:rPr lang="en-US" sz="2000">
                <a:latin typeface="Open Sans"/>
                <a:ea typeface="Open Sans"/>
                <a:cs typeface="Calibri" panose="020F0502020204030204"/>
              </a:rPr>
              <a:t>Connect the emulated device to host part of bluetooth stack via BlueZ.</a:t>
            </a:r>
            <a:endParaRPr lang="en-US" sz="2000" dirty="0">
              <a:latin typeface="Open Sans"/>
              <a:ea typeface="Open Sans"/>
              <a:cs typeface="Calibri" panose="020F0502020204030204"/>
            </a:endParaRPr>
          </a:p>
          <a:p>
            <a:pPr marL="342900" indent="-342900">
              <a:lnSpc>
                <a:spcPct val="150000"/>
              </a:lnSpc>
            </a:pPr>
            <a:r>
              <a:rPr lang="en-US" sz="2000">
                <a:latin typeface="Open Sans"/>
                <a:ea typeface="Open Sans"/>
                <a:cs typeface="Calibri" panose="020F0502020204030204"/>
              </a:rPr>
              <a:t>Generate over-the-air data virtually to fuzz the emulated firmware.</a:t>
            </a:r>
          </a:p>
          <a:p>
            <a:pPr marL="342900" indent="-342900">
              <a:lnSpc>
                <a:spcPct val="150000"/>
              </a:lnSpc>
            </a:pPr>
            <a:r>
              <a:rPr lang="en-US" sz="2000">
                <a:latin typeface="Open Sans"/>
                <a:ea typeface="Open Sans"/>
                <a:cs typeface="Calibri" panose="020F0502020204030204"/>
              </a:rPr>
              <a:t>Give it a cool name "Frankenstein" </a:t>
            </a:r>
            <a:endParaRPr lang="en-US" sz="2000" dirty="0">
              <a:latin typeface="Open Sans"/>
              <a:ea typeface="Open Sans"/>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2F3A002B-24E6-46E6-9F96-95BA423B7906}"/>
              </a:ext>
            </a:extLst>
          </p:cNvPr>
          <p:cNvPicPr>
            <a:picLocks noChangeAspect="1"/>
          </p:cNvPicPr>
          <p:nvPr/>
        </p:nvPicPr>
        <p:blipFill>
          <a:blip r:embed="rId3"/>
          <a:stretch>
            <a:fillRect/>
          </a:stretch>
        </p:blipFill>
        <p:spPr>
          <a:xfrm>
            <a:off x="6185479" y="1825063"/>
            <a:ext cx="5577468" cy="3624590"/>
          </a:xfrm>
          <a:prstGeom prst="rect">
            <a:avLst/>
          </a:prstGeom>
        </p:spPr>
      </p:pic>
      <p:pic>
        <p:nvPicPr>
          <p:cNvPr id="6" name="Graphic 6" descr="Sunglasses face with solid fill with solid fill">
            <a:extLst>
              <a:ext uri="{FF2B5EF4-FFF2-40B4-BE49-F238E27FC236}">
                <a16:creationId xmlns:a16="http://schemas.microsoft.com/office/drawing/2014/main" id="{C7AE2FAC-2B80-460A-BDEC-F215F776E8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9113" y="4817125"/>
            <a:ext cx="914400" cy="914400"/>
          </a:xfrm>
          <a:prstGeom prst="rect">
            <a:avLst/>
          </a:prstGeom>
        </p:spPr>
      </p:pic>
    </p:spTree>
    <p:extLst>
      <p:ext uri="{BB962C8B-B14F-4D97-AF65-F5344CB8AC3E}">
        <p14:creationId xmlns:p14="http://schemas.microsoft.com/office/powerpoint/2010/main" val="174322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75DA-6A0F-4F77-B184-AA7C3E6C9F54}"/>
              </a:ext>
            </a:extLst>
          </p:cNvPr>
          <p:cNvSpPr>
            <a:spLocks noGrp="1"/>
          </p:cNvSpPr>
          <p:nvPr>
            <p:ph type="title"/>
          </p:nvPr>
        </p:nvSpPr>
        <p:spPr/>
        <p:txBody>
          <a:bodyPr/>
          <a:lstStyle/>
          <a:p>
            <a:r>
              <a:rPr lang="en-US" sz="4000">
                <a:latin typeface="Open Sans"/>
                <a:ea typeface="Open Sans"/>
                <a:cs typeface="Calibri Light"/>
              </a:rPr>
              <a:t>Background: Bluetooth Firmware</a:t>
            </a:r>
            <a:endParaRPr lang="en-US" sz="4000" dirty="0">
              <a:latin typeface="Open Sans"/>
              <a:ea typeface="Open Sans"/>
              <a:cs typeface="Calibri Light"/>
            </a:endParaRPr>
          </a:p>
        </p:txBody>
      </p:sp>
      <p:pic>
        <p:nvPicPr>
          <p:cNvPr id="3" name="Picture 3" descr="Diagram&#10;&#10;Description automatically generated">
            <a:extLst>
              <a:ext uri="{FF2B5EF4-FFF2-40B4-BE49-F238E27FC236}">
                <a16:creationId xmlns:a16="http://schemas.microsoft.com/office/drawing/2014/main" id="{EE8CFEEE-CA3C-48A7-B921-468C9E96BCDA}"/>
              </a:ext>
            </a:extLst>
          </p:cNvPr>
          <p:cNvPicPr>
            <a:picLocks noChangeAspect="1"/>
          </p:cNvPicPr>
          <p:nvPr/>
        </p:nvPicPr>
        <p:blipFill>
          <a:blip r:embed="rId3"/>
          <a:stretch>
            <a:fillRect/>
          </a:stretch>
        </p:blipFill>
        <p:spPr>
          <a:xfrm>
            <a:off x="6778084" y="1697779"/>
            <a:ext cx="4443760" cy="4847051"/>
          </a:xfrm>
          <a:prstGeom prst="rect">
            <a:avLst/>
          </a:prstGeom>
        </p:spPr>
      </p:pic>
      <p:sp>
        <p:nvSpPr>
          <p:cNvPr id="4" name="Content Placeholder 2">
            <a:extLst>
              <a:ext uri="{FF2B5EF4-FFF2-40B4-BE49-F238E27FC236}">
                <a16:creationId xmlns:a16="http://schemas.microsoft.com/office/drawing/2014/main" id="{CFD37B07-83D6-4387-94D8-61ECD1E67521}"/>
              </a:ext>
            </a:extLst>
          </p:cNvPr>
          <p:cNvSpPr>
            <a:spLocks noGrp="1"/>
          </p:cNvSpPr>
          <p:nvPr>
            <p:ph idx="1"/>
          </p:nvPr>
        </p:nvSpPr>
        <p:spPr>
          <a:xfrm>
            <a:off x="893956" y="1853503"/>
            <a:ext cx="5199962" cy="4580856"/>
          </a:xfrm>
        </p:spPr>
        <p:txBody>
          <a:bodyPr vert="horz" lIns="91440" tIns="45720" rIns="91440" bIns="45720" rtlCol="0" anchor="t">
            <a:normAutofit fontScale="92500"/>
          </a:bodyPr>
          <a:lstStyle/>
          <a:p>
            <a:pPr marL="342900" indent="-342900">
              <a:lnSpc>
                <a:spcPct val="150000"/>
              </a:lnSpc>
            </a:pPr>
            <a:r>
              <a:rPr lang="en-US" sz="2000">
                <a:latin typeface="Open Sans"/>
                <a:ea typeface="Open Sans"/>
                <a:cs typeface="Calibri" panose="020F0502020204030204"/>
              </a:rPr>
              <a:t>UART part connects with the host (Operating System). </a:t>
            </a:r>
            <a:endParaRPr lang="en-US" sz="2000" dirty="0">
              <a:latin typeface="Open Sans"/>
              <a:ea typeface="Open Sans"/>
              <a:cs typeface="Calibri" panose="020F0502020204030204"/>
            </a:endParaRPr>
          </a:p>
          <a:p>
            <a:pPr marL="342900" indent="-342900">
              <a:lnSpc>
                <a:spcPct val="150000"/>
              </a:lnSpc>
            </a:pPr>
            <a:r>
              <a:rPr lang="en-US" sz="2000">
                <a:latin typeface="Open Sans"/>
                <a:ea typeface="Open Sans"/>
                <a:cs typeface="Calibri" panose="020F0502020204030204"/>
              </a:rPr>
              <a:t>ThreadX is the operating system of the Bluetooth Controller chip.</a:t>
            </a:r>
            <a:endParaRPr lang="en-US" sz="2000" dirty="0">
              <a:latin typeface="Open Sans"/>
              <a:ea typeface="Open Sans"/>
              <a:cs typeface="Calibri" panose="020F0502020204030204"/>
            </a:endParaRPr>
          </a:p>
          <a:p>
            <a:pPr marL="342900" indent="-342900">
              <a:lnSpc>
                <a:spcPct val="150000"/>
              </a:lnSpc>
            </a:pPr>
            <a:r>
              <a:rPr lang="en-US" sz="2000">
                <a:latin typeface="Open Sans"/>
                <a:ea typeface="Open Sans"/>
                <a:cs typeface="Calibri" panose="020F0502020204030204"/>
              </a:rPr>
              <a:t>Bluetooth Core Schedular handles time critical </a:t>
            </a:r>
            <a:r>
              <a:rPr lang="en-US" sz="2000" dirty="0">
                <a:latin typeface="Open Sans"/>
                <a:ea typeface="Open Sans"/>
                <a:cs typeface="Calibri" panose="020F0502020204030204"/>
              </a:rPr>
              <a:t>events. </a:t>
            </a:r>
          </a:p>
          <a:p>
            <a:pPr marL="342900" indent="-342900">
              <a:lnSpc>
                <a:spcPct val="150000"/>
              </a:lnSpc>
            </a:pPr>
            <a:r>
              <a:rPr lang="en-US" sz="2000">
                <a:latin typeface="Open Sans"/>
                <a:ea typeface="Open Sans"/>
                <a:cs typeface="Calibri" panose="020F0502020204030204"/>
              </a:rPr>
              <a:t>After turning on bluetooth, at every 0.3ms BCS will schedule any of the tasks based on the state of the firmware.</a:t>
            </a:r>
            <a:endParaRPr lang="en-US" sz="2000" dirty="0">
              <a:latin typeface="Open Sans"/>
              <a:ea typeface="Open Sans"/>
              <a:cs typeface="Calibri" panose="020F0502020204030204"/>
            </a:endParaRPr>
          </a:p>
          <a:p>
            <a:pPr marL="342900" indent="-342900">
              <a:lnSpc>
                <a:spcPct val="150000"/>
              </a:lnSpc>
            </a:pPr>
            <a:endParaRPr lang="en-US" sz="2000" dirty="0">
              <a:latin typeface="Open Sans"/>
              <a:ea typeface="Open Sans"/>
              <a:cs typeface="Calibri" panose="020F0502020204030204"/>
            </a:endParaRPr>
          </a:p>
        </p:txBody>
      </p:sp>
    </p:spTree>
    <p:extLst>
      <p:ext uri="{BB962C8B-B14F-4D97-AF65-F5344CB8AC3E}">
        <p14:creationId xmlns:p14="http://schemas.microsoft.com/office/powerpoint/2010/main" val="269168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a:latin typeface="Open Sans"/>
                <a:ea typeface="Open Sans"/>
                <a:cs typeface="Open Sans"/>
              </a:rPr>
              <a:t>Frankenstein: Make the frimware ready for Emulation</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a:xfrm>
            <a:off x="838200" y="1825625"/>
            <a:ext cx="6612674" cy="4602240"/>
          </a:xfrm>
        </p:spPr>
        <p:txBody>
          <a:bodyPr vert="horz" lIns="91440" tIns="45720" rIns="91440" bIns="45720" rtlCol="0" anchor="t">
            <a:normAutofit lnSpcReduction="10000"/>
          </a:bodyPr>
          <a:lstStyle/>
          <a:p>
            <a:pPr>
              <a:lnSpc>
                <a:spcPct val="150000"/>
              </a:lnSpc>
            </a:pPr>
            <a:r>
              <a:rPr lang="en-US" sz="2000" dirty="0">
                <a:latin typeface="Open Sans"/>
                <a:ea typeface="Open Sans"/>
                <a:cs typeface="Calibri" panose="020F0502020204030204"/>
              </a:rPr>
              <a:t>collect the snapshot (running instance of the firmware) from physical device.</a:t>
            </a:r>
          </a:p>
          <a:p>
            <a:pPr>
              <a:lnSpc>
                <a:spcPct val="150000"/>
              </a:lnSpc>
            </a:pPr>
            <a:r>
              <a:rPr lang="en-US" sz="2000" dirty="0">
                <a:latin typeface="Open Sans"/>
                <a:ea typeface="Open Sans"/>
                <a:cs typeface="Calibri" panose="020F0502020204030204"/>
              </a:rPr>
              <a:t>We need create a patch including</a:t>
            </a:r>
          </a:p>
          <a:p>
            <a:pPr marL="914400" lvl="1" indent="-457200">
              <a:lnSpc>
                <a:spcPct val="150000"/>
              </a:lnSpc>
              <a:buAutoNum type="arabicPeriod"/>
            </a:pPr>
            <a:r>
              <a:rPr lang="en-US" sz="1600" dirty="0">
                <a:latin typeface="Open Sans"/>
                <a:ea typeface="Open Sans"/>
                <a:cs typeface="Calibri" panose="020F0502020204030204"/>
              </a:rPr>
              <a:t>Debug symbols</a:t>
            </a:r>
          </a:p>
          <a:p>
            <a:pPr marL="914400" lvl="1" indent="-457200">
              <a:lnSpc>
                <a:spcPct val="150000"/>
              </a:lnSpc>
              <a:buAutoNum type="arabicPeriod"/>
            </a:pPr>
            <a:r>
              <a:rPr lang="en-US" sz="1600" dirty="0">
                <a:latin typeface="Open Sans"/>
                <a:ea typeface="Open Sans"/>
                <a:cs typeface="Calibri" panose="020F0502020204030204"/>
              </a:rPr>
              <a:t>Instrumentation for fuzzing.</a:t>
            </a:r>
          </a:p>
          <a:p>
            <a:pPr marL="914400" lvl="1" indent="-457200">
              <a:lnSpc>
                <a:spcPct val="150000"/>
              </a:lnSpc>
              <a:buAutoNum type="arabicPeriod"/>
            </a:pPr>
            <a:r>
              <a:rPr lang="en-US" sz="1600" dirty="0">
                <a:latin typeface="Open Sans"/>
                <a:ea typeface="Open Sans"/>
                <a:cs typeface="Calibri" panose="020F0502020204030204"/>
              </a:rPr>
              <a:t>Disabled interrupts and timing related functionality from the firmware. Cause </a:t>
            </a:r>
            <a:r>
              <a:rPr lang="en-US" sz="1600" dirty="0" err="1">
                <a:latin typeface="Open Sans"/>
                <a:ea typeface="Open Sans"/>
                <a:cs typeface="Calibri" panose="020F0502020204030204"/>
              </a:rPr>
              <a:t>frankenstein</a:t>
            </a:r>
            <a:r>
              <a:rPr lang="en-US" sz="1600" dirty="0">
                <a:latin typeface="Open Sans"/>
                <a:ea typeface="Open Sans"/>
                <a:cs typeface="Calibri" panose="020F0502020204030204"/>
              </a:rPr>
              <a:t> is a user space program it will not support interrupt. </a:t>
            </a:r>
          </a:p>
          <a:p>
            <a:pPr marL="914400" lvl="1" indent="-457200">
              <a:lnSpc>
                <a:spcPct val="150000"/>
              </a:lnSpc>
              <a:buAutoNum type="arabicPeriod"/>
            </a:pPr>
            <a:r>
              <a:rPr lang="en-US" sz="1600" dirty="0">
                <a:latin typeface="Open Sans"/>
                <a:ea typeface="Open Sans"/>
                <a:cs typeface="Calibri" panose="020F0502020204030204"/>
              </a:rPr>
              <a:t>Add interrupts and timers as a software function.</a:t>
            </a:r>
          </a:p>
          <a:p>
            <a:pPr>
              <a:lnSpc>
                <a:spcPct val="150000"/>
              </a:lnSpc>
            </a:pPr>
            <a:r>
              <a:rPr lang="en-US" sz="2000" dirty="0" err="1">
                <a:latin typeface="Open Sans"/>
                <a:ea typeface="Open Sans"/>
                <a:cs typeface="Calibri" panose="020F0502020204030204"/>
              </a:rPr>
              <a:t>Reassamble</a:t>
            </a:r>
            <a:r>
              <a:rPr lang="en-US" sz="2000" dirty="0">
                <a:latin typeface="Open Sans"/>
                <a:ea typeface="Open Sans"/>
                <a:cs typeface="Calibri" panose="020F0502020204030204"/>
              </a:rPr>
              <a:t> the firmware to an executable ELF file.</a:t>
            </a:r>
          </a:p>
          <a:p>
            <a:pPr>
              <a:lnSpc>
                <a:spcPct val="150000"/>
              </a:lnSpc>
            </a:pPr>
            <a:endParaRPr lang="en-US" sz="2000" dirty="0">
              <a:latin typeface="Open Sans"/>
              <a:ea typeface="Open Sans"/>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27CA0013-33F9-44B5-9C85-293FB6A3FED3}"/>
              </a:ext>
            </a:extLst>
          </p:cNvPr>
          <p:cNvPicPr>
            <a:picLocks noChangeAspect="1"/>
          </p:cNvPicPr>
          <p:nvPr/>
        </p:nvPicPr>
        <p:blipFill>
          <a:blip r:embed="rId3"/>
          <a:stretch>
            <a:fillRect/>
          </a:stretch>
        </p:blipFill>
        <p:spPr>
          <a:xfrm>
            <a:off x="7605131" y="1941290"/>
            <a:ext cx="3886200" cy="4127711"/>
          </a:xfrm>
          <a:prstGeom prst="rect">
            <a:avLst/>
          </a:prstGeom>
        </p:spPr>
      </p:pic>
    </p:spTree>
    <p:extLst>
      <p:ext uri="{BB962C8B-B14F-4D97-AF65-F5344CB8AC3E}">
        <p14:creationId xmlns:p14="http://schemas.microsoft.com/office/powerpoint/2010/main" val="323804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a:latin typeface="Open Sans"/>
                <a:ea typeface="Open Sans"/>
                <a:cs typeface="Open Sans"/>
              </a:rPr>
              <a:t>Frankenstein: Connect the host.</a:t>
            </a:r>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a:latin typeface="Open Sans"/>
                <a:ea typeface="Open Sans"/>
                <a:cs typeface="Calibri" panose="020F0502020204030204"/>
              </a:rPr>
              <a:t>Physical Device used to connect to the host device via UART.</a:t>
            </a:r>
            <a:endParaRPr lang="en-US" sz="2000" dirty="0">
              <a:latin typeface="Open Sans"/>
              <a:ea typeface="Open Sans"/>
              <a:cs typeface="Calibri" panose="020F0502020204030204"/>
            </a:endParaRPr>
          </a:p>
          <a:p>
            <a:pPr>
              <a:lnSpc>
                <a:spcPct val="150000"/>
              </a:lnSpc>
            </a:pPr>
            <a:r>
              <a:rPr lang="en-US" sz="2000">
                <a:latin typeface="Open Sans"/>
                <a:ea typeface="Open Sans"/>
                <a:cs typeface="Calibri" panose="020F0502020204030204"/>
              </a:rPr>
              <a:t>We connect UART of virtual device to the host via PS (Pseudo-Terminal). </a:t>
            </a:r>
          </a:p>
          <a:p>
            <a:pPr>
              <a:lnSpc>
                <a:spcPct val="150000"/>
              </a:lnSpc>
            </a:pPr>
            <a:r>
              <a:rPr lang="en-US" sz="2000">
                <a:latin typeface="Open Sans"/>
                <a:ea typeface="Open Sans"/>
                <a:cs typeface="Calibri" panose="020F0502020204030204"/>
              </a:rPr>
              <a:t>Pseudo Terminal Master(PTM) will have the virtual device end.</a:t>
            </a:r>
            <a:r>
              <a:rPr lang="en-US" sz="2000" dirty="0">
                <a:latin typeface="Open Sans"/>
                <a:ea typeface="Open Sans"/>
                <a:cs typeface="Calibri" panose="020F0502020204030204"/>
              </a:rPr>
              <a:t> </a:t>
            </a:r>
          </a:p>
          <a:p>
            <a:pPr>
              <a:lnSpc>
                <a:spcPct val="150000"/>
              </a:lnSpc>
            </a:pPr>
            <a:r>
              <a:rPr lang="en-US" sz="2000">
                <a:latin typeface="Open Sans"/>
                <a:ea typeface="Open Sans"/>
                <a:cs typeface="Calibri" panose="020F0502020204030204"/>
              </a:rPr>
              <a:t>Pseudo Terminal Slave(PTS) will have the host end. </a:t>
            </a:r>
            <a:endParaRPr lang="en-US">
              <a:latin typeface="Calibri" panose="020F0502020204030204"/>
              <a:ea typeface="Open Sans"/>
              <a:cs typeface="Calibri" panose="020F0502020204030204"/>
            </a:endParaRPr>
          </a:p>
          <a:p>
            <a:pPr>
              <a:lnSpc>
                <a:spcPct val="150000"/>
              </a:lnSpc>
            </a:pPr>
            <a:r>
              <a:rPr lang="en-US" sz="2000">
                <a:latin typeface="Open Sans"/>
                <a:ea typeface="Open Sans"/>
                <a:cs typeface="Calibri" panose="020F0502020204030204"/>
              </a:rPr>
              <a:t>PTS is then passed btattach() method to attach the emulator to the Linux BlueZ bluetooth stack.  </a:t>
            </a:r>
            <a:endParaRPr lang="en-US">
              <a:cs typeface="Calibri"/>
            </a:endParaRPr>
          </a:p>
          <a:p>
            <a:pPr>
              <a:lnSpc>
                <a:spcPct val="150000"/>
              </a:lnSpc>
            </a:pPr>
            <a:endParaRPr lang="en-US" sz="2000" dirty="0">
              <a:latin typeface="Open Sans"/>
              <a:ea typeface="Open Sans"/>
              <a:cs typeface="Calibri" panose="020F0502020204030204"/>
            </a:endParaRPr>
          </a:p>
        </p:txBody>
      </p:sp>
    </p:spTree>
    <p:extLst>
      <p:ext uri="{BB962C8B-B14F-4D97-AF65-F5344CB8AC3E}">
        <p14:creationId xmlns:p14="http://schemas.microsoft.com/office/powerpoint/2010/main" val="147091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BFD-3024-401A-AD87-F60C30E36CE5}"/>
              </a:ext>
            </a:extLst>
          </p:cNvPr>
          <p:cNvSpPr>
            <a:spLocks noGrp="1"/>
          </p:cNvSpPr>
          <p:nvPr>
            <p:ph type="title"/>
          </p:nvPr>
        </p:nvSpPr>
        <p:spPr/>
        <p:txBody>
          <a:bodyPr/>
          <a:lstStyle/>
          <a:p>
            <a:r>
              <a:rPr lang="en-US" sz="4000">
                <a:latin typeface="Open Sans"/>
                <a:ea typeface="Open Sans"/>
                <a:cs typeface="Open Sans"/>
              </a:rPr>
              <a:t>Frankenstein: Generate Fuzzing Input</a:t>
            </a:r>
            <a:endParaRPr lang="en-US"/>
          </a:p>
        </p:txBody>
      </p:sp>
      <p:sp>
        <p:nvSpPr>
          <p:cNvPr id="3" name="Content Placeholder 2">
            <a:extLst>
              <a:ext uri="{FF2B5EF4-FFF2-40B4-BE49-F238E27FC236}">
                <a16:creationId xmlns:a16="http://schemas.microsoft.com/office/drawing/2014/main" id="{88081C40-3D38-4B5F-8E33-735B7B60EEAB}"/>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Open Sans"/>
                <a:ea typeface="Open Sans"/>
                <a:cs typeface="Calibri" panose="020F0502020204030204"/>
              </a:rPr>
              <a:t>A virtual modem will call the Bluetooth Core Scheduler interrupt handlers and generates specific packets. </a:t>
            </a:r>
          </a:p>
          <a:p>
            <a:pPr>
              <a:lnSpc>
                <a:spcPct val="150000"/>
              </a:lnSpc>
            </a:pPr>
            <a:r>
              <a:rPr lang="en-US" sz="2000" dirty="0">
                <a:latin typeface="Open Sans"/>
                <a:ea typeface="Open Sans"/>
                <a:cs typeface="Calibri" panose="020F0502020204030204"/>
              </a:rPr>
              <a:t>It is done via hooking the </a:t>
            </a:r>
            <a:r>
              <a:rPr lang="en-US" sz="2000" dirty="0" err="1">
                <a:latin typeface="Open Sans"/>
                <a:ea typeface="Open Sans"/>
                <a:cs typeface="Calibri" panose="020F0502020204030204"/>
              </a:rPr>
              <a:t>bluetoothCoreInt_C</a:t>
            </a:r>
            <a:r>
              <a:rPr lang="en-US" sz="2000" dirty="0">
                <a:latin typeface="Open Sans"/>
                <a:ea typeface="Open Sans"/>
                <a:cs typeface="Calibri" panose="020F0502020204030204"/>
              </a:rPr>
              <a:t> via patching.</a:t>
            </a:r>
          </a:p>
          <a:p>
            <a:pPr>
              <a:lnSpc>
                <a:spcPct val="150000"/>
              </a:lnSpc>
            </a:pPr>
            <a:r>
              <a:rPr lang="en-US" sz="2000" dirty="0">
                <a:latin typeface="Open Sans"/>
                <a:ea typeface="Open Sans"/>
                <a:cs typeface="Calibri" panose="020F0502020204030204"/>
              </a:rPr>
              <a:t>In real device, at every 312.5 microsecond </a:t>
            </a:r>
            <a:r>
              <a:rPr lang="en-US" sz="2000" dirty="0" err="1">
                <a:latin typeface="Open Sans"/>
                <a:ea typeface="Open Sans"/>
                <a:cs typeface="Calibri" panose="020F0502020204030204"/>
              </a:rPr>
              <a:t>bluetoothCoreInt_C</a:t>
            </a:r>
            <a:r>
              <a:rPr lang="en-US" sz="2000" dirty="0">
                <a:latin typeface="Open Sans"/>
                <a:ea typeface="Open Sans"/>
                <a:cs typeface="Calibri" panose="020F0502020204030204"/>
              </a:rPr>
              <a:t> does the same.  </a:t>
            </a:r>
          </a:p>
          <a:p>
            <a:pPr>
              <a:lnSpc>
                <a:spcPct val="150000"/>
              </a:lnSpc>
            </a:pPr>
            <a:endParaRPr lang="en-US" sz="2000" dirty="0">
              <a:latin typeface="Open Sans"/>
              <a:ea typeface="Open Sans"/>
              <a:cs typeface="Calibri" panose="020F0502020204030204"/>
            </a:endParaRPr>
          </a:p>
        </p:txBody>
      </p:sp>
    </p:spTree>
    <p:extLst>
      <p:ext uri="{BB962C8B-B14F-4D97-AF65-F5344CB8AC3E}">
        <p14:creationId xmlns:p14="http://schemas.microsoft.com/office/powerpoint/2010/main" val="160489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1924</Words>
  <Application>Microsoft Macintosh PowerPoint</Application>
  <PresentationFormat>Widescreen</PresentationFormat>
  <Paragraphs>151</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Open Sans</vt:lpstr>
      <vt:lpstr>office theme</vt:lpstr>
      <vt:lpstr>Frankenstein: Advanced Wireless Fuzzing to Exploit New Bluetooth Escalation Targets </vt:lpstr>
      <vt:lpstr>Security of Firmware: Topic of Interest </vt:lpstr>
      <vt:lpstr>Wireless Firmware Fuzzing. Problem?</vt:lpstr>
      <vt:lpstr>Motivation: Why fuzz in the firmware level?</vt:lpstr>
      <vt:lpstr>Solution: In one word "Emulation"</vt:lpstr>
      <vt:lpstr>Background: Bluetooth Firmware</vt:lpstr>
      <vt:lpstr>Frankenstein: Make the frimware ready for Emulation</vt:lpstr>
      <vt:lpstr>Frankenstein: Connect the host.</vt:lpstr>
      <vt:lpstr>Frankenstein: Generate Fuzzing Input</vt:lpstr>
      <vt:lpstr>To sum it up: Overall fuzzing and emulation system</vt:lpstr>
      <vt:lpstr>Frankenstein: Evaluation</vt:lpstr>
      <vt:lpstr>Frankenstein Evaluation: Fuzzing Performance</vt:lpstr>
      <vt:lpstr>Fuzzing Result and Exploitation</vt:lpstr>
      <vt:lpstr>Fuzzing Result and Exploitation: RCE bugs</vt:lpstr>
      <vt:lpstr>Fuzzing Result and Exploitation: RCE bugs</vt:lpstr>
      <vt:lpstr>RCE bug: Disabling wifi via bluetooth.</vt:lpstr>
      <vt:lpstr>Fuzzing Result and Exploitation: Heap Corruption</vt:lpstr>
      <vt:lpstr>Heap Corruption: During device inquiry (CVE-2019-11516).</vt:lpstr>
      <vt:lpstr>Heap Corruption: Any BLE Packet (CVE-2019-13916)</vt:lpstr>
      <vt:lpstr>Fuzzing Result and Exploitation: Heap Corruption</vt:lpstr>
      <vt:lpstr>Related Works</vt:lpstr>
      <vt:lpstr>Thank you.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Akib Jawad Nafis</cp:lastModifiedBy>
  <cp:revision>1026</cp:revision>
  <dcterms:created xsi:type="dcterms:W3CDTF">2021-10-04T14:45:46Z</dcterms:created>
  <dcterms:modified xsi:type="dcterms:W3CDTF">2022-03-04T16:53:35Z</dcterms:modified>
</cp:coreProperties>
</file>