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288000" cy="10287000"/>
  <p:notesSz cx="6858000" cy="9144000"/>
  <p:embeddedFontLst>
    <p:embeddedFont>
      <p:font typeface="Open Sans"/>
      <p:regular r:id="rId16"/>
    </p:embeddedFont>
    <p:embeddedFont>
      <p:font typeface="Open Sans Medium"/>
      <p:regular r:id="rId17"/>
    </p:embeddedFont>
    <p:embeddedFont>
      <p:font typeface="Open Sans Bold"/>
      <p:bold r:id="rId18"/>
    </p:embeddedFont>
    <p:embeddedFont>
      <p:font typeface="Calibri" panose="020F050202020403020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6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.svg"/><Relationship Id="rId7" Type="http://schemas.openxmlformats.org/officeDocument/2006/relationships/image" Target="../media/image13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5446863" y="1446363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30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6901637" y="1187768"/>
            <a:ext cx="357663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028700" y="8770994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787942" y="8723182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114789" y="4713216"/>
            <a:ext cx="12058423" cy="1694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65"/>
              </a:lnSpc>
              <a:spcBef>
                <a:spcPct val="0"/>
              </a:spcBef>
            </a:pPr>
            <a:r>
              <a:rPr lang="en-US" sz="9975" b="1">
                <a:solidFill>
                  <a:srgbClr val="FFFFFF"/>
                </a:solidFill>
                <a:latin typeface="Pattanakarn Heavy"/>
                <a:ea typeface="Pattanakarn Heavy"/>
                <a:cs typeface="Pattanakarn Heavy"/>
                <a:sym typeface="Pattanakarn Heavy"/>
              </a:rPr>
              <a:t>PROGRAMMING</a:t>
            </a:r>
            <a:endParaRPr lang="en-US" sz="9975" b="1">
              <a:solidFill>
                <a:srgbClr val="FFFFFF"/>
              </a:solidFill>
              <a:latin typeface="Pattanakarn Heavy"/>
              <a:ea typeface="Pattanakarn Heavy"/>
              <a:cs typeface="Pattanakarn Heavy"/>
              <a:sym typeface="Pattanakarn Heavy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643414" y="3774790"/>
            <a:ext cx="7001172" cy="944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10"/>
              </a:lnSpc>
              <a:spcBef>
                <a:spcPct val="0"/>
              </a:spcBef>
            </a:pPr>
            <a:r>
              <a:rPr lang="en-US" sz="5575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THE WORLD OF</a:t>
            </a:r>
            <a:endParaRPr lang="en-US" sz="5575" b="1">
              <a:solidFill>
                <a:srgbClr val="FFFFFF"/>
              </a:solidFill>
              <a:latin typeface="Pattanakarn Bold"/>
              <a:ea typeface="Pattanakarn Bold"/>
              <a:cs typeface="Pattanakarn Bold"/>
              <a:sym typeface="Pattanakarn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629984" y="9085898"/>
            <a:ext cx="9028032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Competitive Programming Wing, PCIU Computer Club</a:t>
            </a:r>
            <a:endParaRPr lang="en-US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990600"/>
            <a:ext cx="889182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Competitive Programming Bootcamp for Starters | PCC</a:t>
            </a:r>
            <a:endParaRPr lang="en-US" sz="2100" b="1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643414" y="2960412"/>
            <a:ext cx="7001172" cy="455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0"/>
              </a:lnSpc>
              <a:spcBef>
                <a:spcPct val="0"/>
              </a:spcBef>
            </a:pPr>
            <a:r>
              <a:rPr lang="en-US" sz="2675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WELCOME TO</a:t>
            </a:r>
            <a:endParaRPr lang="en-US" sz="2675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30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1">
              <a:alphaModFix amt="30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6827519" y="8778141"/>
            <a:ext cx="4632962" cy="480159"/>
            <a:chOff x="0" y="0"/>
            <a:chExt cx="6177282" cy="64021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40212" cy="640212"/>
            </a:xfrm>
            <a:custGeom>
              <a:avLst/>
              <a:gdLst/>
              <a:ahLst/>
              <a:cxnLst/>
              <a:rect l="l" t="t" r="r" b="b"/>
              <a:pathLst>
                <a:path w="640212" h="640212">
                  <a:moveTo>
                    <a:pt x="0" y="0"/>
                  </a:moveTo>
                  <a:lnTo>
                    <a:pt x="640212" y="0"/>
                  </a:lnTo>
                  <a:lnTo>
                    <a:pt x="640212" y="640212"/>
                  </a:lnTo>
                  <a:lnTo>
                    <a:pt x="0" y="6402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TextBox 6"/>
            <p:cNvSpPr txBox="1"/>
            <p:nvPr/>
          </p:nvSpPr>
          <p:spPr>
            <a:xfrm>
              <a:off x="1203755" y="69916"/>
              <a:ext cx="4973527" cy="4622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 b="1">
                  <a:solidFill>
                    <a:srgbClr val="FFFFFF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www.pciucomputerclub.tech</a:t>
              </a:r>
              <a:endParaRPr lang="en-US" sz="21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</p:txBody>
        </p:sp>
      </p:grpSp>
      <p:sp>
        <p:nvSpPr>
          <p:cNvPr id="7" name="Freeform 7"/>
          <p:cNvSpPr/>
          <p:nvPr/>
        </p:nvSpPr>
        <p:spPr>
          <a:xfrm>
            <a:off x="3002316" y="4899847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165493" y="5387153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7"/>
                </a:lnTo>
                <a:lnTo>
                  <a:pt x="0" y="4873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753182" y="3233162"/>
            <a:ext cx="8781636" cy="2459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80"/>
              </a:lnSpc>
              <a:spcBef>
                <a:spcPct val="0"/>
              </a:spcBef>
            </a:pPr>
            <a:r>
              <a:rPr lang="en-US" sz="7060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THANK YOU FOR YOUR TIME!</a:t>
            </a:r>
            <a:endParaRPr lang="en-US" sz="7060" b="1">
              <a:solidFill>
                <a:srgbClr val="FFFFFF"/>
              </a:solidFill>
              <a:latin typeface="Pattanakarn Bold"/>
              <a:ea typeface="Pattanakarn Bold"/>
              <a:cs typeface="Pattanakarn Bold"/>
              <a:sym typeface="Pattanakarn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413640" y="5985133"/>
            <a:ext cx="7460720" cy="611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Let’s start the journey together and excel in the world of competitive programming. </a:t>
            </a:r>
            <a:endParaRPr lang="en-US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30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1">
              <a:alphaModFix amt="30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760343" y="2276662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308815" y="8287899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90600"/>
            <a:ext cx="889182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Competitive Programming Bootcamp for Starters | PCC</a:t>
            </a:r>
            <a:endParaRPr lang="en-US" sz="2100" b="1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1028700" y="3125717"/>
            <a:ext cx="15719013" cy="4035567"/>
            <a:chOff x="0" y="0"/>
            <a:chExt cx="20958684" cy="5380756"/>
          </a:xfrm>
        </p:grpSpPr>
        <p:sp>
          <p:nvSpPr>
            <p:cNvPr id="8" name="AutoShape 8"/>
            <p:cNvSpPr/>
            <p:nvPr/>
          </p:nvSpPr>
          <p:spPr>
            <a:xfrm flipH="1">
              <a:off x="10740900" y="368694"/>
              <a:ext cx="0" cy="4643368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689705"/>
              <a:ext cx="9604001" cy="3887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840"/>
                </a:lnSpc>
              </a:pPr>
              <a:r>
                <a:rPr lang="en-US" sz="5600" b="1">
                  <a:solidFill>
                    <a:srgbClr val="FFFFFF"/>
                  </a:solidFill>
                  <a:latin typeface="Pattanakarn Bold"/>
                  <a:ea typeface="Pattanakarn Bold"/>
                  <a:cs typeface="Pattanakarn Bold"/>
                  <a:sym typeface="Pattanakarn Bold"/>
                </a:rPr>
                <a:t>WHAT IS</a:t>
              </a:r>
              <a:endParaRPr lang="en-US" sz="5600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endParaRPr>
            </a:p>
            <a:p>
              <a:pPr algn="l">
                <a:lnSpc>
                  <a:spcPts val="7840"/>
                </a:lnSpc>
                <a:spcBef>
                  <a:spcPct val="0"/>
                </a:spcBef>
              </a:pPr>
              <a:r>
                <a:rPr lang="en-US" sz="5600" b="1">
                  <a:solidFill>
                    <a:srgbClr val="FFFFFF"/>
                  </a:solidFill>
                  <a:latin typeface="Pattanakarn Bold"/>
                  <a:ea typeface="Pattanakarn Bold"/>
                  <a:cs typeface="Pattanakarn Bold"/>
                  <a:sym typeface="Pattanakarn Bold"/>
                </a:rPr>
                <a:t>COMPETITIVE PROGRAMMING?</a:t>
              </a:r>
              <a:endParaRPr lang="en-US" sz="5600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>
              <a:off x="11877798" y="159543"/>
              <a:ext cx="764601" cy="764601"/>
            </a:xfrm>
            <a:custGeom>
              <a:avLst/>
              <a:gdLst/>
              <a:ahLst/>
              <a:cxnLst/>
              <a:rect l="l" t="t" r="r" b="b"/>
              <a:pathLst>
                <a:path w="764601" h="764601">
                  <a:moveTo>
                    <a:pt x="0" y="0"/>
                  </a:moveTo>
                  <a:lnTo>
                    <a:pt x="764602" y="0"/>
                  </a:lnTo>
                  <a:lnTo>
                    <a:pt x="764602" y="764601"/>
                  </a:lnTo>
                  <a:lnTo>
                    <a:pt x="0" y="7646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40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12767184" y="-57150"/>
              <a:ext cx="8191500" cy="1140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  <a:spcBef>
                  <a:spcPct val="0"/>
                </a:spcBef>
              </a:pPr>
              <a:r>
                <a:rPr lang="en-US" sz="2500" b="1">
                  <a:solidFill>
                    <a:srgbClr val="FFFFFF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A mind sport of</a:t>
              </a:r>
              <a:r>
                <a:rPr lang="en-US" sz="2500" b="1">
                  <a:solidFill>
                    <a:srgbClr val="FFFFFF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 solving coding problems </a:t>
              </a:r>
              <a:endParaRPr lang="en-US" sz="25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  <a:p>
              <a:pPr algn="l">
                <a:lnSpc>
                  <a:spcPts val="3500"/>
                </a:lnSpc>
                <a:spcBef>
                  <a:spcPct val="0"/>
                </a:spcBef>
              </a:pPr>
              <a:r>
                <a:rPr lang="en-US" sz="2500" b="1">
                  <a:solidFill>
                    <a:srgbClr val="FFFFFF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with logic and implementation</a:t>
              </a:r>
              <a:endParaRPr lang="en-US" sz="25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</p:txBody>
        </p:sp>
        <p:sp>
          <p:nvSpPr>
            <p:cNvPr id="12" name="Freeform 12"/>
            <p:cNvSpPr/>
            <p:nvPr/>
          </p:nvSpPr>
          <p:spPr>
            <a:xfrm>
              <a:off x="11877798" y="2308077"/>
              <a:ext cx="764601" cy="764601"/>
            </a:xfrm>
            <a:custGeom>
              <a:avLst/>
              <a:gdLst/>
              <a:ahLst/>
              <a:cxnLst/>
              <a:rect l="l" t="t" r="r" b="b"/>
              <a:pathLst>
                <a:path w="764601" h="764601">
                  <a:moveTo>
                    <a:pt x="0" y="0"/>
                  </a:moveTo>
                  <a:lnTo>
                    <a:pt x="764602" y="0"/>
                  </a:lnTo>
                  <a:lnTo>
                    <a:pt x="764602" y="764602"/>
                  </a:lnTo>
                  <a:lnTo>
                    <a:pt x="0" y="7646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40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TextBox 13"/>
            <p:cNvSpPr txBox="1"/>
            <p:nvPr/>
          </p:nvSpPr>
          <p:spPr>
            <a:xfrm>
              <a:off x="12767184" y="2091384"/>
              <a:ext cx="8191500" cy="1140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  <a:spcBef>
                  <a:spcPct val="0"/>
                </a:spcBef>
              </a:pPr>
              <a:r>
                <a:rPr lang="en-US" sz="2500" b="1">
                  <a:solidFill>
                    <a:srgbClr val="FFFFFF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S</a:t>
              </a:r>
              <a:r>
                <a:rPr lang="en-US" sz="2500" b="1">
                  <a:solidFill>
                    <a:srgbClr val="FFFFFF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olving given problems within given time frame, earliest being the winner </a:t>
              </a:r>
              <a:endParaRPr lang="en-US" sz="25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</p:txBody>
        </p:sp>
        <p:sp>
          <p:nvSpPr>
            <p:cNvPr id="14" name="Freeform 14"/>
            <p:cNvSpPr/>
            <p:nvPr/>
          </p:nvSpPr>
          <p:spPr>
            <a:xfrm>
              <a:off x="11877798" y="4456612"/>
              <a:ext cx="764601" cy="764601"/>
            </a:xfrm>
            <a:custGeom>
              <a:avLst/>
              <a:gdLst/>
              <a:ahLst/>
              <a:cxnLst/>
              <a:rect l="l" t="t" r="r" b="b"/>
              <a:pathLst>
                <a:path w="764601" h="764601">
                  <a:moveTo>
                    <a:pt x="0" y="0"/>
                  </a:moveTo>
                  <a:lnTo>
                    <a:pt x="764602" y="0"/>
                  </a:lnTo>
                  <a:lnTo>
                    <a:pt x="764602" y="764601"/>
                  </a:lnTo>
                  <a:lnTo>
                    <a:pt x="0" y="7646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40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TextBox 15"/>
            <p:cNvSpPr txBox="1"/>
            <p:nvPr/>
          </p:nvSpPr>
          <p:spPr>
            <a:xfrm>
              <a:off x="12767184" y="4239918"/>
              <a:ext cx="8191500" cy="1140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  <a:spcBef>
                  <a:spcPct val="0"/>
                </a:spcBef>
              </a:pPr>
              <a:r>
                <a:rPr lang="en-US" sz="2500" b="1">
                  <a:solidFill>
                    <a:srgbClr val="FFFFFF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S</a:t>
              </a:r>
              <a:r>
                <a:rPr lang="en-US" sz="2500" b="1">
                  <a:solidFill>
                    <a:srgbClr val="FFFFFF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olving analytical problems </a:t>
              </a:r>
              <a:endParaRPr lang="en-US" sz="25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  <a:p>
              <a:pPr algn="l">
                <a:lnSpc>
                  <a:spcPts val="3500"/>
                </a:lnSpc>
                <a:spcBef>
                  <a:spcPct val="0"/>
                </a:spcBef>
              </a:pPr>
              <a:r>
                <a:rPr lang="en-US" sz="2500" b="1">
                  <a:solidFill>
                    <a:srgbClr val="FFFFFF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using data structuresand algorithms</a:t>
              </a:r>
              <a:endParaRPr lang="en-US" sz="25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30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1">
              <a:alphaModFix amt="30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747713" y="8624813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990600"/>
            <a:ext cx="889182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Competitive Programming Bootcamp for Starters | PCC</a:t>
            </a:r>
            <a:endParaRPr lang="en-US" sz="2100" b="1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847184" y="2324163"/>
            <a:ext cx="12593633" cy="1953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WHY</a:t>
            </a:r>
            <a:endParaRPr lang="en-US" sz="5600" b="1">
              <a:solidFill>
                <a:srgbClr val="FFFFFF"/>
              </a:solidFill>
              <a:latin typeface="Pattanakarn Bold"/>
              <a:ea typeface="Pattanakarn Bold"/>
              <a:cs typeface="Pattanakarn Bold"/>
              <a:sym typeface="Pattanakarn Bold"/>
            </a:endParaRPr>
          </a:p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COMPETITIVE PROGRAMMING?</a:t>
            </a:r>
            <a:endParaRPr lang="en-US" sz="5600" b="1">
              <a:solidFill>
                <a:srgbClr val="FFFFFF"/>
              </a:solidFill>
              <a:latin typeface="Pattanakarn Bold"/>
              <a:ea typeface="Pattanakarn Bold"/>
              <a:cs typeface="Pattanakarn Bold"/>
              <a:sym typeface="Pattanakarn Bold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2376735" y="5030144"/>
            <a:ext cx="14370978" cy="1247280"/>
            <a:chOff x="0" y="0"/>
            <a:chExt cx="19161304" cy="166304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63040" cy="1663040"/>
            </a:xfrm>
            <a:custGeom>
              <a:avLst/>
              <a:gdLst/>
              <a:ahLst/>
              <a:cxnLst/>
              <a:rect l="l" t="t" r="r" b="b"/>
              <a:pathLst>
                <a:path w="1663040" h="1663040">
                  <a:moveTo>
                    <a:pt x="0" y="0"/>
                  </a:moveTo>
                  <a:lnTo>
                    <a:pt x="1663040" y="0"/>
                  </a:lnTo>
                  <a:lnTo>
                    <a:pt x="1663040" y="1663040"/>
                  </a:lnTo>
                  <a:lnTo>
                    <a:pt x="0" y="16630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40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TextBox 9"/>
            <p:cNvSpPr txBox="1"/>
            <p:nvPr/>
          </p:nvSpPr>
          <p:spPr>
            <a:xfrm>
              <a:off x="831520" y="232526"/>
              <a:ext cx="8191500" cy="1140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00"/>
                </a:lnSpc>
                <a:spcBef>
                  <a:spcPct val="0"/>
                </a:spcBef>
              </a:pPr>
              <a:r>
                <a:rPr lang="en-US" sz="2500" b="1" u="none" strike="noStrike">
                  <a:solidFill>
                    <a:srgbClr val="FFFFFF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Opportunity to participate in prestigious programming competitions</a:t>
              </a:r>
              <a:endParaRPr lang="en-US" sz="2500" b="1" u="none" strike="noStrik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>
              <a:off x="10138284" y="0"/>
              <a:ext cx="1663040" cy="1663040"/>
            </a:xfrm>
            <a:custGeom>
              <a:avLst/>
              <a:gdLst/>
              <a:ahLst/>
              <a:cxnLst/>
              <a:rect l="l" t="t" r="r" b="b"/>
              <a:pathLst>
                <a:path w="1663040" h="1663040">
                  <a:moveTo>
                    <a:pt x="0" y="0"/>
                  </a:moveTo>
                  <a:lnTo>
                    <a:pt x="1663040" y="0"/>
                  </a:lnTo>
                  <a:lnTo>
                    <a:pt x="1663040" y="1663040"/>
                  </a:lnTo>
                  <a:lnTo>
                    <a:pt x="0" y="16630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40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10969804" y="232526"/>
              <a:ext cx="8191500" cy="1140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  <a:spcBef>
                  <a:spcPct val="0"/>
                </a:spcBef>
              </a:pPr>
              <a:r>
                <a:rPr lang="en-US" sz="2500" b="1">
                  <a:solidFill>
                    <a:srgbClr val="FFFFFF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Strong knowledge in Data Structure and Algorithms = doing better in interviews</a:t>
              </a:r>
              <a:endParaRPr lang="en-US" sz="25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2376735" y="7257555"/>
            <a:ext cx="14370978" cy="1247280"/>
            <a:chOff x="0" y="0"/>
            <a:chExt cx="19161304" cy="16630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63040" cy="1663040"/>
            </a:xfrm>
            <a:custGeom>
              <a:avLst/>
              <a:gdLst/>
              <a:ahLst/>
              <a:cxnLst/>
              <a:rect l="l" t="t" r="r" b="b"/>
              <a:pathLst>
                <a:path w="1663040" h="1663040">
                  <a:moveTo>
                    <a:pt x="0" y="0"/>
                  </a:moveTo>
                  <a:lnTo>
                    <a:pt x="1663040" y="0"/>
                  </a:lnTo>
                  <a:lnTo>
                    <a:pt x="1663040" y="1663040"/>
                  </a:lnTo>
                  <a:lnTo>
                    <a:pt x="0" y="16630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40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831520" y="232526"/>
              <a:ext cx="8191500" cy="1140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  <a:spcBef>
                  <a:spcPct val="0"/>
                </a:spcBef>
              </a:pPr>
              <a:r>
                <a:rPr lang="en-US" sz="2500" b="1">
                  <a:solidFill>
                    <a:srgbClr val="FFFFFF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Being critical thinker and real-world problem solver</a:t>
              </a:r>
              <a:endParaRPr lang="en-US" sz="25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</p:txBody>
        </p:sp>
        <p:sp>
          <p:nvSpPr>
            <p:cNvPr id="15" name="Freeform 15"/>
            <p:cNvSpPr/>
            <p:nvPr/>
          </p:nvSpPr>
          <p:spPr>
            <a:xfrm>
              <a:off x="10138284" y="0"/>
              <a:ext cx="1663040" cy="1663040"/>
            </a:xfrm>
            <a:custGeom>
              <a:avLst/>
              <a:gdLst/>
              <a:ahLst/>
              <a:cxnLst/>
              <a:rect l="l" t="t" r="r" b="b"/>
              <a:pathLst>
                <a:path w="1663040" h="1663040">
                  <a:moveTo>
                    <a:pt x="0" y="0"/>
                  </a:moveTo>
                  <a:lnTo>
                    <a:pt x="1663040" y="0"/>
                  </a:lnTo>
                  <a:lnTo>
                    <a:pt x="1663040" y="1663040"/>
                  </a:lnTo>
                  <a:lnTo>
                    <a:pt x="0" y="16630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40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TextBox 16"/>
            <p:cNvSpPr txBox="1"/>
            <p:nvPr/>
          </p:nvSpPr>
          <p:spPr>
            <a:xfrm>
              <a:off x="10969804" y="232526"/>
              <a:ext cx="8191500" cy="1140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  <a:spcBef>
                  <a:spcPct val="0"/>
                </a:spcBef>
              </a:pPr>
              <a:r>
                <a:rPr lang="en-US" sz="2500" b="1">
                  <a:solidFill>
                    <a:srgbClr val="FFFFFF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Many academic courses aligns with the roadmap of CP, so GOOD CGPA</a:t>
              </a:r>
              <a:endParaRPr lang="en-US" sz="25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30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1">
              <a:alphaModFix amt="30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434296" y="2036330"/>
            <a:ext cx="7419408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REQUIRED SKILLS</a:t>
            </a:r>
            <a:endParaRPr lang="en-US" sz="5600" b="1">
              <a:solidFill>
                <a:srgbClr val="FFFFFF"/>
              </a:solidFill>
              <a:latin typeface="Pattanakarn Bold"/>
              <a:ea typeface="Pattanakarn Bold"/>
              <a:cs typeface="Pattanakarn Bold"/>
              <a:sym typeface="Pattanakarn Bold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3816239" y="4408232"/>
            <a:ext cx="11136571" cy="1613693"/>
            <a:chOff x="0" y="0"/>
            <a:chExt cx="14848762" cy="2151590"/>
          </a:xfrm>
        </p:grpSpPr>
        <p:sp>
          <p:nvSpPr>
            <p:cNvPr id="6" name="TextBox 6"/>
            <p:cNvSpPr txBox="1"/>
            <p:nvPr/>
          </p:nvSpPr>
          <p:spPr>
            <a:xfrm>
              <a:off x="0" y="862019"/>
              <a:ext cx="5776642" cy="1289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635"/>
                </a:lnSpc>
                <a:spcBef>
                  <a:spcPct val="0"/>
                </a:spcBef>
              </a:pPr>
              <a:r>
                <a:rPr lang="en-US" sz="188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Must know at least one programming language (like C, C++, Java or Python) very well.</a:t>
              </a:r>
              <a:endParaRPr lang="en-US" sz="188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5776642" cy="5856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65"/>
                </a:lnSpc>
                <a:spcBef>
                  <a:spcPct val="0"/>
                </a:spcBef>
              </a:pPr>
              <a:r>
                <a:rPr lang="en-US" sz="2615" b="1">
                  <a:solidFill>
                    <a:srgbClr val="FF2768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Programming Language</a:t>
              </a:r>
              <a:endParaRPr lang="en-US" sz="2615" b="1">
                <a:solidFill>
                  <a:srgbClr val="FF2768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8430721" y="862019"/>
              <a:ext cx="5776642" cy="851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635"/>
                </a:lnSpc>
                <a:spcBef>
                  <a:spcPct val="0"/>
                </a:spcBef>
              </a:pPr>
              <a:r>
                <a:rPr lang="en-US" sz="188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Good undertanding of basic data structures</a:t>
              </a:r>
              <a:endParaRPr lang="en-US" sz="188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8430721" y="-57150"/>
              <a:ext cx="6418041" cy="5856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65"/>
                </a:lnSpc>
                <a:spcBef>
                  <a:spcPct val="0"/>
                </a:spcBef>
              </a:pPr>
              <a:r>
                <a:rPr lang="en-US" sz="2615" b="1">
                  <a:solidFill>
                    <a:srgbClr val="FF2768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Data Structures &amp; Algorithms</a:t>
              </a:r>
              <a:endParaRPr lang="en-US" sz="2615" b="1">
                <a:solidFill>
                  <a:srgbClr val="FF2768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</p:txBody>
        </p:sp>
        <p:sp>
          <p:nvSpPr>
            <p:cNvPr id="10" name="AutoShape 10"/>
            <p:cNvSpPr/>
            <p:nvPr/>
          </p:nvSpPr>
          <p:spPr>
            <a:xfrm flipV="1">
              <a:off x="7103681" y="0"/>
              <a:ext cx="0" cy="215159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1" name="Freeform 11"/>
          <p:cNvSpPr/>
          <p:nvPr/>
        </p:nvSpPr>
        <p:spPr>
          <a:xfrm>
            <a:off x="14717131" y="1028700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990600"/>
            <a:ext cx="889182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Competitive Programming Bootcamp for Starters | PCC</a:t>
            </a:r>
            <a:endParaRPr lang="en-US" sz="2100" b="1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grpSp>
        <p:nvGrpSpPr>
          <p:cNvPr id="13" name="Group 13"/>
          <p:cNvGrpSpPr/>
          <p:nvPr/>
        </p:nvGrpSpPr>
        <p:grpSpPr>
          <a:xfrm rot="0">
            <a:off x="3816239" y="6901817"/>
            <a:ext cx="10655522" cy="1613693"/>
            <a:chOff x="0" y="0"/>
            <a:chExt cx="14207363" cy="2151590"/>
          </a:xfrm>
        </p:grpSpPr>
        <p:sp>
          <p:nvSpPr>
            <p:cNvPr id="14" name="TextBox 14"/>
            <p:cNvSpPr txBox="1"/>
            <p:nvPr/>
          </p:nvSpPr>
          <p:spPr>
            <a:xfrm>
              <a:off x="0" y="862019"/>
              <a:ext cx="5776642" cy="4127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635"/>
                </a:lnSpc>
                <a:spcBef>
                  <a:spcPct val="0"/>
                </a:spcBef>
              </a:pPr>
              <a:r>
                <a:rPr lang="en-US" sz="188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Basic mathematics skills is necessary</a:t>
              </a:r>
              <a:endParaRPr lang="en-US" sz="188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5776642" cy="5856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65"/>
                </a:lnSpc>
                <a:spcBef>
                  <a:spcPct val="0"/>
                </a:spcBef>
              </a:pPr>
              <a:r>
                <a:rPr lang="en-US" sz="2615" b="1">
                  <a:solidFill>
                    <a:srgbClr val="FF2768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Mathematics</a:t>
              </a:r>
              <a:endParaRPr lang="en-US" sz="2615" b="1">
                <a:solidFill>
                  <a:srgbClr val="FF2768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8430721" y="862019"/>
              <a:ext cx="5776642" cy="4127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635"/>
                </a:lnSpc>
                <a:spcBef>
                  <a:spcPct val="0"/>
                </a:spcBef>
              </a:pPr>
              <a:r>
                <a:rPr lang="en-US" sz="188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Basic English is required</a:t>
              </a:r>
              <a:endParaRPr lang="en-US" sz="188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8430721" y="-57150"/>
              <a:ext cx="5776642" cy="5856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65"/>
                </a:lnSpc>
                <a:spcBef>
                  <a:spcPct val="0"/>
                </a:spcBef>
              </a:pPr>
              <a:r>
                <a:rPr lang="en-US" sz="2615" b="1">
                  <a:solidFill>
                    <a:srgbClr val="FF2768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English</a:t>
              </a:r>
              <a:endParaRPr lang="en-US" sz="2615" b="1">
                <a:solidFill>
                  <a:srgbClr val="FF2768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</p:txBody>
        </p:sp>
        <p:sp>
          <p:nvSpPr>
            <p:cNvPr id="18" name="AutoShape 18"/>
            <p:cNvSpPr/>
            <p:nvPr/>
          </p:nvSpPr>
          <p:spPr>
            <a:xfrm flipV="1">
              <a:off x="7103681" y="0"/>
              <a:ext cx="0" cy="2151590"/>
            </a:xfrm>
            <a:prstGeom prst="line">
              <a:avLst/>
            </a:prstGeom>
            <a:ln w="39856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9" name="TextBox 19"/>
          <p:cNvSpPr txBox="1"/>
          <p:nvPr/>
        </p:nvSpPr>
        <p:spPr>
          <a:xfrm>
            <a:off x="4109966" y="3098228"/>
            <a:ext cx="10361795" cy="471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 b="1">
                <a:solidFill>
                  <a:srgbClr val="FFFFFF"/>
                </a:solidFill>
                <a:latin typeface="Nourd Bold" panose="00000800000000000000"/>
                <a:ea typeface="Nourd Bold" panose="00000800000000000000"/>
                <a:cs typeface="Nourd Bold" panose="00000800000000000000"/>
                <a:sym typeface="Nourd Bold" panose="00000800000000000000"/>
              </a:rPr>
              <a:t>FOR COMPETITIVE PROGRAMMING</a:t>
            </a:r>
            <a:endParaRPr lang="en-US" sz="2800" b="1">
              <a:solidFill>
                <a:srgbClr val="FFFFFF"/>
              </a:solidFill>
              <a:latin typeface="Nourd Bold" panose="00000800000000000000"/>
              <a:ea typeface="Nourd Bold" panose="00000800000000000000"/>
              <a:cs typeface="Nourd Bold" panose="00000800000000000000"/>
              <a:sym typeface="Nourd Bold" panose="000008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30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1">
              <a:alphaModFix amt="30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77411" y="3857196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9" y="0"/>
                </a:lnTo>
                <a:lnTo>
                  <a:pt x="471359" y="487307"/>
                </a:lnTo>
                <a:lnTo>
                  <a:pt x="0" y="487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 flipH="1">
            <a:off x="4461887" y="5093236"/>
            <a:ext cx="877664" cy="2407707"/>
          </a:xfrm>
          <a:prstGeom prst="line">
            <a:avLst/>
          </a:prstGeom>
          <a:ln w="38100" cap="flat">
            <a:solidFill>
              <a:srgbClr val="02062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6310818" y="5066100"/>
            <a:ext cx="4125241" cy="168311"/>
          </a:xfrm>
          <a:prstGeom prst="line">
            <a:avLst/>
          </a:prstGeom>
          <a:ln w="38100" cap="flat">
            <a:solidFill>
              <a:srgbClr val="02062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H="1" flipV="1">
            <a:off x="4413063" y="7500943"/>
            <a:ext cx="7309970" cy="262962"/>
          </a:xfrm>
          <a:prstGeom prst="line">
            <a:avLst/>
          </a:prstGeom>
          <a:ln w="38100" cap="flat">
            <a:solidFill>
              <a:srgbClr val="02062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 rot="0">
            <a:off x="2248770" y="6854864"/>
            <a:ext cx="4128887" cy="1149389"/>
            <a:chOff x="0" y="0"/>
            <a:chExt cx="1087443" cy="30272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87443" cy="302720"/>
            </a:xfrm>
            <a:custGeom>
              <a:avLst/>
              <a:gdLst/>
              <a:ahLst/>
              <a:cxnLst/>
              <a:rect l="l" t="t" r="r" b="b"/>
              <a:pathLst>
                <a:path w="1087443" h="302720">
                  <a:moveTo>
                    <a:pt x="0" y="0"/>
                  </a:moveTo>
                  <a:lnTo>
                    <a:pt x="1087443" y="0"/>
                  </a:lnTo>
                  <a:lnTo>
                    <a:pt x="1087443" y="302720"/>
                  </a:lnTo>
                  <a:lnTo>
                    <a:pt x="0" y="302720"/>
                  </a:lnTo>
                  <a:close/>
                </a:path>
              </a:pathLst>
            </a:custGeom>
            <a:solidFill>
              <a:srgbClr val="4E59A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087443" cy="359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id="11" name="AutoShape 11"/>
          <p:cNvSpPr/>
          <p:nvPr/>
        </p:nvSpPr>
        <p:spPr>
          <a:xfrm flipH="1">
            <a:off x="11673799" y="5546795"/>
            <a:ext cx="476209" cy="2217111"/>
          </a:xfrm>
          <a:prstGeom prst="line">
            <a:avLst/>
          </a:prstGeom>
          <a:ln w="38100" cap="flat">
            <a:solidFill>
              <a:srgbClr val="02062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 rot="0">
            <a:off x="10436059" y="5066100"/>
            <a:ext cx="3531145" cy="480695"/>
            <a:chOff x="0" y="0"/>
            <a:chExt cx="930014" cy="12660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30014" cy="126603"/>
            </a:xfrm>
            <a:custGeom>
              <a:avLst/>
              <a:gdLst/>
              <a:ahLst/>
              <a:cxnLst/>
              <a:rect l="l" t="t" r="r" b="b"/>
              <a:pathLst>
                <a:path w="930014" h="126603">
                  <a:moveTo>
                    <a:pt x="0" y="0"/>
                  </a:moveTo>
                  <a:lnTo>
                    <a:pt x="930014" y="0"/>
                  </a:lnTo>
                  <a:lnTo>
                    <a:pt x="930014" y="126603"/>
                  </a:lnTo>
                  <a:lnTo>
                    <a:pt x="0" y="126603"/>
                  </a:lnTo>
                  <a:close/>
                </a:path>
              </a:pathLst>
            </a:custGeom>
            <a:solidFill>
              <a:srgbClr val="4E59A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930014" cy="183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4708265" y="4825752"/>
            <a:ext cx="1532692" cy="480695"/>
            <a:chOff x="0" y="0"/>
            <a:chExt cx="403672" cy="12660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3672" cy="126603"/>
            </a:xfrm>
            <a:custGeom>
              <a:avLst/>
              <a:gdLst/>
              <a:ahLst/>
              <a:cxnLst/>
              <a:rect l="l" t="t" r="r" b="b"/>
              <a:pathLst>
                <a:path w="403672" h="126603">
                  <a:moveTo>
                    <a:pt x="0" y="0"/>
                  </a:moveTo>
                  <a:lnTo>
                    <a:pt x="403672" y="0"/>
                  </a:lnTo>
                  <a:lnTo>
                    <a:pt x="403672" y="126603"/>
                  </a:lnTo>
                  <a:lnTo>
                    <a:pt x="0" y="126603"/>
                  </a:lnTo>
                  <a:close/>
                </a:path>
              </a:pathLst>
            </a:custGeom>
            <a:solidFill>
              <a:srgbClr val="4E59AC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403672" cy="183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id="18" name="Group 18"/>
          <p:cNvGrpSpPr/>
          <p:nvPr/>
        </p:nvGrpSpPr>
        <p:grpSpPr>
          <a:xfrm rot="0">
            <a:off x="9380394" y="7500943"/>
            <a:ext cx="4586811" cy="503310"/>
            <a:chOff x="0" y="0"/>
            <a:chExt cx="1208049" cy="13255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08049" cy="132559"/>
            </a:xfrm>
            <a:custGeom>
              <a:avLst/>
              <a:gdLst/>
              <a:ahLst/>
              <a:cxnLst/>
              <a:rect l="l" t="t" r="r" b="b"/>
              <a:pathLst>
                <a:path w="1208049" h="132559">
                  <a:moveTo>
                    <a:pt x="0" y="0"/>
                  </a:moveTo>
                  <a:lnTo>
                    <a:pt x="1208049" y="0"/>
                  </a:lnTo>
                  <a:lnTo>
                    <a:pt x="1208049" y="132559"/>
                  </a:lnTo>
                  <a:lnTo>
                    <a:pt x="0" y="132559"/>
                  </a:lnTo>
                  <a:close/>
                </a:path>
              </a:pathLst>
            </a:custGeom>
            <a:solidFill>
              <a:srgbClr val="4E59AC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1208049" cy="1897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248770" y="6797714"/>
            <a:ext cx="4496967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Personal Comput</a:t>
            </a:r>
            <a:r>
              <a:rPr lang="en-US"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er </a:t>
            </a:r>
            <a:endParaRPr lang="en-US" sz="3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(Desktop or Laptop)</a:t>
            </a:r>
            <a:endParaRPr lang="en-US" sz="3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380394" y="7466408"/>
            <a:ext cx="4586811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Very basic Math</a:t>
            </a:r>
            <a:r>
              <a:rPr lang="en-US"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ematics</a:t>
            </a:r>
            <a:endParaRPr lang="en-US" sz="3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708525" y="4768850"/>
            <a:ext cx="1812925" cy="574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Minds</a:t>
            </a:r>
            <a:r>
              <a:rPr lang="en-US"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et</a:t>
            </a:r>
            <a:endParaRPr lang="en-US" sz="3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0436059" y="5008950"/>
            <a:ext cx="3531145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Very basic Engli</a:t>
            </a:r>
            <a:r>
              <a:rPr lang="en-US"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</a:t>
            </a:r>
            <a:endParaRPr lang="en-US" sz="3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434296" y="2036330"/>
            <a:ext cx="7419408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REQUIRED SKILLS</a:t>
            </a:r>
            <a:endParaRPr lang="en-US" sz="5600" b="1">
              <a:solidFill>
                <a:srgbClr val="FFFFFF"/>
              </a:solidFill>
              <a:latin typeface="Pattanakarn Bold"/>
              <a:ea typeface="Pattanakarn Bold"/>
              <a:cs typeface="Pattanakarn Bold"/>
              <a:sym typeface="Pattanakarn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028700" y="990600"/>
            <a:ext cx="889182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Competitive Programming Bootcamp for Starters | PCC</a:t>
            </a:r>
            <a:endParaRPr lang="en-US" sz="2100" b="1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4109966" y="3098228"/>
            <a:ext cx="10361795" cy="471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 b="1">
                <a:solidFill>
                  <a:srgbClr val="FFFFFF"/>
                </a:solidFill>
                <a:latin typeface="Nourd Bold" panose="00000800000000000000"/>
                <a:ea typeface="Nourd Bold" panose="00000800000000000000"/>
                <a:cs typeface="Nourd Bold" panose="00000800000000000000"/>
                <a:sym typeface="Nourd Bold" panose="00000800000000000000"/>
              </a:rPr>
              <a:t>FOR THIS BOOTCAMP</a:t>
            </a:r>
            <a:endParaRPr lang="en-US" sz="2800" b="1">
              <a:solidFill>
                <a:srgbClr val="FFFFFF"/>
              </a:solidFill>
              <a:latin typeface="Nourd Bold" panose="00000800000000000000"/>
              <a:ea typeface="Nourd Bold" panose="00000800000000000000"/>
              <a:cs typeface="Nourd Bold" panose="00000800000000000000"/>
              <a:sym typeface="Nourd Bold" panose="000008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30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1">
              <a:alphaModFix amt="30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1368218" y="4675080"/>
            <a:ext cx="16168716" cy="1228279"/>
            <a:chOff x="0" y="0"/>
            <a:chExt cx="21558288" cy="1637705"/>
          </a:xfrm>
        </p:grpSpPr>
        <p:sp>
          <p:nvSpPr>
            <p:cNvPr id="5" name="TextBox 5"/>
            <p:cNvSpPr txBox="1"/>
            <p:nvPr/>
          </p:nvSpPr>
          <p:spPr>
            <a:xfrm>
              <a:off x="2391376" y="831890"/>
              <a:ext cx="7976334" cy="386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Every week, a class on specific topics will be conducted. </a:t>
              </a:r>
              <a:endPara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391376" y="-57150"/>
              <a:ext cx="7976334" cy="562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  <a:spcBef>
                  <a:spcPct val="0"/>
                </a:spcBef>
              </a:pPr>
              <a:r>
                <a:rPr lang="en-US" sz="2500" b="1">
                  <a:solidFill>
                    <a:srgbClr val="FF2768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Learning and Supervision </a:t>
              </a:r>
              <a:endParaRPr lang="en-US" sz="2500" b="1">
                <a:solidFill>
                  <a:srgbClr val="FF2768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</p:txBody>
        </p:sp>
        <p:grpSp>
          <p:nvGrpSpPr>
            <p:cNvPr id="7" name="Group 7"/>
            <p:cNvGrpSpPr/>
            <p:nvPr/>
          </p:nvGrpSpPr>
          <p:grpSpPr>
            <a:xfrm rot="0">
              <a:off x="0" y="0"/>
              <a:ext cx="1637705" cy="1637705"/>
              <a:chOff x="0" y="0"/>
              <a:chExt cx="323497" cy="323497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323497" cy="323497"/>
              </a:xfrm>
              <a:custGeom>
                <a:avLst/>
                <a:gdLst/>
                <a:ahLst/>
                <a:cxnLst/>
                <a:rect l="l" t="t" r="r" b="b"/>
                <a:pathLst>
                  <a:path w="323497" h="323497">
                    <a:moveTo>
                      <a:pt x="161749" y="0"/>
                    </a:moveTo>
                    <a:lnTo>
                      <a:pt x="161749" y="0"/>
                    </a:lnTo>
                    <a:cubicBezTo>
                      <a:pt x="251080" y="0"/>
                      <a:pt x="323497" y="72417"/>
                      <a:pt x="323497" y="161749"/>
                    </a:cubicBezTo>
                    <a:lnTo>
                      <a:pt x="323497" y="161749"/>
                    </a:lnTo>
                    <a:cubicBezTo>
                      <a:pt x="323497" y="251080"/>
                      <a:pt x="251080" y="323497"/>
                      <a:pt x="161749" y="323497"/>
                    </a:cubicBezTo>
                    <a:lnTo>
                      <a:pt x="161749" y="323497"/>
                    </a:lnTo>
                    <a:cubicBezTo>
                      <a:pt x="72417" y="323497"/>
                      <a:pt x="0" y="251080"/>
                      <a:pt x="0" y="161749"/>
                    </a:cubicBezTo>
                    <a:lnTo>
                      <a:pt x="0" y="161749"/>
                    </a:lnTo>
                    <a:cubicBezTo>
                      <a:pt x="0" y="72417"/>
                      <a:pt x="72417" y="0"/>
                      <a:pt x="161749" y="0"/>
                    </a:cubicBezTo>
                    <a:close/>
                  </a:path>
                </a:pathLst>
              </a:custGeom>
              <a:solidFill>
                <a:srgbClr val="FF2768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57150"/>
                <a:ext cx="323497" cy="3806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277197" y="511959"/>
              <a:ext cx="1083311" cy="5566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  <a:spcBef>
                  <a:spcPct val="0"/>
                </a:spcBef>
              </a:pPr>
              <a:r>
                <a:rPr lang="en-US" sz="2500" b="1">
                  <a:solidFill>
                    <a:srgbClr val="FFFFFF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01</a:t>
              </a:r>
              <a:endParaRPr lang="en-US" sz="25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3581954" y="831890"/>
              <a:ext cx="7976334" cy="805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Regular contests and feedback sessions will be arranged throughout the whole bootcamp</a:t>
              </a:r>
              <a:endPara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3581954" y="-57150"/>
              <a:ext cx="7976334" cy="562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  <a:spcBef>
                  <a:spcPct val="0"/>
                </a:spcBef>
              </a:pPr>
              <a:r>
                <a:rPr lang="en-US" sz="2500" b="1">
                  <a:solidFill>
                    <a:srgbClr val="FF2768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Practice and Feedback</a:t>
              </a:r>
              <a:endParaRPr lang="en-US" sz="2500" b="1">
                <a:solidFill>
                  <a:srgbClr val="FF2768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</p:txBody>
        </p:sp>
        <p:grpSp>
          <p:nvGrpSpPr>
            <p:cNvPr id="13" name="Group 13"/>
            <p:cNvGrpSpPr/>
            <p:nvPr/>
          </p:nvGrpSpPr>
          <p:grpSpPr>
            <a:xfrm rot="0">
              <a:off x="11190579" y="0"/>
              <a:ext cx="1637705" cy="1637705"/>
              <a:chOff x="0" y="0"/>
              <a:chExt cx="323497" cy="323497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323497" cy="323497"/>
              </a:xfrm>
              <a:custGeom>
                <a:avLst/>
                <a:gdLst/>
                <a:ahLst/>
                <a:cxnLst/>
                <a:rect l="l" t="t" r="r" b="b"/>
                <a:pathLst>
                  <a:path w="323497" h="323497">
                    <a:moveTo>
                      <a:pt x="161749" y="0"/>
                    </a:moveTo>
                    <a:lnTo>
                      <a:pt x="161749" y="0"/>
                    </a:lnTo>
                    <a:cubicBezTo>
                      <a:pt x="251080" y="0"/>
                      <a:pt x="323497" y="72417"/>
                      <a:pt x="323497" y="161749"/>
                    </a:cubicBezTo>
                    <a:lnTo>
                      <a:pt x="323497" y="161749"/>
                    </a:lnTo>
                    <a:cubicBezTo>
                      <a:pt x="323497" y="251080"/>
                      <a:pt x="251080" y="323497"/>
                      <a:pt x="161749" y="323497"/>
                    </a:cubicBezTo>
                    <a:lnTo>
                      <a:pt x="161749" y="323497"/>
                    </a:lnTo>
                    <a:cubicBezTo>
                      <a:pt x="72417" y="323497"/>
                      <a:pt x="0" y="251080"/>
                      <a:pt x="0" y="161749"/>
                    </a:cubicBezTo>
                    <a:lnTo>
                      <a:pt x="0" y="161749"/>
                    </a:lnTo>
                    <a:cubicBezTo>
                      <a:pt x="0" y="72417"/>
                      <a:pt x="72417" y="0"/>
                      <a:pt x="161749" y="0"/>
                    </a:cubicBezTo>
                    <a:close/>
                  </a:path>
                </a:pathLst>
              </a:custGeom>
              <a:solidFill>
                <a:srgbClr val="FF2768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57150"/>
                <a:ext cx="323497" cy="3806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11467776" y="511959"/>
              <a:ext cx="1083311" cy="5566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  <a:spcBef>
                  <a:spcPct val="0"/>
                </a:spcBef>
              </a:pPr>
              <a:r>
                <a:rPr lang="en-US" sz="2500" b="1">
                  <a:solidFill>
                    <a:srgbClr val="FFFFFF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02</a:t>
              </a:r>
              <a:endParaRPr lang="en-US" sz="25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</p:txBody>
        </p:sp>
      </p:grpSp>
      <p:sp>
        <p:nvSpPr>
          <p:cNvPr id="17" name="Freeform 17"/>
          <p:cNvSpPr/>
          <p:nvPr/>
        </p:nvSpPr>
        <p:spPr>
          <a:xfrm>
            <a:off x="7760343" y="2276662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28700" y="990600"/>
            <a:ext cx="889182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Competitive Programming Bootcamp for Starters | PCC</a:t>
            </a:r>
            <a:endParaRPr lang="en-US" sz="2100" b="1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grpSp>
        <p:nvGrpSpPr>
          <p:cNvPr id="19" name="Group 19"/>
          <p:cNvGrpSpPr/>
          <p:nvPr/>
        </p:nvGrpSpPr>
        <p:grpSpPr>
          <a:xfrm rot="0">
            <a:off x="1368218" y="7008407"/>
            <a:ext cx="16168716" cy="1228279"/>
            <a:chOff x="0" y="0"/>
            <a:chExt cx="21558288" cy="1637705"/>
          </a:xfrm>
        </p:grpSpPr>
        <p:sp>
          <p:nvSpPr>
            <p:cNvPr id="20" name="TextBox 20"/>
            <p:cNvSpPr txBox="1"/>
            <p:nvPr/>
          </p:nvSpPr>
          <p:spPr>
            <a:xfrm>
              <a:off x="2391376" y="831890"/>
              <a:ext cx="7976334" cy="805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Be a part of the CP community and get chance to represent PCIU in prestigious contests</a:t>
              </a:r>
              <a:endPara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391376" y="-57150"/>
              <a:ext cx="7976334" cy="562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  <a:spcBef>
                  <a:spcPct val="0"/>
                </a:spcBef>
              </a:pPr>
              <a:r>
                <a:rPr lang="en-US" sz="2500" b="1">
                  <a:solidFill>
                    <a:srgbClr val="FF2768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Community</a:t>
              </a:r>
              <a:endParaRPr lang="en-US" sz="2500" b="1">
                <a:solidFill>
                  <a:srgbClr val="FF2768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</p:txBody>
        </p:sp>
        <p:grpSp>
          <p:nvGrpSpPr>
            <p:cNvPr id="22" name="Group 22"/>
            <p:cNvGrpSpPr/>
            <p:nvPr/>
          </p:nvGrpSpPr>
          <p:grpSpPr>
            <a:xfrm rot="0">
              <a:off x="0" y="0"/>
              <a:ext cx="1637705" cy="1637705"/>
              <a:chOff x="0" y="0"/>
              <a:chExt cx="323497" cy="323497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323497" cy="323497"/>
              </a:xfrm>
              <a:custGeom>
                <a:avLst/>
                <a:gdLst/>
                <a:ahLst/>
                <a:cxnLst/>
                <a:rect l="l" t="t" r="r" b="b"/>
                <a:pathLst>
                  <a:path w="323497" h="323497">
                    <a:moveTo>
                      <a:pt x="161749" y="0"/>
                    </a:moveTo>
                    <a:lnTo>
                      <a:pt x="161749" y="0"/>
                    </a:lnTo>
                    <a:cubicBezTo>
                      <a:pt x="251080" y="0"/>
                      <a:pt x="323497" y="72417"/>
                      <a:pt x="323497" y="161749"/>
                    </a:cubicBezTo>
                    <a:lnTo>
                      <a:pt x="323497" y="161749"/>
                    </a:lnTo>
                    <a:cubicBezTo>
                      <a:pt x="323497" y="251080"/>
                      <a:pt x="251080" y="323497"/>
                      <a:pt x="161749" y="323497"/>
                    </a:cubicBezTo>
                    <a:lnTo>
                      <a:pt x="161749" y="323497"/>
                    </a:lnTo>
                    <a:cubicBezTo>
                      <a:pt x="72417" y="323497"/>
                      <a:pt x="0" y="251080"/>
                      <a:pt x="0" y="161749"/>
                    </a:cubicBezTo>
                    <a:lnTo>
                      <a:pt x="0" y="161749"/>
                    </a:lnTo>
                    <a:cubicBezTo>
                      <a:pt x="0" y="72417"/>
                      <a:pt x="72417" y="0"/>
                      <a:pt x="161749" y="0"/>
                    </a:cubicBezTo>
                    <a:close/>
                  </a:path>
                </a:pathLst>
              </a:custGeom>
              <a:solidFill>
                <a:srgbClr val="FF2768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57150"/>
                <a:ext cx="323497" cy="3806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277197" y="511959"/>
              <a:ext cx="1083311" cy="5566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  <a:spcBef>
                  <a:spcPct val="0"/>
                </a:spcBef>
              </a:pPr>
              <a:r>
                <a:rPr lang="en-US" sz="2500" b="1">
                  <a:solidFill>
                    <a:srgbClr val="FFFFFF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03</a:t>
              </a:r>
              <a:endParaRPr lang="en-US" sz="25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3581954" y="831890"/>
              <a:ext cx="7976334" cy="805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Upon consistency and successfully completing the bootcamp, exciting prizes and a certificate will be given</a:t>
              </a:r>
              <a:endPara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3581954" y="-57150"/>
              <a:ext cx="7976334" cy="562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  <a:spcBef>
                  <a:spcPct val="0"/>
                </a:spcBef>
              </a:pPr>
              <a:r>
                <a:rPr lang="en-US" sz="2500" b="1">
                  <a:solidFill>
                    <a:srgbClr val="FF2768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Prizes &amp; Certificates</a:t>
              </a:r>
              <a:endParaRPr lang="en-US" sz="2500" b="1">
                <a:solidFill>
                  <a:srgbClr val="FF2768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</p:txBody>
        </p:sp>
        <p:grpSp>
          <p:nvGrpSpPr>
            <p:cNvPr id="28" name="Group 28"/>
            <p:cNvGrpSpPr/>
            <p:nvPr/>
          </p:nvGrpSpPr>
          <p:grpSpPr>
            <a:xfrm rot="0">
              <a:off x="11190579" y="0"/>
              <a:ext cx="1637705" cy="1637705"/>
              <a:chOff x="0" y="0"/>
              <a:chExt cx="323497" cy="323497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323497" cy="323497"/>
              </a:xfrm>
              <a:custGeom>
                <a:avLst/>
                <a:gdLst/>
                <a:ahLst/>
                <a:cxnLst/>
                <a:rect l="l" t="t" r="r" b="b"/>
                <a:pathLst>
                  <a:path w="323497" h="323497">
                    <a:moveTo>
                      <a:pt x="161749" y="0"/>
                    </a:moveTo>
                    <a:lnTo>
                      <a:pt x="161749" y="0"/>
                    </a:lnTo>
                    <a:cubicBezTo>
                      <a:pt x="251080" y="0"/>
                      <a:pt x="323497" y="72417"/>
                      <a:pt x="323497" y="161749"/>
                    </a:cubicBezTo>
                    <a:lnTo>
                      <a:pt x="323497" y="161749"/>
                    </a:lnTo>
                    <a:cubicBezTo>
                      <a:pt x="323497" y="251080"/>
                      <a:pt x="251080" y="323497"/>
                      <a:pt x="161749" y="323497"/>
                    </a:cubicBezTo>
                    <a:lnTo>
                      <a:pt x="161749" y="323497"/>
                    </a:lnTo>
                    <a:cubicBezTo>
                      <a:pt x="72417" y="323497"/>
                      <a:pt x="0" y="251080"/>
                      <a:pt x="0" y="161749"/>
                    </a:cubicBezTo>
                    <a:lnTo>
                      <a:pt x="0" y="161749"/>
                    </a:lnTo>
                    <a:cubicBezTo>
                      <a:pt x="0" y="72417"/>
                      <a:pt x="72417" y="0"/>
                      <a:pt x="161749" y="0"/>
                    </a:cubicBezTo>
                    <a:close/>
                  </a:path>
                </a:pathLst>
              </a:custGeom>
              <a:solidFill>
                <a:srgbClr val="FF2768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-57150"/>
                <a:ext cx="323497" cy="3806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id="31" name="TextBox 31"/>
            <p:cNvSpPr txBox="1"/>
            <p:nvPr/>
          </p:nvSpPr>
          <p:spPr>
            <a:xfrm>
              <a:off x="11467776" y="511959"/>
              <a:ext cx="1083311" cy="5566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  <a:spcBef>
                  <a:spcPct val="0"/>
                </a:spcBef>
              </a:pPr>
              <a:r>
                <a:rPr lang="en-US" sz="2500" b="1">
                  <a:solidFill>
                    <a:srgbClr val="FFFFFF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04</a:t>
              </a:r>
              <a:endParaRPr lang="en-US" sz="25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109966" y="3098228"/>
            <a:ext cx="10361795" cy="471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 b="1">
                <a:solidFill>
                  <a:srgbClr val="FFFFFF"/>
                </a:solidFill>
                <a:latin typeface="Nourd Bold" panose="00000800000000000000"/>
                <a:ea typeface="Nourd Bold" panose="00000800000000000000"/>
                <a:cs typeface="Nourd Bold" panose="00000800000000000000"/>
                <a:sym typeface="Nourd Bold" panose="00000800000000000000"/>
              </a:rPr>
              <a:t>FROM THIS BOOTCAMP</a:t>
            </a:r>
            <a:endParaRPr lang="en-US" sz="2800" b="1">
              <a:solidFill>
                <a:srgbClr val="FFFFFF"/>
              </a:solidFill>
              <a:latin typeface="Nourd Bold" panose="00000800000000000000"/>
              <a:ea typeface="Nourd Bold" panose="00000800000000000000"/>
              <a:cs typeface="Nourd Bold" panose="00000800000000000000"/>
              <a:sym typeface="Nourd Bold" panose="00000800000000000000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5434296" y="2036330"/>
            <a:ext cx="7419408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WHAT TO EXPECT</a:t>
            </a:r>
            <a:endParaRPr lang="en-US" sz="5600" b="1">
              <a:solidFill>
                <a:srgbClr val="FFFFFF"/>
              </a:solidFill>
              <a:latin typeface="Pattanakarn Bold"/>
              <a:ea typeface="Pattanakarn Bold"/>
              <a:cs typeface="Pattanakarn Bold"/>
              <a:sym typeface="Pattanakarn Bol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30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1">
              <a:alphaModFix amt="30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1956408" y="4675080"/>
            <a:ext cx="14375184" cy="3561606"/>
            <a:chOff x="0" y="0"/>
            <a:chExt cx="19166912" cy="4748808"/>
          </a:xfrm>
        </p:grpSpPr>
        <p:sp>
          <p:nvSpPr>
            <p:cNvPr id="5" name="TextBox 5"/>
            <p:cNvSpPr txBox="1"/>
            <p:nvPr/>
          </p:nvSpPr>
          <p:spPr>
            <a:xfrm>
              <a:off x="0" y="831890"/>
              <a:ext cx="7976334" cy="386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At least 2-3 hours of time every day</a:t>
              </a:r>
              <a:endPara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7976334" cy="5566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FF2768"/>
                  </a:solidFill>
                  <a:latin typeface="Open Sans"/>
                  <a:ea typeface="Open Sans"/>
                  <a:cs typeface="Open Sans"/>
                  <a:sym typeface="Open Sans"/>
                </a:rPr>
                <a:t>Time and Dedication</a:t>
              </a:r>
              <a:endParaRPr lang="en-US" sz="2500">
                <a:solidFill>
                  <a:srgbClr val="FF276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190579" y="831890"/>
              <a:ext cx="7976334" cy="805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Help others in the community and learn by sharing insights and problems</a:t>
              </a:r>
              <a:endPara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1190579" y="-57150"/>
              <a:ext cx="7976334" cy="5566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  <a:spcBef>
                  <a:spcPct val="0"/>
                </a:spcBef>
              </a:pPr>
              <a:r>
                <a:rPr lang="en-US" sz="2500" b="1">
                  <a:solidFill>
                    <a:srgbClr val="FF2768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Help and Share</a:t>
              </a:r>
              <a:endParaRPr lang="en-US" sz="2500" b="1">
                <a:solidFill>
                  <a:srgbClr val="FF2768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5595289" y="3942993"/>
              <a:ext cx="7976334" cy="805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You have to actively participate in sessions and complete the tasks</a:t>
              </a:r>
              <a:endPara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5595289" y="3053953"/>
              <a:ext cx="7976334" cy="5566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  <a:spcBef>
                  <a:spcPct val="0"/>
                </a:spcBef>
              </a:pPr>
              <a:r>
                <a:rPr lang="en-US" sz="2500" b="1">
                  <a:solidFill>
                    <a:srgbClr val="FF2768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Activity</a:t>
              </a:r>
              <a:endParaRPr lang="en-US" sz="2500" b="1">
                <a:solidFill>
                  <a:srgbClr val="FF2768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</p:txBody>
        </p:sp>
      </p:grpSp>
      <p:sp>
        <p:nvSpPr>
          <p:cNvPr id="11" name="Freeform 11"/>
          <p:cNvSpPr/>
          <p:nvPr/>
        </p:nvSpPr>
        <p:spPr>
          <a:xfrm>
            <a:off x="7760343" y="2276662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990600"/>
            <a:ext cx="889182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Competitive Programming Bootcamp for Starters | PCC</a:t>
            </a:r>
            <a:endParaRPr lang="en-US" sz="2100" b="1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434296" y="2036330"/>
            <a:ext cx="7419408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WHAT TO GIVE</a:t>
            </a:r>
            <a:endParaRPr lang="en-US" sz="5600" b="1">
              <a:solidFill>
                <a:srgbClr val="FFFFFF"/>
              </a:solidFill>
              <a:latin typeface="Pattanakarn Bold"/>
              <a:ea typeface="Pattanakarn Bold"/>
              <a:cs typeface="Pattanakarn Bold"/>
              <a:sym typeface="Pattanakarn Bol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30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1">
              <a:alphaModFix amt="30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760343" y="2276662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990600"/>
            <a:ext cx="889182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Competitive Programming Bootcamp for Starters | PCC</a:t>
            </a:r>
            <a:endParaRPr lang="en-US" sz="2100" b="1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356169" y="1981835"/>
            <a:ext cx="9575661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WHAT YOU WILL LEAN</a:t>
            </a:r>
            <a:endParaRPr lang="en-US" sz="5600" b="1">
              <a:solidFill>
                <a:srgbClr val="FFFFFF"/>
              </a:solidFill>
              <a:latin typeface="Pattanakarn Bold"/>
              <a:ea typeface="Pattanakarn Bold"/>
              <a:cs typeface="Pattanakarn Bold"/>
              <a:sym typeface="Pattanakarn Bol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2002601" y="3357942"/>
            <a:ext cx="1306848" cy="1340539"/>
          </a:xfrm>
          <a:custGeom>
            <a:avLst/>
            <a:gdLst/>
            <a:ahLst/>
            <a:cxnLst/>
            <a:rect l="l" t="t" r="r" b="b"/>
            <a:pathLst>
              <a:path w="1306848" h="1340539">
                <a:moveTo>
                  <a:pt x="0" y="0"/>
                </a:moveTo>
                <a:lnTo>
                  <a:pt x="1306847" y="0"/>
                </a:lnTo>
                <a:lnTo>
                  <a:pt x="1306847" y="1340539"/>
                </a:lnTo>
                <a:lnTo>
                  <a:pt x="0" y="13405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1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494493" y="3300792"/>
            <a:ext cx="1285925" cy="472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5"/>
              </a:lnSpc>
              <a:spcBef>
                <a:spcPct val="0"/>
              </a:spcBef>
            </a:pPr>
            <a:r>
              <a:rPr lang="en-US" sz="2775" b="1">
                <a:solidFill>
                  <a:srgbClr val="FFFFFF"/>
                </a:solidFill>
                <a:latin typeface="Nourd Bold" panose="00000800000000000000"/>
                <a:ea typeface="Nourd Bold" panose="00000800000000000000"/>
                <a:cs typeface="Nourd Bold" panose="00000800000000000000"/>
                <a:sym typeface="Nourd Bold" panose="00000800000000000000"/>
              </a:rPr>
              <a:t>Week 1</a:t>
            </a:r>
            <a:endParaRPr lang="en-US" sz="2775" b="1">
              <a:solidFill>
                <a:srgbClr val="FFFFFF"/>
              </a:solidFill>
              <a:latin typeface="Nourd Bold" panose="00000800000000000000"/>
              <a:ea typeface="Nourd Bold" panose="00000800000000000000"/>
              <a:cs typeface="Nourd Bold" panose="00000800000000000000"/>
              <a:sym typeface="Nourd Bold" panose="000008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947949" y="3826633"/>
            <a:ext cx="6025889" cy="364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20"/>
              </a:lnSpc>
              <a:spcBef>
                <a:spcPct val="0"/>
              </a:spcBef>
            </a:pPr>
            <a:r>
              <a:rPr lang="en-US" sz="216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Basics of Competitive Programming with C++</a:t>
            </a:r>
            <a:endParaRPr lang="en-US" sz="2160" b="1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2002601" y="5198544"/>
            <a:ext cx="1306848" cy="1340539"/>
          </a:xfrm>
          <a:custGeom>
            <a:avLst/>
            <a:gdLst/>
            <a:ahLst/>
            <a:cxnLst/>
            <a:rect l="l" t="t" r="r" b="b"/>
            <a:pathLst>
              <a:path w="1306848" h="1340539">
                <a:moveTo>
                  <a:pt x="0" y="0"/>
                </a:moveTo>
                <a:lnTo>
                  <a:pt x="1306847" y="0"/>
                </a:lnTo>
                <a:lnTo>
                  <a:pt x="1306847" y="1340538"/>
                </a:lnTo>
                <a:lnTo>
                  <a:pt x="0" y="13405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1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494493" y="5141394"/>
            <a:ext cx="1861677" cy="472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5"/>
              </a:lnSpc>
              <a:spcBef>
                <a:spcPct val="0"/>
              </a:spcBef>
            </a:pPr>
            <a:r>
              <a:rPr lang="en-US" sz="2775" b="1">
                <a:solidFill>
                  <a:srgbClr val="FFFFFF"/>
                </a:solidFill>
                <a:latin typeface="Nourd Bold" panose="00000800000000000000"/>
                <a:ea typeface="Nourd Bold" panose="00000800000000000000"/>
                <a:cs typeface="Nourd Bold" panose="00000800000000000000"/>
                <a:sym typeface="Nourd Bold" panose="00000800000000000000"/>
              </a:rPr>
              <a:t>Week 2</a:t>
            </a:r>
            <a:endParaRPr lang="en-US" sz="2775" b="1">
              <a:solidFill>
                <a:srgbClr val="FFFFFF"/>
              </a:solidFill>
              <a:latin typeface="Nourd Bold" panose="00000800000000000000"/>
              <a:ea typeface="Nourd Bold" panose="00000800000000000000"/>
              <a:cs typeface="Nourd Bold" panose="00000800000000000000"/>
              <a:sym typeface="Nourd Bold" panose="000008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947949" y="5667234"/>
            <a:ext cx="5823740" cy="745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6090" lvl="1" indent="-233045" algn="l">
              <a:lnSpc>
                <a:spcPts val="3020"/>
              </a:lnSpc>
              <a:buFont typeface="Arial" panose="020B0604020202020204"/>
              <a:buChar char="•"/>
            </a:pPr>
            <a:r>
              <a:rPr lang="en-US" sz="216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Basic problem solving</a:t>
            </a:r>
            <a:endParaRPr lang="en-US" sz="2160" b="1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marL="466090" lvl="1" indent="-233045" algn="l">
              <a:lnSpc>
                <a:spcPts val="302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16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Basic C++: Loops, functions etc.</a:t>
            </a:r>
            <a:endParaRPr lang="en-US" sz="2160" b="1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2002601" y="7039145"/>
            <a:ext cx="1306848" cy="1340539"/>
          </a:xfrm>
          <a:custGeom>
            <a:avLst/>
            <a:gdLst/>
            <a:ahLst/>
            <a:cxnLst/>
            <a:rect l="l" t="t" r="r" b="b"/>
            <a:pathLst>
              <a:path w="1306848" h="1340539">
                <a:moveTo>
                  <a:pt x="0" y="0"/>
                </a:moveTo>
                <a:lnTo>
                  <a:pt x="1306847" y="0"/>
                </a:lnTo>
                <a:lnTo>
                  <a:pt x="1306847" y="1340538"/>
                </a:lnTo>
                <a:lnTo>
                  <a:pt x="0" y="13405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1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494493" y="6981995"/>
            <a:ext cx="2094520" cy="472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5"/>
              </a:lnSpc>
              <a:spcBef>
                <a:spcPct val="0"/>
              </a:spcBef>
            </a:pPr>
            <a:r>
              <a:rPr lang="en-US" sz="2775" b="1">
                <a:solidFill>
                  <a:srgbClr val="FFFFFF"/>
                </a:solidFill>
                <a:latin typeface="Nourd Bold" panose="00000800000000000000"/>
                <a:ea typeface="Nourd Bold" panose="00000800000000000000"/>
                <a:cs typeface="Nourd Bold" panose="00000800000000000000"/>
                <a:sym typeface="Nourd Bold" panose="00000800000000000000"/>
              </a:rPr>
              <a:t>Week 3</a:t>
            </a:r>
            <a:endParaRPr lang="en-US" sz="2775" b="1">
              <a:solidFill>
                <a:srgbClr val="FFFFFF"/>
              </a:solidFill>
              <a:latin typeface="Nourd Bold" panose="00000800000000000000"/>
              <a:ea typeface="Nourd Bold" panose="00000800000000000000"/>
              <a:cs typeface="Nourd Bold" panose="00000800000000000000"/>
              <a:sym typeface="Nourd Bold" panose="0000080000000000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947949" y="7507835"/>
            <a:ext cx="5823740" cy="364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20"/>
              </a:lnSpc>
              <a:spcBef>
                <a:spcPct val="0"/>
              </a:spcBef>
            </a:pPr>
            <a:r>
              <a:rPr lang="en-US" sz="216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Intermediate C++: array, string etc.</a:t>
            </a:r>
            <a:endParaRPr lang="en-US" sz="2160" b="1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10204462" y="4210862"/>
            <a:ext cx="1306848" cy="1340539"/>
          </a:xfrm>
          <a:custGeom>
            <a:avLst/>
            <a:gdLst/>
            <a:ahLst/>
            <a:cxnLst/>
            <a:rect l="l" t="t" r="r" b="b"/>
            <a:pathLst>
              <a:path w="1306848" h="1340539">
                <a:moveTo>
                  <a:pt x="0" y="0"/>
                </a:moveTo>
                <a:lnTo>
                  <a:pt x="1306847" y="0"/>
                </a:lnTo>
                <a:lnTo>
                  <a:pt x="1306847" y="1340538"/>
                </a:lnTo>
                <a:lnTo>
                  <a:pt x="0" y="13405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1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0696353" y="4153712"/>
            <a:ext cx="1370528" cy="472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5"/>
              </a:lnSpc>
              <a:spcBef>
                <a:spcPct val="0"/>
              </a:spcBef>
            </a:pPr>
            <a:r>
              <a:rPr lang="en-US" sz="2775" b="1">
                <a:solidFill>
                  <a:srgbClr val="FFFFFF"/>
                </a:solidFill>
                <a:latin typeface="Nourd Bold" panose="00000800000000000000"/>
                <a:ea typeface="Nourd Bold" panose="00000800000000000000"/>
                <a:cs typeface="Nourd Bold" panose="00000800000000000000"/>
                <a:sym typeface="Nourd Bold" panose="00000800000000000000"/>
              </a:rPr>
              <a:t>Week 4</a:t>
            </a:r>
            <a:endParaRPr lang="en-US" sz="2775" b="1">
              <a:solidFill>
                <a:srgbClr val="FFFFFF"/>
              </a:solidFill>
              <a:latin typeface="Nourd Bold" panose="00000800000000000000"/>
              <a:ea typeface="Nourd Bold" panose="00000800000000000000"/>
              <a:cs typeface="Nourd Bold" panose="00000800000000000000"/>
              <a:sym typeface="Nourd Bold" panose="000008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1149810" y="4679552"/>
            <a:ext cx="5823740" cy="745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6090" lvl="1" indent="-233045" algn="l">
              <a:lnSpc>
                <a:spcPts val="3020"/>
              </a:lnSpc>
              <a:buFont typeface="Arial" panose="020B0604020202020204"/>
              <a:buChar char="•"/>
            </a:pPr>
            <a:r>
              <a:rPr lang="en-US" sz="216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Intermediate problem solving</a:t>
            </a:r>
            <a:endParaRPr lang="en-US" sz="2160" b="1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marL="466090" lvl="1" indent="-233045" algn="l">
              <a:lnSpc>
                <a:spcPts val="302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16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sorting, time complexity etc.</a:t>
            </a:r>
            <a:endParaRPr lang="en-US" sz="2160" b="1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10204462" y="6186225"/>
            <a:ext cx="1306848" cy="1340539"/>
          </a:xfrm>
          <a:custGeom>
            <a:avLst/>
            <a:gdLst/>
            <a:ahLst/>
            <a:cxnLst/>
            <a:rect l="l" t="t" r="r" b="b"/>
            <a:pathLst>
              <a:path w="1306848" h="1340539">
                <a:moveTo>
                  <a:pt x="0" y="0"/>
                </a:moveTo>
                <a:lnTo>
                  <a:pt x="1306847" y="0"/>
                </a:lnTo>
                <a:lnTo>
                  <a:pt x="1306847" y="1340539"/>
                </a:lnTo>
                <a:lnTo>
                  <a:pt x="0" y="13405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1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0696353" y="6129075"/>
            <a:ext cx="1864733" cy="472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5"/>
              </a:lnSpc>
              <a:spcBef>
                <a:spcPct val="0"/>
              </a:spcBef>
            </a:pPr>
            <a:r>
              <a:rPr lang="en-US" sz="2775" b="1">
                <a:solidFill>
                  <a:srgbClr val="FFFFFF"/>
                </a:solidFill>
                <a:latin typeface="Nourd Bold" panose="00000800000000000000"/>
                <a:ea typeface="Nourd Bold" panose="00000800000000000000"/>
                <a:cs typeface="Nourd Bold" panose="00000800000000000000"/>
                <a:sym typeface="Nourd Bold" panose="00000800000000000000"/>
              </a:rPr>
              <a:t>Week 5</a:t>
            </a:r>
            <a:endParaRPr lang="en-US" sz="2775" b="1">
              <a:solidFill>
                <a:srgbClr val="FFFFFF"/>
              </a:solidFill>
              <a:latin typeface="Nourd Bold" panose="00000800000000000000"/>
              <a:ea typeface="Nourd Bold" panose="00000800000000000000"/>
              <a:cs typeface="Nourd Bold" panose="00000800000000000000"/>
              <a:sym typeface="Nourd Bold" panose="0000080000000000000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1149810" y="6654916"/>
            <a:ext cx="5823740" cy="745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6090" lvl="1" indent="-233045" algn="l">
              <a:lnSpc>
                <a:spcPts val="3020"/>
              </a:lnSpc>
              <a:buFont typeface="Arial" panose="020B0604020202020204"/>
              <a:buChar char="•"/>
            </a:pPr>
            <a:r>
              <a:rPr lang="en-US" sz="216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Advanced C++: Maps, sets etc.</a:t>
            </a:r>
            <a:endParaRPr lang="en-US" sz="2160" b="1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marL="466090" lvl="1" indent="-233045" algn="l">
              <a:lnSpc>
                <a:spcPts val="302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16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Basic Maths</a:t>
            </a:r>
            <a:endParaRPr lang="en-US" sz="2160" b="1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30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1">
              <a:alphaModFix amt="30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760343" y="2276662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086600" y="387794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90600"/>
            <a:ext cx="889182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Competitive Programming Bootcamp for Starters | PCC</a:t>
            </a:r>
            <a:endParaRPr lang="en-US" sz="2100" b="1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356169" y="1981835"/>
            <a:ext cx="9575661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MEET THE TRAINERS</a:t>
            </a:r>
            <a:endParaRPr lang="en-US" sz="5600" b="1">
              <a:solidFill>
                <a:srgbClr val="FFFFFF"/>
              </a:solidFill>
              <a:latin typeface="Pattanakarn Bold"/>
              <a:ea typeface="Pattanakarn Bold"/>
              <a:cs typeface="Pattanakarn Bold"/>
              <a:sym typeface="Pattanakarn Bold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030730" y="3761105"/>
            <a:ext cx="14226540" cy="5143500"/>
            <a:chOff x="3960" y="6283"/>
            <a:chExt cx="22404" cy="8100"/>
          </a:xfrm>
        </p:grpSpPr>
        <p:grpSp>
          <p:nvGrpSpPr>
            <p:cNvPr id="42" name="Group 41"/>
            <p:cNvGrpSpPr/>
            <p:nvPr/>
          </p:nvGrpSpPr>
          <p:grpSpPr>
            <a:xfrm>
              <a:off x="3960" y="6283"/>
              <a:ext cx="8940" cy="7666"/>
              <a:chOff x="3600" y="6283"/>
              <a:chExt cx="8940" cy="7666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600" y="6283"/>
                <a:ext cx="8941" cy="3906"/>
                <a:chOff x="3600" y="6283"/>
                <a:chExt cx="8941" cy="3906"/>
              </a:xfrm>
            </p:grpSpPr>
            <p:sp>
              <p:nvSpPr>
                <p:cNvPr id="9" name="TextBox 9"/>
                <p:cNvSpPr txBox="1"/>
                <p:nvPr/>
              </p:nvSpPr>
              <p:spPr>
                <a:xfrm>
                  <a:off x="3600" y="6283"/>
                  <a:ext cx="6634" cy="771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4115"/>
                    </a:lnSpc>
                    <a:spcBef>
                      <a:spcPct val="0"/>
                    </a:spcBef>
                  </a:pPr>
                  <a:r>
                    <a:rPr lang="en-US" sz="2940" b="1">
                      <a:solidFill>
                        <a:srgbClr val="FFFFFF"/>
                      </a:solidFill>
                      <a:latin typeface="Nourd Bold" panose="00000800000000000000"/>
                      <a:ea typeface="Nourd Bold" panose="00000800000000000000"/>
                      <a:cs typeface="Nourd Bold" panose="00000800000000000000"/>
                      <a:sym typeface="Nourd Bold" panose="00000800000000000000"/>
                    </a:rPr>
                    <a:t>MD. AKIBUR RAHMAN</a:t>
                  </a:r>
                  <a:endParaRPr lang="en-US" sz="2940" b="1">
                    <a:solidFill>
                      <a:srgbClr val="FFFFFF"/>
                    </a:solidFill>
                    <a:latin typeface="Nourd Bold" panose="00000800000000000000"/>
                    <a:ea typeface="Nourd Bold" panose="00000800000000000000"/>
                    <a:cs typeface="Nourd Bold" panose="00000800000000000000"/>
                    <a:sym typeface="Nourd Bold" panose="00000800000000000000"/>
                  </a:endParaRPr>
                </a:p>
              </p:txBody>
            </p:sp>
            <p:sp>
              <p:nvSpPr>
                <p:cNvPr id="10" name="Freeform 10"/>
                <p:cNvSpPr/>
                <p:nvPr/>
              </p:nvSpPr>
              <p:spPr>
                <a:xfrm>
                  <a:off x="3600" y="7613"/>
                  <a:ext cx="386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731" h="407331">
                      <a:moveTo>
                        <a:pt x="0" y="0"/>
                      </a:moveTo>
                      <a:lnTo>
                        <a:pt x="326731" y="0"/>
                      </a:lnTo>
                      <a:lnTo>
                        <a:pt x="326731" y="407331"/>
                      </a:lnTo>
                      <a:lnTo>
                        <a:pt x="0" y="4073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11" name="TextBox 11"/>
                <p:cNvSpPr txBox="1"/>
                <p:nvPr/>
              </p:nvSpPr>
              <p:spPr>
                <a:xfrm>
                  <a:off x="4203" y="7568"/>
                  <a:ext cx="5811" cy="554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l">
                    <a:lnSpc>
                      <a:spcPts val="2745"/>
                    </a:lnSpc>
                    <a:spcBef>
                      <a:spcPct val="0"/>
                    </a:spcBef>
                  </a:pPr>
                  <a:r>
                    <a:rPr lang="en-US" sz="1960" b="1">
                      <a:solidFill>
                        <a:srgbClr val="FFFFFF"/>
                      </a:solidFill>
                      <a:latin typeface="Open Sans Medium"/>
                      <a:ea typeface="Open Sans Medium"/>
                      <a:cs typeface="Open Sans Medium"/>
                      <a:sym typeface="Open Sans Medium"/>
                    </a:rPr>
                    <a:t>2024 ICPC Dhaka Regionalist</a:t>
                  </a:r>
                  <a:endParaRPr lang="en-US" sz="1960" b="1">
                    <a:solidFill>
                      <a:srgbClr val="FFFFFF"/>
                    </a:solidFill>
                    <a:latin typeface="Open Sans Medium"/>
                    <a:ea typeface="Open Sans Medium"/>
                    <a:cs typeface="Open Sans Medium"/>
                    <a:sym typeface="Open Sans Medium"/>
                  </a:endParaRPr>
                </a:p>
              </p:txBody>
            </p:sp>
            <p:sp>
              <p:nvSpPr>
                <p:cNvPr id="12" name="Freeform 12"/>
                <p:cNvSpPr/>
                <p:nvPr/>
              </p:nvSpPr>
              <p:spPr>
                <a:xfrm>
                  <a:off x="3600" y="8396"/>
                  <a:ext cx="386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731" h="407331">
                      <a:moveTo>
                        <a:pt x="0" y="0"/>
                      </a:moveTo>
                      <a:lnTo>
                        <a:pt x="326731" y="0"/>
                      </a:lnTo>
                      <a:lnTo>
                        <a:pt x="326731" y="407331"/>
                      </a:lnTo>
                      <a:lnTo>
                        <a:pt x="0" y="4073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13" name="TextBox 13"/>
                <p:cNvSpPr txBox="1"/>
                <p:nvPr/>
              </p:nvSpPr>
              <p:spPr>
                <a:xfrm>
                  <a:off x="4203" y="8350"/>
                  <a:ext cx="8338" cy="554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l">
                    <a:lnSpc>
                      <a:spcPts val="2745"/>
                    </a:lnSpc>
                    <a:spcBef>
                      <a:spcPct val="0"/>
                    </a:spcBef>
                  </a:pPr>
                  <a:r>
                    <a:rPr lang="en-US" sz="1960" b="1">
                      <a:solidFill>
                        <a:srgbClr val="FFFFFF"/>
                      </a:solidFill>
                      <a:latin typeface="Open Sans Medium"/>
                      <a:ea typeface="Open Sans Medium"/>
                      <a:cs typeface="Open Sans Medium"/>
                      <a:sym typeface="Open Sans Medium"/>
                    </a:rPr>
                    <a:t>10+ Onsite Contest/IUPC/NCPC Participant</a:t>
                  </a:r>
                  <a:endParaRPr lang="en-US" sz="1960" b="1">
                    <a:solidFill>
                      <a:srgbClr val="FFFFFF"/>
                    </a:solidFill>
                    <a:latin typeface="Open Sans Medium"/>
                    <a:ea typeface="Open Sans Medium"/>
                    <a:cs typeface="Open Sans Medium"/>
                    <a:sym typeface="Open Sans Medium"/>
                  </a:endParaRPr>
                </a:p>
              </p:txBody>
            </p:sp>
            <p:sp>
              <p:nvSpPr>
                <p:cNvPr id="14" name="Freeform 14"/>
                <p:cNvSpPr/>
                <p:nvPr/>
              </p:nvSpPr>
              <p:spPr>
                <a:xfrm>
                  <a:off x="3600" y="9179"/>
                  <a:ext cx="386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731" h="407331">
                      <a:moveTo>
                        <a:pt x="0" y="0"/>
                      </a:moveTo>
                      <a:lnTo>
                        <a:pt x="326731" y="0"/>
                      </a:lnTo>
                      <a:lnTo>
                        <a:pt x="326731" y="407331"/>
                      </a:lnTo>
                      <a:lnTo>
                        <a:pt x="0" y="4073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15" name="TextBox 15"/>
                <p:cNvSpPr txBox="1"/>
                <p:nvPr/>
              </p:nvSpPr>
              <p:spPr>
                <a:xfrm>
                  <a:off x="4203" y="9133"/>
                  <a:ext cx="5280" cy="1056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l">
                    <a:lnSpc>
                      <a:spcPts val="2745"/>
                    </a:lnSpc>
                  </a:pPr>
                  <a:r>
                    <a:rPr lang="en-US" sz="1960" b="1">
                      <a:solidFill>
                        <a:srgbClr val="FFFFFF"/>
                      </a:solidFill>
                      <a:latin typeface="Open Sans Medium"/>
                      <a:ea typeface="Open Sans Medium"/>
                      <a:cs typeface="Open Sans Medium"/>
                      <a:sym typeface="Open Sans Medium"/>
                    </a:rPr>
                    <a:t>Pupil at Codeforces,</a:t>
                  </a:r>
                  <a:endParaRPr lang="en-US" sz="1960" b="1">
                    <a:solidFill>
                      <a:srgbClr val="FFFFFF"/>
                    </a:solidFill>
                    <a:latin typeface="Open Sans Medium"/>
                    <a:ea typeface="Open Sans Medium"/>
                    <a:cs typeface="Open Sans Medium"/>
                    <a:sym typeface="Open Sans Medium"/>
                  </a:endParaRPr>
                </a:p>
                <a:p>
                  <a:pPr algn="l">
                    <a:lnSpc>
                      <a:spcPts val="2745"/>
                    </a:lnSpc>
                    <a:spcBef>
                      <a:spcPct val="0"/>
                    </a:spcBef>
                  </a:pPr>
                  <a:r>
                    <a:rPr lang="en-US" sz="1960" b="1">
                      <a:solidFill>
                        <a:srgbClr val="FFFFFF"/>
                      </a:solidFill>
                      <a:latin typeface="Open Sans Medium"/>
                      <a:ea typeface="Open Sans Medium"/>
                      <a:cs typeface="Open Sans Medium"/>
                      <a:sym typeface="Open Sans Medium"/>
                    </a:rPr>
                    <a:t> 3* at Codechef</a:t>
                  </a:r>
                  <a:endParaRPr lang="en-US" sz="1960" b="1">
                    <a:solidFill>
                      <a:srgbClr val="FFFFFF"/>
                    </a:solidFill>
                    <a:latin typeface="Open Sans Medium"/>
                    <a:ea typeface="Open Sans Medium"/>
                    <a:cs typeface="Open Sans Medium"/>
                    <a:sym typeface="Open Sans Medium"/>
                  </a:endParaRPr>
                </a:p>
              </p:txBody>
            </p:sp>
            <p:sp>
              <p:nvSpPr>
                <p:cNvPr id="16" name="TextBox 16"/>
                <p:cNvSpPr txBox="1"/>
                <p:nvPr/>
              </p:nvSpPr>
              <p:spPr>
                <a:xfrm>
                  <a:off x="10315" y="6677"/>
                  <a:ext cx="1093" cy="377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2040"/>
                    </a:lnSpc>
                    <a:spcBef>
                      <a:spcPct val="0"/>
                    </a:spcBef>
                  </a:pPr>
                  <a:r>
                    <a:rPr lang="en-US" sz="1455" b="1">
                      <a:solidFill>
                        <a:srgbClr val="FFFFFF"/>
                      </a:solidFill>
                      <a:latin typeface="Open Sans Medium"/>
                      <a:ea typeface="Open Sans Medium"/>
                      <a:cs typeface="Open Sans Medium"/>
                      <a:sym typeface="Open Sans Medium"/>
                    </a:rPr>
                    <a:t>(CSE 27)</a:t>
                  </a:r>
                  <a:endParaRPr lang="en-US" sz="1455" b="1">
                    <a:solidFill>
                      <a:srgbClr val="FFFFFF"/>
                    </a:solidFill>
                    <a:latin typeface="Open Sans Medium"/>
                    <a:ea typeface="Open Sans Medium"/>
                    <a:cs typeface="Open Sans Medium"/>
                    <a:sym typeface="Open Sans Medium"/>
                  </a:endParaRPr>
                </a:p>
              </p:txBody>
            </p:sp>
          </p:grpSp>
          <p:grpSp>
            <p:nvGrpSpPr>
              <p:cNvPr id="25" name="Group 25"/>
              <p:cNvGrpSpPr/>
              <p:nvPr/>
            </p:nvGrpSpPr>
            <p:grpSpPr>
              <a:xfrm rot="0">
                <a:off x="3600" y="11259"/>
                <a:ext cx="7939" cy="2691"/>
                <a:chOff x="0" y="-57150"/>
                <a:chExt cx="6721686" cy="2278582"/>
              </a:xfrm>
            </p:grpSpPr>
            <p:sp>
              <p:nvSpPr>
                <p:cNvPr id="26" name="TextBox 26"/>
                <p:cNvSpPr txBox="1"/>
                <p:nvPr/>
              </p:nvSpPr>
              <p:spPr>
                <a:xfrm>
                  <a:off x="0" y="-57150"/>
                  <a:ext cx="6214549" cy="703580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l">
                    <a:lnSpc>
                      <a:spcPts val="4115"/>
                    </a:lnSpc>
                    <a:spcBef>
                      <a:spcPct val="0"/>
                    </a:spcBef>
                  </a:pPr>
                  <a:r>
                    <a:rPr lang="en-US" sz="2940" b="1">
                      <a:solidFill>
                        <a:srgbClr val="FFFFFF"/>
                      </a:solidFill>
                      <a:latin typeface="Nourd Bold" panose="00000800000000000000"/>
                      <a:ea typeface="Nourd Bold" panose="00000800000000000000"/>
                      <a:cs typeface="Nourd Bold" panose="00000800000000000000"/>
                      <a:sym typeface="Nourd Bold" panose="00000800000000000000"/>
                    </a:rPr>
                    <a:t>KAMRUL HASAN</a:t>
                  </a:r>
                  <a:endParaRPr lang="en-US" sz="2940" b="1">
                    <a:solidFill>
                      <a:srgbClr val="FFFFFF"/>
                    </a:solidFill>
                    <a:latin typeface="Nourd Bold" panose="00000800000000000000"/>
                    <a:ea typeface="Nourd Bold" panose="00000800000000000000"/>
                    <a:cs typeface="Nourd Bold" panose="00000800000000000000"/>
                    <a:sym typeface="Nourd Bold" panose="00000800000000000000"/>
                  </a:endParaRPr>
                </a:p>
              </p:txBody>
            </p:sp>
            <p:sp>
              <p:nvSpPr>
                <p:cNvPr id="27" name="Freeform 27"/>
                <p:cNvSpPr/>
                <p:nvPr/>
              </p:nvSpPr>
              <p:spPr>
                <a:xfrm>
                  <a:off x="0" y="1069094"/>
                  <a:ext cx="326731" cy="407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731" h="407331">
                      <a:moveTo>
                        <a:pt x="0" y="0"/>
                      </a:moveTo>
                      <a:lnTo>
                        <a:pt x="326731" y="0"/>
                      </a:lnTo>
                      <a:lnTo>
                        <a:pt x="326731" y="407331"/>
                      </a:lnTo>
                      <a:lnTo>
                        <a:pt x="0" y="4073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28" name="Freeform 28"/>
                <p:cNvSpPr/>
                <p:nvPr/>
              </p:nvSpPr>
              <p:spPr>
                <a:xfrm>
                  <a:off x="0" y="1800004"/>
                  <a:ext cx="326731" cy="407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731" h="407331">
                      <a:moveTo>
                        <a:pt x="0" y="0"/>
                      </a:moveTo>
                      <a:lnTo>
                        <a:pt x="326731" y="0"/>
                      </a:lnTo>
                      <a:lnTo>
                        <a:pt x="326731" y="407331"/>
                      </a:lnTo>
                      <a:lnTo>
                        <a:pt x="0" y="4073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29" name="TextBox 29"/>
                <p:cNvSpPr txBox="1"/>
                <p:nvPr/>
              </p:nvSpPr>
              <p:spPr>
                <a:xfrm>
                  <a:off x="510540" y="1029970"/>
                  <a:ext cx="6211146" cy="469053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l">
                    <a:lnSpc>
                      <a:spcPts val="2745"/>
                    </a:lnSpc>
                    <a:spcBef>
                      <a:spcPct val="0"/>
                    </a:spcBef>
                  </a:pPr>
                  <a:r>
                    <a:rPr lang="en-US" sz="1960" b="1">
                      <a:solidFill>
                        <a:srgbClr val="FFFFFF"/>
                      </a:solidFill>
                      <a:latin typeface="Open Sans Medium"/>
                      <a:ea typeface="Open Sans Medium"/>
                      <a:cs typeface="Open Sans Medium"/>
                      <a:sym typeface="Open Sans Medium"/>
                    </a:rPr>
                    <a:t>4+ Onsite Contest/IUPC Participant</a:t>
                  </a:r>
                  <a:endParaRPr lang="en-US" sz="1960" b="1">
                    <a:solidFill>
                      <a:srgbClr val="FFFFFF"/>
                    </a:solidFill>
                    <a:latin typeface="Open Sans Medium"/>
                    <a:ea typeface="Open Sans Medium"/>
                    <a:cs typeface="Open Sans Medium"/>
                    <a:sym typeface="Open Sans Medium"/>
                  </a:endParaRPr>
                </a:p>
              </p:txBody>
            </p:sp>
            <p:sp>
              <p:nvSpPr>
                <p:cNvPr id="30" name="TextBox 30"/>
                <p:cNvSpPr txBox="1"/>
                <p:nvPr/>
              </p:nvSpPr>
              <p:spPr>
                <a:xfrm>
                  <a:off x="510623" y="1752379"/>
                  <a:ext cx="4470741" cy="469053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l">
                    <a:lnSpc>
                      <a:spcPts val="2745"/>
                    </a:lnSpc>
                  </a:pPr>
                  <a:r>
                    <a:rPr lang="en-US" sz="1960" b="1">
                      <a:solidFill>
                        <a:srgbClr val="FFFFFF"/>
                      </a:solidFill>
                      <a:latin typeface="Open Sans Medium"/>
                      <a:ea typeface="Open Sans Medium"/>
                      <a:cs typeface="Open Sans Medium"/>
                      <a:sym typeface="Open Sans Medium"/>
                    </a:rPr>
                    <a:t>2* at Codechef</a:t>
                  </a:r>
                  <a:endParaRPr lang="en-US" sz="1960" b="1">
                    <a:solidFill>
                      <a:srgbClr val="FFFFFF"/>
                    </a:solidFill>
                    <a:latin typeface="Open Sans Medium"/>
                    <a:ea typeface="Open Sans Medium"/>
                    <a:cs typeface="Open Sans Medium"/>
                    <a:sym typeface="Open Sans Medium"/>
                  </a:endParaRPr>
                </a:p>
              </p:txBody>
            </p:sp>
            <p:sp>
              <p:nvSpPr>
                <p:cNvPr id="31" name="TextBox 31"/>
                <p:cNvSpPr txBox="1"/>
                <p:nvPr/>
              </p:nvSpPr>
              <p:spPr>
                <a:xfrm>
                  <a:off x="4267213" y="207605"/>
                  <a:ext cx="925249" cy="347980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2040"/>
                    </a:lnSpc>
                    <a:spcBef>
                      <a:spcPct val="0"/>
                    </a:spcBef>
                  </a:pPr>
                  <a:r>
                    <a:rPr lang="en-US" sz="1455" b="1">
                      <a:solidFill>
                        <a:srgbClr val="FFFFFF"/>
                      </a:solidFill>
                      <a:latin typeface="Open Sans Medium"/>
                      <a:ea typeface="Open Sans Medium"/>
                      <a:cs typeface="Open Sans Medium"/>
                      <a:sym typeface="Open Sans Medium"/>
                    </a:rPr>
                    <a:t>(CSE 29)</a:t>
                  </a:r>
                  <a:endParaRPr lang="en-US" sz="1455" b="1">
                    <a:solidFill>
                      <a:srgbClr val="FFFFFF"/>
                    </a:solidFill>
                    <a:latin typeface="Open Sans Medium"/>
                    <a:ea typeface="Open Sans Medium"/>
                    <a:cs typeface="Open Sans Medium"/>
                    <a:sym typeface="Open Sans Medium"/>
                  </a:endParaRPr>
                </a:p>
              </p:txBody>
            </p:sp>
          </p:grpSp>
        </p:grpSp>
        <p:grpSp>
          <p:nvGrpSpPr>
            <p:cNvPr id="41" name="Group 40"/>
            <p:cNvGrpSpPr/>
            <p:nvPr/>
          </p:nvGrpSpPr>
          <p:grpSpPr>
            <a:xfrm>
              <a:off x="16774" y="6283"/>
              <a:ext cx="9590" cy="8101"/>
              <a:chOff x="17494" y="6283"/>
              <a:chExt cx="9590" cy="8101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17494" y="6283"/>
                <a:ext cx="9590" cy="3377"/>
                <a:chOff x="17494" y="6283"/>
                <a:chExt cx="9590" cy="3377"/>
              </a:xfrm>
            </p:grpSpPr>
            <p:sp>
              <p:nvSpPr>
                <p:cNvPr id="17" name="TextBox 17"/>
                <p:cNvSpPr txBox="1"/>
                <p:nvPr/>
              </p:nvSpPr>
              <p:spPr>
                <a:xfrm>
                  <a:off x="17494" y="6283"/>
                  <a:ext cx="7572" cy="760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l">
                    <a:lnSpc>
                      <a:spcPts val="4115"/>
                    </a:lnSpc>
                    <a:spcBef>
                      <a:spcPct val="0"/>
                    </a:spcBef>
                  </a:pPr>
                  <a:r>
                    <a:rPr lang="en-US" sz="2940" b="1">
                      <a:solidFill>
                        <a:srgbClr val="FFFFFF"/>
                      </a:solidFill>
                      <a:latin typeface="Nourd Bold" panose="00000800000000000000"/>
                      <a:ea typeface="Nourd Bold" panose="00000800000000000000"/>
                      <a:cs typeface="Nourd Bold" panose="00000800000000000000"/>
                      <a:sym typeface="Nourd Bold" panose="00000800000000000000"/>
                    </a:rPr>
                    <a:t>ISTIAQUE UDDIN HYDER</a:t>
                  </a:r>
                  <a:endParaRPr lang="en-US" sz="2940" b="1">
                    <a:solidFill>
                      <a:srgbClr val="FFFFFF"/>
                    </a:solidFill>
                    <a:latin typeface="Nourd Bold" panose="00000800000000000000"/>
                    <a:ea typeface="Nourd Bold" panose="00000800000000000000"/>
                    <a:cs typeface="Nourd Bold" panose="00000800000000000000"/>
                    <a:sym typeface="Nourd Bold" panose="00000800000000000000"/>
                  </a:endParaRPr>
                </a:p>
              </p:txBody>
            </p:sp>
            <p:sp>
              <p:nvSpPr>
                <p:cNvPr id="18" name="Freeform 18"/>
                <p:cNvSpPr/>
                <p:nvPr/>
              </p:nvSpPr>
              <p:spPr>
                <a:xfrm>
                  <a:off x="17494" y="7613"/>
                  <a:ext cx="386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731" h="407331">
                      <a:moveTo>
                        <a:pt x="0" y="0"/>
                      </a:moveTo>
                      <a:lnTo>
                        <a:pt x="326732" y="0"/>
                      </a:lnTo>
                      <a:lnTo>
                        <a:pt x="326732" y="407331"/>
                      </a:lnTo>
                      <a:lnTo>
                        <a:pt x="0" y="4073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19" name="TextBox 19"/>
                <p:cNvSpPr txBox="1"/>
                <p:nvPr/>
              </p:nvSpPr>
              <p:spPr>
                <a:xfrm>
                  <a:off x="18097" y="7567"/>
                  <a:ext cx="5709" cy="554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l">
                    <a:lnSpc>
                      <a:spcPts val="2745"/>
                    </a:lnSpc>
                    <a:spcBef>
                      <a:spcPct val="0"/>
                    </a:spcBef>
                  </a:pPr>
                  <a:r>
                    <a:rPr lang="en-US" sz="1960" b="1">
                      <a:solidFill>
                        <a:srgbClr val="FFFFFF"/>
                      </a:solidFill>
                      <a:latin typeface="Open Sans Medium"/>
                      <a:ea typeface="Open Sans Medium"/>
                      <a:cs typeface="Open Sans Medium"/>
                      <a:sym typeface="Open Sans Medium"/>
                    </a:rPr>
                    <a:t>2024 ICPC Dhaka Regionalist</a:t>
                  </a:r>
                  <a:endParaRPr lang="en-US" sz="1960" b="1">
                    <a:solidFill>
                      <a:srgbClr val="FFFFFF"/>
                    </a:solidFill>
                    <a:latin typeface="Open Sans Medium"/>
                    <a:ea typeface="Open Sans Medium"/>
                    <a:cs typeface="Open Sans Medium"/>
                    <a:sym typeface="Open Sans Medium"/>
                  </a:endParaRPr>
                </a:p>
              </p:txBody>
            </p:sp>
            <p:sp>
              <p:nvSpPr>
                <p:cNvPr id="20" name="Freeform 20"/>
                <p:cNvSpPr/>
                <p:nvPr/>
              </p:nvSpPr>
              <p:spPr>
                <a:xfrm>
                  <a:off x="17494" y="8396"/>
                  <a:ext cx="386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731" h="407331">
                      <a:moveTo>
                        <a:pt x="0" y="0"/>
                      </a:moveTo>
                      <a:lnTo>
                        <a:pt x="326732" y="0"/>
                      </a:lnTo>
                      <a:lnTo>
                        <a:pt x="326732" y="407331"/>
                      </a:lnTo>
                      <a:lnTo>
                        <a:pt x="0" y="4073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21" name="TextBox 21"/>
                <p:cNvSpPr txBox="1"/>
                <p:nvPr/>
              </p:nvSpPr>
              <p:spPr>
                <a:xfrm>
                  <a:off x="18097" y="8350"/>
                  <a:ext cx="8987" cy="554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l">
                    <a:lnSpc>
                      <a:spcPts val="2745"/>
                    </a:lnSpc>
                    <a:spcBef>
                      <a:spcPct val="0"/>
                    </a:spcBef>
                  </a:pPr>
                  <a:r>
                    <a:rPr lang="en-US" sz="1960" b="1">
                      <a:solidFill>
                        <a:srgbClr val="FFFFFF"/>
                      </a:solidFill>
                      <a:latin typeface="Open Sans Medium"/>
                      <a:ea typeface="Open Sans Medium"/>
                      <a:cs typeface="Open Sans Medium"/>
                      <a:sym typeface="Open Sans Medium"/>
                    </a:rPr>
                    <a:t>10+ Onsite Contest/IUPC/NCPC Participant</a:t>
                  </a:r>
                  <a:endParaRPr lang="en-US" sz="1960" b="1">
                    <a:solidFill>
                      <a:srgbClr val="FFFFFF"/>
                    </a:solidFill>
                    <a:latin typeface="Open Sans Medium"/>
                    <a:ea typeface="Open Sans Medium"/>
                    <a:cs typeface="Open Sans Medium"/>
                    <a:sym typeface="Open Sans Medium"/>
                  </a:endParaRPr>
                </a:p>
              </p:txBody>
            </p:sp>
            <p:sp>
              <p:nvSpPr>
                <p:cNvPr id="22" name="Freeform 22"/>
                <p:cNvSpPr/>
                <p:nvPr/>
              </p:nvSpPr>
              <p:spPr>
                <a:xfrm>
                  <a:off x="17494" y="9179"/>
                  <a:ext cx="386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731" h="407331">
                      <a:moveTo>
                        <a:pt x="0" y="0"/>
                      </a:moveTo>
                      <a:lnTo>
                        <a:pt x="326732" y="0"/>
                      </a:lnTo>
                      <a:lnTo>
                        <a:pt x="326732" y="407331"/>
                      </a:lnTo>
                      <a:lnTo>
                        <a:pt x="0" y="4073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23" name="TextBox 23"/>
                <p:cNvSpPr txBox="1"/>
                <p:nvPr/>
              </p:nvSpPr>
              <p:spPr>
                <a:xfrm>
                  <a:off x="18097" y="9133"/>
                  <a:ext cx="5280" cy="517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l">
                    <a:lnSpc>
                      <a:spcPts val="2745"/>
                    </a:lnSpc>
                    <a:spcBef>
                      <a:spcPct val="0"/>
                    </a:spcBef>
                  </a:pPr>
                  <a:r>
                    <a:rPr lang="en-US" sz="1960">
                      <a:solidFill>
                        <a:srgbClr val="FFFFFF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2* at Codechef</a:t>
                  </a:r>
                  <a:endParaRPr lang="en-US" sz="196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4" name="TextBox 24"/>
                <p:cNvSpPr txBox="1"/>
                <p:nvPr/>
              </p:nvSpPr>
              <p:spPr>
                <a:xfrm>
                  <a:off x="24916" y="6666"/>
                  <a:ext cx="1093" cy="377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2040"/>
                    </a:lnSpc>
                    <a:spcBef>
                      <a:spcPct val="0"/>
                    </a:spcBef>
                  </a:pPr>
                  <a:r>
                    <a:rPr lang="en-US" sz="1455" b="1">
                      <a:solidFill>
                        <a:srgbClr val="FFFFFF"/>
                      </a:solidFill>
                      <a:latin typeface="Open Sans Medium"/>
                      <a:ea typeface="Open Sans Medium"/>
                      <a:cs typeface="Open Sans Medium"/>
                      <a:sym typeface="Open Sans Medium"/>
                    </a:rPr>
                    <a:t>(CSE 27)</a:t>
                  </a:r>
                  <a:endParaRPr lang="en-US" sz="1455" b="1">
                    <a:solidFill>
                      <a:srgbClr val="FFFFFF"/>
                    </a:solidFill>
                    <a:latin typeface="Open Sans Medium"/>
                    <a:ea typeface="Open Sans Medium"/>
                    <a:cs typeface="Open Sans Medium"/>
                    <a:sym typeface="Open Sans Medium"/>
                  </a:endParaRPr>
                </a:p>
              </p:txBody>
            </p:sp>
          </p:grpSp>
          <p:grpSp>
            <p:nvGrpSpPr>
              <p:cNvPr id="32" name="Group 25"/>
              <p:cNvGrpSpPr/>
              <p:nvPr/>
            </p:nvGrpSpPr>
            <p:grpSpPr>
              <a:xfrm rot="0">
                <a:off x="17494" y="11191"/>
                <a:ext cx="9311" cy="3193"/>
                <a:chOff x="0" y="-57150"/>
                <a:chExt cx="7883313" cy="2703611"/>
              </a:xfrm>
            </p:grpSpPr>
            <p:sp>
              <p:nvSpPr>
                <p:cNvPr id="33" name="TextBox 26"/>
                <p:cNvSpPr txBox="1"/>
                <p:nvPr/>
              </p:nvSpPr>
              <p:spPr>
                <a:xfrm>
                  <a:off x="0" y="-57150"/>
                  <a:ext cx="6214549" cy="643367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p>
                  <a:pPr algn="l">
                    <a:lnSpc>
                      <a:spcPts val="4115"/>
                    </a:lnSpc>
                    <a:spcBef>
                      <a:spcPct val="0"/>
                    </a:spcBef>
                  </a:pPr>
                  <a:r>
                    <a:rPr lang="en-US" sz="2940" b="1">
                      <a:solidFill>
                        <a:srgbClr val="FFFFFF"/>
                      </a:solidFill>
                      <a:latin typeface="Nourd Bold" panose="00000800000000000000"/>
                      <a:ea typeface="Nourd Bold" panose="00000800000000000000"/>
                      <a:cs typeface="Nourd Bold" panose="00000800000000000000"/>
                      <a:sym typeface="Nourd Bold" panose="00000800000000000000"/>
                    </a:rPr>
                    <a:t>ISMAIL MAWOLA UPAL</a:t>
                  </a:r>
                  <a:endParaRPr lang="en-US" sz="2940" b="1">
                    <a:solidFill>
                      <a:srgbClr val="FFFFFF"/>
                    </a:solidFill>
                    <a:latin typeface="Nourd Bold" panose="00000800000000000000"/>
                    <a:ea typeface="Nourd Bold" panose="00000800000000000000"/>
                    <a:cs typeface="Nourd Bold" panose="00000800000000000000"/>
                    <a:sym typeface="Nourd Bold" panose="00000800000000000000"/>
                  </a:endParaRPr>
                </a:p>
              </p:txBody>
            </p:sp>
            <p:sp>
              <p:nvSpPr>
                <p:cNvPr id="34" name="Freeform 27"/>
                <p:cNvSpPr/>
                <p:nvPr/>
              </p:nvSpPr>
              <p:spPr>
                <a:xfrm>
                  <a:off x="0" y="1069094"/>
                  <a:ext cx="326731" cy="407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731" h="407331">
                      <a:moveTo>
                        <a:pt x="0" y="0"/>
                      </a:moveTo>
                      <a:lnTo>
                        <a:pt x="326731" y="0"/>
                      </a:lnTo>
                      <a:lnTo>
                        <a:pt x="326731" y="407331"/>
                      </a:lnTo>
                      <a:lnTo>
                        <a:pt x="0" y="4073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35" name="Freeform 28"/>
                <p:cNvSpPr/>
                <p:nvPr/>
              </p:nvSpPr>
              <p:spPr>
                <a:xfrm>
                  <a:off x="0" y="1800004"/>
                  <a:ext cx="326731" cy="407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731" h="407331">
                      <a:moveTo>
                        <a:pt x="0" y="0"/>
                      </a:moveTo>
                      <a:lnTo>
                        <a:pt x="326731" y="0"/>
                      </a:lnTo>
                      <a:lnTo>
                        <a:pt x="326731" y="407331"/>
                      </a:lnTo>
                      <a:lnTo>
                        <a:pt x="0" y="4073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36" name="TextBox 29"/>
                <p:cNvSpPr txBox="1"/>
                <p:nvPr/>
              </p:nvSpPr>
              <p:spPr>
                <a:xfrm>
                  <a:off x="510540" y="1029970"/>
                  <a:ext cx="7372773" cy="469053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p>
                  <a:pPr algn="l">
                    <a:lnSpc>
                      <a:spcPts val="2745"/>
                    </a:lnSpc>
                    <a:spcBef>
                      <a:spcPct val="0"/>
                    </a:spcBef>
                  </a:pPr>
                  <a:r>
                    <a:rPr lang="en-US" sz="1960" b="1">
                      <a:solidFill>
                        <a:srgbClr val="FFFFFF"/>
                      </a:solidFill>
                      <a:latin typeface="Open Sans Medium"/>
                      <a:ea typeface="Open Sans Medium"/>
                      <a:cs typeface="Open Sans Medium"/>
                      <a:sym typeface="Open Sans Medium"/>
                    </a:rPr>
                    <a:t>5+ Onsite Contest/IUPC Participant</a:t>
                  </a:r>
                  <a:endParaRPr lang="en-US" sz="1960" b="1">
                    <a:solidFill>
                      <a:srgbClr val="FFFFFF"/>
                    </a:solidFill>
                    <a:latin typeface="Open Sans Medium"/>
                    <a:ea typeface="Open Sans Medium"/>
                    <a:cs typeface="Open Sans Medium"/>
                    <a:sym typeface="Open Sans Medium"/>
                  </a:endParaRPr>
                </a:p>
              </p:txBody>
            </p:sp>
            <p:sp>
              <p:nvSpPr>
                <p:cNvPr id="37" name="TextBox 30"/>
                <p:cNvSpPr txBox="1"/>
                <p:nvPr/>
              </p:nvSpPr>
              <p:spPr>
                <a:xfrm>
                  <a:off x="510623" y="1752379"/>
                  <a:ext cx="4470741" cy="894082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p>
                  <a:pPr algn="l">
                    <a:lnSpc>
                      <a:spcPts val="2745"/>
                    </a:lnSpc>
                  </a:pPr>
                  <a:r>
                    <a:rPr lang="en-US" sz="1960" b="1">
                      <a:solidFill>
                        <a:srgbClr val="FFFFFF"/>
                      </a:solidFill>
                      <a:latin typeface="Open Sans Medium"/>
                      <a:ea typeface="Open Sans Medium"/>
                      <a:cs typeface="Open Sans Medium"/>
                      <a:sym typeface="Open Sans Medium"/>
                    </a:rPr>
                    <a:t>Pupil at Codeforces,</a:t>
                  </a:r>
                  <a:endParaRPr lang="en-US" sz="1960" b="1">
                    <a:solidFill>
                      <a:srgbClr val="FFFFFF"/>
                    </a:solidFill>
                    <a:latin typeface="Open Sans Medium"/>
                    <a:ea typeface="Open Sans Medium"/>
                    <a:cs typeface="Open Sans Medium"/>
                    <a:sym typeface="Open Sans Medium"/>
                  </a:endParaRPr>
                </a:p>
                <a:p>
                  <a:pPr algn="l">
                    <a:lnSpc>
                      <a:spcPts val="2745"/>
                    </a:lnSpc>
                    <a:spcBef>
                      <a:spcPct val="0"/>
                    </a:spcBef>
                  </a:pPr>
                  <a:r>
                    <a:rPr lang="en-US" sz="1960" b="1">
                      <a:solidFill>
                        <a:srgbClr val="FFFFFF"/>
                      </a:solidFill>
                      <a:latin typeface="Open Sans Medium"/>
                      <a:ea typeface="Open Sans Medium"/>
                      <a:cs typeface="Open Sans Medium"/>
                      <a:sym typeface="Open Sans Medium"/>
                    </a:rPr>
                    <a:t> 2* at Codechef</a:t>
                  </a:r>
                  <a:endParaRPr lang="en-US" sz="1960" b="1">
                    <a:solidFill>
                      <a:srgbClr val="FFFFFF"/>
                    </a:solidFill>
                    <a:latin typeface="Open Sans Medium"/>
                    <a:ea typeface="Open Sans Medium"/>
                    <a:cs typeface="Open Sans Medium"/>
                    <a:sym typeface="Open Sans Medium"/>
                  </a:endParaRPr>
                </a:p>
              </p:txBody>
            </p:sp>
            <p:sp>
              <p:nvSpPr>
                <p:cNvPr id="38" name="TextBox 31"/>
                <p:cNvSpPr txBox="1"/>
                <p:nvPr/>
              </p:nvSpPr>
              <p:spPr>
                <a:xfrm>
                  <a:off x="5808993" y="266872"/>
                  <a:ext cx="925249" cy="319344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p>
                  <a:pPr algn="ctr">
                    <a:lnSpc>
                      <a:spcPts val="2040"/>
                    </a:lnSpc>
                    <a:spcBef>
                      <a:spcPct val="0"/>
                    </a:spcBef>
                  </a:pPr>
                  <a:r>
                    <a:rPr lang="en-US" sz="1455" b="1">
                      <a:solidFill>
                        <a:srgbClr val="FFFFFF"/>
                      </a:solidFill>
                      <a:latin typeface="Open Sans Medium"/>
                      <a:ea typeface="Open Sans Medium"/>
                      <a:cs typeface="Open Sans Medium"/>
                      <a:sym typeface="Open Sans Medium"/>
                    </a:rPr>
                    <a:t>(CSE 31)</a:t>
                  </a:r>
                  <a:endParaRPr lang="en-US" sz="1455" b="1">
                    <a:solidFill>
                      <a:srgbClr val="FFFFFF"/>
                    </a:solidFill>
                    <a:latin typeface="Open Sans Medium"/>
                    <a:ea typeface="Open Sans Medium"/>
                    <a:cs typeface="Open Sans Medium"/>
                    <a:sym typeface="Open Sans Medium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2983</Words>
  <Application>WPS Slides</Application>
  <PresentationFormat>On-screen Show (4:3)</PresentationFormat>
  <Paragraphs>194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Pattanakarn Heavy</vt:lpstr>
      <vt:lpstr>BenSen</vt:lpstr>
      <vt:lpstr>Pattanakarn Bold</vt:lpstr>
      <vt:lpstr>Open Sans</vt:lpstr>
      <vt:lpstr>Open Sans Medium</vt:lpstr>
      <vt:lpstr>Open Sans Bold</vt:lpstr>
      <vt:lpstr>Nourd Bold</vt:lpstr>
      <vt:lpstr>Arial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 Bootcamp Orientation Presentation</dc:title>
  <dc:creator/>
  <cp:lastModifiedBy>Admin</cp:lastModifiedBy>
  <cp:revision>7</cp:revision>
  <dcterms:created xsi:type="dcterms:W3CDTF">2006-08-16T00:00:00Z</dcterms:created>
  <dcterms:modified xsi:type="dcterms:W3CDTF">2025-04-25T09:58:43Z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2236E05777B24A82B284B1A262F97485_12</vt:lpwstr>
  </property>
  <property fmtid="{D5CDD505-2E9C-101B-9397-08002B2CF9AE}" pid="3" name="KSOProductBuildVer">
    <vt:lpwstr>2057-12.2.0.20796</vt:lpwstr>
  </property>
</Properties>
</file>