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817B66-2D89-4137-BAA3-5C8CF8C00C39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01/15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1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3.2	</a:t>
            </a:r>
            <a:r>
              <a:rPr lang="ja-JP" altLang="en-US" dirty="0"/>
              <a:t>微視的側面</a:t>
            </a:r>
            <a:endParaRPr lang="en-US" altLang="ja-JP" dirty="0"/>
          </a:p>
          <a:p>
            <a:pPr lvl="1"/>
            <a:r>
              <a:rPr kumimoji="1" lang="en-US" altLang="ja-JP" dirty="0"/>
              <a:t>3.2.1	</a:t>
            </a:r>
            <a:r>
              <a:rPr kumimoji="1" lang="ja-JP" altLang="en-US" dirty="0"/>
              <a:t>吸収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3.2.2	</a:t>
            </a:r>
            <a:r>
              <a:rPr kumimoji="1" lang="ja-JP" altLang="en-US" dirty="0"/>
              <a:t>摂動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CEDE7B-60A8-4C30-98E0-C2A767E874E4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光子エネルギーが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を満たすとき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光子と電子は相互作用を起こす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9C0B749-F053-4A1C-BA02-A557312AA563}"/>
              </a:ext>
            </a:extLst>
          </p:cNvPr>
          <p:cNvGrpSpPr/>
          <p:nvPr/>
        </p:nvGrpSpPr>
        <p:grpSpPr>
          <a:xfrm>
            <a:off x="634832" y="3321134"/>
            <a:ext cx="10906357" cy="2231133"/>
            <a:chOff x="463550" y="2637321"/>
            <a:chExt cx="10906357" cy="2231133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9AC15E-8B65-4F63-A2EE-5DEA29B8B013}"/>
                </a:ext>
              </a:extLst>
            </p:cNvPr>
            <p:cNvSpPr/>
            <p:nvPr/>
          </p:nvSpPr>
          <p:spPr>
            <a:xfrm>
              <a:off x="3187699" y="454623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BED195EE-82B5-4F7C-B411-21B3F1668D62}"/>
                </a:ext>
              </a:extLst>
            </p:cNvPr>
            <p:cNvSpPr/>
            <p:nvPr/>
          </p:nvSpPr>
          <p:spPr>
            <a:xfrm>
              <a:off x="1332616" y="3264450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4FBD8E2-573D-4834-89A0-DD6945C51CAE}"/>
                </a:ext>
              </a:extLst>
            </p:cNvPr>
            <p:cNvCxnSpPr>
              <a:cxnSpLocks/>
            </p:cNvCxnSpPr>
            <p:nvPr/>
          </p:nvCxnSpPr>
          <p:spPr>
            <a:xfrm>
              <a:off x="9440613" y="3201027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051308-4675-40A1-8415-F82D731EB151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3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B8A824-C931-4D46-A67B-881B2DC1CF99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3" y="4673209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2EB9857-E8DE-4939-898C-AC3D0B7228B5}"/>
                </a:ext>
              </a:extLst>
            </p:cNvPr>
            <p:cNvCxnSpPr>
              <a:cxnSpLocks/>
            </p:cNvCxnSpPr>
            <p:nvPr/>
          </p:nvCxnSpPr>
          <p:spPr>
            <a:xfrm>
              <a:off x="6049563" y="3201027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7296338-8AB3-4EB7-A991-15F53021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73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6F5357B-75D2-42F6-AF77-077710341E3E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73" y="4673209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25DE75-3C81-460C-8C9E-0BFA64CFF433}"/>
                </a:ext>
              </a:extLst>
            </p:cNvPr>
            <p:cNvSpPr/>
            <p:nvPr/>
          </p:nvSpPr>
          <p:spPr>
            <a:xfrm>
              <a:off x="3194700" y="2637321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9CCED36-E6F0-4526-AFD3-30F35A0912BE}"/>
                </a:ext>
              </a:extLst>
            </p:cNvPr>
            <p:cNvSpPr/>
            <p:nvPr/>
          </p:nvSpPr>
          <p:spPr>
            <a:xfrm>
              <a:off x="5892651" y="2640264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C82A7E3-CB71-47DF-B091-F4BE3CD6AE8E}"/>
                </a:ext>
              </a:extLst>
            </p:cNvPr>
            <p:cNvSpPr/>
            <p:nvPr/>
          </p:nvSpPr>
          <p:spPr>
            <a:xfrm>
              <a:off x="9283701" y="2640264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F551B4D-6CAC-49B4-A544-C56A68BE18C0}"/>
                </a:ext>
              </a:extLst>
            </p:cNvPr>
            <p:cNvSpPr/>
            <p:nvPr/>
          </p:nvSpPr>
          <p:spPr>
            <a:xfrm>
              <a:off x="9283702" y="4527034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401F798-9528-4922-8D3E-A0D9624D0436}"/>
                </a:ext>
              </a:extLst>
            </p:cNvPr>
            <p:cNvSpPr/>
            <p:nvPr/>
          </p:nvSpPr>
          <p:spPr>
            <a:xfrm>
              <a:off x="5892652" y="4527034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447222DB-BAA5-4316-97DE-8C4708807704}"/>
                </a:ext>
              </a:extLst>
            </p:cNvPr>
            <p:cNvSpPr/>
            <p:nvPr/>
          </p:nvSpPr>
          <p:spPr>
            <a:xfrm>
              <a:off x="4378517" y="3274252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5AD39DD6-8998-4611-A516-E9EE1825216E}"/>
                </a:ext>
              </a:extLst>
            </p:cNvPr>
            <p:cNvSpPr/>
            <p:nvPr/>
          </p:nvSpPr>
          <p:spPr>
            <a:xfrm>
              <a:off x="6268786" y="3551251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37371DC-503E-4B6C-A401-924375EE6DBE}"/>
                </a:ext>
              </a:extLst>
            </p:cNvPr>
            <p:cNvSpPr/>
            <p:nvPr/>
          </p:nvSpPr>
          <p:spPr>
            <a:xfrm>
              <a:off x="6268786" y="3277923"/>
              <a:ext cx="1545121" cy="229079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FA1C0F6E-5931-4CC5-93C8-6104D00ED557}"/>
                </a:ext>
              </a:extLst>
            </p:cNvPr>
            <p:cNvSpPr/>
            <p:nvPr/>
          </p:nvSpPr>
          <p:spPr>
            <a:xfrm>
              <a:off x="9824786" y="3277923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1EE8AAC-0F5F-42C9-9E0F-450F7CFF0A75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" y="4707346"/>
              <a:ext cx="566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070296B-6CC7-47FE-B25D-8DDC96F2D71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" y="2764293"/>
              <a:ext cx="5356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BDF9B123-3E5D-4CEE-9971-7A116572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14" y="4707346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7E5EA06-7DC0-4751-955F-B32847AF7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384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2761E5B-D123-45F9-AF3F-3B4F987EF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348" y="2798429"/>
              <a:ext cx="0" cy="19089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ECE65E4-66BE-415D-8ABE-1536AB7A0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808" y="3387638"/>
              <a:ext cx="0" cy="97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5DB25DD-3065-4A0A-96B6-11B0D7F1CACB}"/>
                    </a:ext>
                  </a:extLst>
                </p:cNvPr>
                <p:cNvSpPr txBox="1"/>
                <p:nvPr/>
              </p:nvSpPr>
              <p:spPr>
                <a:xfrm>
                  <a:off x="754216" y="3551251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5DB25DD-3065-4A0A-96B6-11B0D7F1C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6" y="3551251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567FE08-62C5-4875-82DB-9E1B69DA3171}"/>
                    </a:ext>
                  </a:extLst>
                </p:cNvPr>
                <p:cNvSpPr txBox="1"/>
                <p:nvPr/>
              </p:nvSpPr>
              <p:spPr>
                <a:xfrm>
                  <a:off x="1918298" y="4007679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567FE08-62C5-4875-82DB-9E1B69DA3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98" y="4007679"/>
                  <a:ext cx="3737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ED93879-5D47-4B76-9A8A-88229BD9DF17}"/>
                    </a:ext>
                  </a:extLst>
                </p:cNvPr>
                <p:cNvSpPr txBox="1"/>
                <p:nvPr/>
              </p:nvSpPr>
              <p:spPr>
                <a:xfrm>
                  <a:off x="4964199" y="4007815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ED93879-5D47-4B76-9A8A-88229BD9D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99" y="4007815"/>
                  <a:ext cx="3737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6ED4BC3-8ECB-4B8D-BF6A-8A846A902D5D}"/>
                    </a:ext>
                  </a:extLst>
                </p:cNvPr>
                <p:cNvSpPr txBox="1"/>
                <p:nvPr/>
              </p:nvSpPr>
              <p:spPr>
                <a:xfrm>
                  <a:off x="6804730" y="4263553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6ED4BC3-8ECB-4B8D-BF6A-8A846A902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30" y="4263553"/>
                  <a:ext cx="3737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B58CFF3-368F-4519-B26B-9B030E0A377A}"/>
                    </a:ext>
                  </a:extLst>
                </p:cNvPr>
                <p:cNvSpPr txBox="1"/>
                <p:nvPr/>
              </p:nvSpPr>
              <p:spPr>
                <a:xfrm>
                  <a:off x="6804730" y="301837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B58CFF3-368F-4519-B26B-9B030E0A3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30" y="3018378"/>
                  <a:ext cx="37375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8863CFE-8F8B-45DA-B254-5A5562CA8967}"/>
                    </a:ext>
                  </a:extLst>
                </p:cNvPr>
                <p:cNvSpPr txBox="1"/>
                <p:nvPr/>
              </p:nvSpPr>
              <p:spPr>
                <a:xfrm>
                  <a:off x="10410468" y="4105203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8863CFE-8F8B-45DA-B254-5A5562CA8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468" y="4105203"/>
                  <a:ext cx="37375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48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光子が基底状態の電子を伴う原子に衝突したとき</a:t>
            </a:r>
            <a:endParaRPr kumimoji="1" lang="en-US" altLang="ja-JP" dirty="0"/>
          </a:p>
          <a:p>
            <a:pPr lvl="1"/>
            <a:r>
              <a:rPr lang="ja-JP" altLang="en-US" dirty="0"/>
              <a:t>光のエネルギーで電子は励起状態に遷移→光子のエネルギーを吸収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1EE8AAC-0F5F-42C9-9E0F-450F7CFF0A75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070296B-6CC7-47FE-B25D-8DDC96F2D71C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2761E5B-D123-45F9-AF3F-3B4F987EF1EB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DB25DD-3065-4A0A-96B6-11B0D7F1CACB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DB25DD-3065-4A0A-96B6-11B0D7F1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2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88467FE-FE36-4123-962E-D77F4FE9D81A}"/>
              </a:ext>
            </a:extLst>
          </p:cNvPr>
          <p:cNvGrpSpPr/>
          <p:nvPr/>
        </p:nvGrpSpPr>
        <p:grpSpPr>
          <a:xfrm>
            <a:off x="5299407" y="3324077"/>
            <a:ext cx="2614489" cy="2208987"/>
            <a:chOff x="4549799" y="3324077"/>
            <a:chExt cx="2614489" cy="2208987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1492A6A-059D-4636-AD6F-20EB48B3ED9A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4C684D2-7167-4166-B4C7-1A2023559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B442697-183A-479E-9B91-99A4A7198BD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759F9ABA-8E41-421D-A844-660EAF64C4FD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F6E1EC86-91A7-4705-B69C-EB71FDE8C479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882327B5-1582-4369-BE0F-E32C85E2018A}"/>
                </a:ext>
              </a:extLst>
            </p:cNvPr>
            <p:cNvSpPr/>
            <p:nvPr/>
          </p:nvSpPr>
          <p:spPr>
            <a:xfrm>
              <a:off x="4549799" y="3958065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D3E9052-3D39-4D09-9344-C60170AE1304}"/>
                    </a:ext>
                  </a:extLst>
                </p:cNvPr>
                <p:cNvSpPr txBox="1"/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D3E9052-3D39-4D09-9344-C60170AE1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2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B4664AF-7465-4633-8BF3-3061A2F1117B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A7F6345-D68F-4BBE-8CBC-464A24402767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A4D2B6F-D89F-46F9-AF36-E008234C00D3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49CA7C09-CF28-49D3-9FD1-85C0B14B3BA4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49CA7C09-CF28-49D3-9FD1-85C0B14B3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2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B03C5748-9D78-4697-9D47-07AF8AD42BA5}"/>
              </a:ext>
            </a:extLst>
          </p:cNvPr>
          <p:cNvGrpSpPr/>
          <p:nvPr/>
        </p:nvGrpSpPr>
        <p:grpSpPr>
          <a:xfrm>
            <a:off x="5299407" y="3324077"/>
            <a:ext cx="3435390" cy="2208987"/>
            <a:chOff x="4549799" y="3324077"/>
            <a:chExt cx="3435390" cy="2208987"/>
          </a:xfrm>
        </p:grpSpPr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F0E40F0-466E-49F2-8CB2-EB5445DCE45B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E7108944-D111-44C8-91FD-1FC259769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10EBD38E-7434-415A-B5D1-6F871EF7F3E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974D60E-D3D0-41B8-B78A-39457573213A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D2D0FCC1-674D-479E-A042-175A38F94580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7EC8F0C1-16D9-41EE-90B2-44F004929A44}"/>
                </a:ext>
              </a:extLst>
            </p:cNvPr>
            <p:cNvSpPr/>
            <p:nvPr/>
          </p:nvSpPr>
          <p:spPr>
            <a:xfrm>
              <a:off x="4549799" y="3958065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9B2F341C-F78D-42E6-8779-0D2F8880E233}"/>
                </a:ext>
              </a:extLst>
            </p:cNvPr>
            <p:cNvSpPr/>
            <p:nvPr/>
          </p:nvSpPr>
          <p:spPr>
            <a:xfrm>
              <a:off x="6440068" y="4235064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E6E1B9A0-112E-4BFE-8C9F-B4C565DC3475}"/>
                </a:ext>
              </a:extLst>
            </p:cNvPr>
            <p:cNvSpPr/>
            <p:nvPr/>
          </p:nvSpPr>
          <p:spPr>
            <a:xfrm>
              <a:off x="6440068" y="3961736"/>
              <a:ext cx="1545121" cy="229079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18D8F86F-DAB8-44E9-B2D1-3587F2A07F7E}"/>
                    </a:ext>
                  </a:extLst>
                </p:cNvPr>
                <p:cNvSpPr txBox="1"/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18D8F86F-DAB8-44E9-B2D1-3587F2A07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CF619D2-4D53-4C0B-BBCF-E4CF83BD5918}"/>
                    </a:ext>
                  </a:extLst>
                </p:cNvPr>
                <p:cNvSpPr txBox="1"/>
                <p:nvPr/>
              </p:nvSpPr>
              <p:spPr>
                <a:xfrm>
                  <a:off x="6976012" y="4947366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CF619D2-4D53-4C0B-BBCF-E4CF83BD5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4947366"/>
                  <a:ext cx="3737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A111F1E3-A69E-44FF-B455-697527C1306A}"/>
                    </a:ext>
                  </a:extLst>
                </p:cNvPr>
                <p:cNvSpPr txBox="1"/>
                <p:nvPr/>
              </p:nvSpPr>
              <p:spPr>
                <a:xfrm>
                  <a:off x="6976012" y="3702191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A111F1E3-A69E-44FF-B455-697527C13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3702191"/>
                  <a:ext cx="3737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9AC6260E-C662-49C4-A8A9-6266B50C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光子が励起状態の電子を伴う原子に衝突したとき</a:t>
            </a:r>
            <a:endParaRPr lang="en-US" altLang="ja-JP" dirty="0"/>
          </a:p>
          <a:p>
            <a:pPr lvl="1"/>
            <a:r>
              <a:rPr lang="ja-JP" altLang="en-US" dirty="0"/>
              <a:t>光から誘発されて電子は基底状態に遷移→光子による誘導放出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04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電子が励起状態から基底状態へと勝手に戻るとき</a:t>
            </a:r>
            <a:endParaRPr kumimoji="1" lang="en-US" altLang="ja-JP" dirty="0"/>
          </a:p>
          <a:p>
            <a:pPr lvl="1"/>
            <a:r>
              <a:rPr lang="ja-JP" altLang="en-US" dirty="0"/>
              <a:t>ゼロ点振動による遷移の誘発→ゼロ点振動による自然放出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850C189-4EAE-4B97-9502-56677B6CD1BD}"/>
              </a:ext>
            </a:extLst>
          </p:cNvPr>
          <p:cNvGrpSpPr/>
          <p:nvPr/>
        </p:nvGrpSpPr>
        <p:grpSpPr>
          <a:xfrm>
            <a:off x="6109863" y="3324077"/>
            <a:ext cx="2624934" cy="2208987"/>
            <a:chOff x="5360255" y="3324077"/>
            <a:chExt cx="2624934" cy="2208987"/>
          </a:xfrm>
        </p:grpSpPr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23A1C25-41F9-4109-B19C-E9D2B43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26C6C5BF-4213-4204-BD78-FEDC9AA56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E2A1CE8-09CD-4D47-873E-D4E6B8CE5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4F867330-F500-458D-B468-8B4B9DCBBB7B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AC957CAC-4201-4F47-8A4A-79E2FB3BD9B7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フリーフォーム: 図形 99">
              <a:extLst>
                <a:ext uri="{FF2B5EF4-FFF2-40B4-BE49-F238E27FC236}">
                  <a16:creationId xmlns:a16="http://schemas.microsoft.com/office/drawing/2014/main" id="{4C653F1D-6126-409A-B59E-5A90F88F1EE4}"/>
                </a:ext>
              </a:extLst>
            </p:cNvPr>
            <p:cNvSpPr/>
            <p:nvPr/>
          </p:nvSpPr>
          <p:spPr>
            <a:xfrm>
              <a:off x="6440068" y="4007008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/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00BCC59F-36C0-4668-AF25-CE34EFC7840B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CEF5B4-1F03-4450-99BB-B9E7DD6F0944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76300AB-DE7E-4FD7-8406-DAA2F9EA26C7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3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18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339"/>
                <a:ext cx="10515600" cy="4351338"/>
              </a:xfrm>
            </p:spPr>
            <p:txBody>
              <a:bodyPr/>
              <a:lstStyle/>
              <a:p>
                <a:r>
                  <a:rPr lang="ja-JP" altLang="en-US" dirty="0"/>
                  <a:t>入射光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dirty="0"/>
                  <a:t>のときの相互作用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dirty="0"/>
                  <a:t>のとき→吸収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339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850C189-4EAE-4B97-9502-56677B6CD1BD}"/>
              </a:ext>
            </a:extLst>
          </p:cNvPr>
          <p:cNvGrpSpPr/>
          <p:nvPr/>
        </p:nvGrpSpPr>
        <p:grpSpPr>
          <a:xfrm>
            <a:off x="6096000" y="3807908"/>
            <a:ext cx="2624934" cy="2208987"/>
            <a:chOff x="5360255" y="3324077"/>
            <a:chExt cx="2624934" cy="2208987"/>
          </a:xfrm>
        </p:grpSpPr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23A1C25-41F9-4109-B19C-E9D2B43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26C6C5BF-4213-4204-BD78-FEDC9AA56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E2A1CE8-09CD-4D47-873E-D4E6B8CE5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4F867330-F500-458D-B468-8B4B9DCBBB7B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AC957CAC-4201-4F47-8A4A-79E2FB3BD9B7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フリーフォーム: 図形 99">
              <a:extLst>
                <a:ext uri="{FF2B5EF4-FFF2-40B4-BE49-F238E27FC236}">
                  <a16:creationId xmlns:a16="http://schemas.microsoft.com/office/drawing/2014/main" id="{4C653F1D-6126-409A-B59E-5A90F88F1EE4}"/>
                </a:ext>
              </a:extLst>
            </p:cNvPr>
            <p:cNvSpPr/>
            <p:nvPr/>
          </p:nvSpPr>
          <p:spPr>
            <a:xfrm>
              <a:off x="6440068" y="4007008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/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00BCC59F-36C0-4668-AF25-CE34EFC7840B}"/>
              </a:ext>
            </a:extLst>
          </p:cNvPr>
          <p:cNvCxnSpPr>
            <a:cxnSpLocks/>
          </p:cNvCxnSpPr>
          <p:nvPr/>
        </p:nvCxnSpPr>
        <p:spPr>
          <a:xfrm>
            <a:off x="1247973" y="5874990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CEF5B4-1F03-4450-99BB-B9E7DD6F0944}"/>
              </a:ext>
            </a:extLst>
          </p:cNvPr>
          <p:cNvCxnSpPr>
            <a:cxnSpLocks/>
          </p:cNvCxnSpPr>
          <p:nvPr/>
        </p:nvCxnSpPr>
        <p:spPr>
          <a:xfrm>
            <a:off x="1247973" y="3931937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76300AB-DE7E-4FD7-8406-DAA2F9EA26C7}"/>
              </a:ext>
            </a:extLst>
          </p:cNvPr>
          <p:cNvCxnSpPr>
            <a:cxnSpLocks/>
          </p:cNvCxnSpPr>
          <p:nvPr/>
        </p:nvCxnSpPr>
        <p:spPr>
          <a:xfrm flipV="1">
            <a:off x="1541771" y="3966073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/>
              <p:nvPr/>
            </p:nvSpPr>
            <p:spPr>
              <a:xfrm>
                <a:off x="1538639" y="4718895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639" y="4718895"/>
                <a:ext cx="373756" cy="276999"/>
              </a:xfrm>
              <a:prstGeom prst="rect">
                <a:avLst/>
              </a:prstGeom>
              <a:blipFill>
                <a:blip r:embed="rId4"/>
                <a:stretch>
                  <a:fillRect l="-12903" r="-645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円弧 21">
            <a:extLst>
              <a:ext uri="{FF2B5EF4-FFF2-40B4-BE49-F238E27FC236}">
                <a16:creationId xmlns:a16="http://schemas.microsoft.com/office/drawing/2014/main" id="{74995D8D-6A1E-4B77-930A-B5FB886651B3}"/>
              </a:ext>
            </a:extLst>
          </p:cNvPr>
          <p:cNvSpPr/>
          <p:nvPr/>
        </p:nvSpPr>
        <p:spPr>
          <a:xfrm rot="13500000" flipV="1">
            <a:off x="2791708" y="5885946"/>
            <a:ext cx="2957494" cy="295749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1BC130AE-5472-4CC4-945D-60F812731825}"/>
              </a:ext>
            </a:extLst>
          </p:cNvPr>
          <p:cNvSpPr/>
          <p:nvPr/>
        </p:nvSpPr>
        <p:spPr>
          <a:xfrm rot="8100000">
            <a:off x="3772290" y="2644448"/>
            <a:ext cx="1127466" cy="1127466"/>
          </a:xfrm>
          <a:prstGeom prst="arc">
            <a:avLst>
              <a:gd name="adj1" fmla="val 13951653"/>
              <a:gd name="adj2" fmla="val 20498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CA6EDE-36AD-4B19-8F69-6C7337A7AFFC}"/>
              </a:ext>
            </a:extLst>
          </p:cNvPr>
          <p:cNvSpPr/>
          <p:nvPr/>
        </p:nvSpPr>
        <p:spPr>
          <a:xfrm>
            <a:off x="3351765" y="6016895"/>
            <a:ext cx="280581" cy="280581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A5C03E0-938B-46D3-98FB-8A3D93EDFB3D}"/>
              </a:ext>
            </a:extLst>
          </p:cNvPr>
          <p:cNvSpPr/>
          <p:nvPr/>
        </p:nvSpPr>
        <p:spPr>
          <a:xfrm>
            <a:off x="3351765" y="3527327"/>
            <a:ext cx="280581" cy="2805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4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4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197</Words>
  <Application>Microsoft Office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目次</vt:lpstr>
      <vt:lpstr>光子と電子の相互作用</vt:lpstr>
      <vt:lpstr>光子と電子の相互作用</vt:lpstr>
      <vt:lpstr>光子と電子の相互作用</vt:lpstr>
      <vt:lpstr>光子と電子の相互作用？</vt:lpstr>
      <vt:lpstr>光子と電子の相互作用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 </cp:lastModifiedBy>
  <cp:revision>53</cp:revision>
  <dcterms:created xsi:type="dcterms:W3CDTF">2018-05-23T16:38:29Z</dcterms:created>
  <dcterms:modified xsi:type="dcterms:W3CDTF">2019-05-28T10:36:41Z</dcterms:modified>
</cp:coreProperties>
</file>