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14" r:id="rId2"/>
    <p:sldId id="257" r:id="rId3"/>
    <p:sldId id="312" r:id="rId4"/>
    <p:sldId id="313" r:id="rId5"/>
    <p:sldId id="283" r:id="rId6"/>
    <p:sldId id="309" r:id="rId7"/>
    <p:sldId id="284" r:id="rId8"/>
    <p:sldId id="311" r:id="rId9"/>
  </p:sldIdLst>
  <p:sldSz cx="12192000" cy="6858000"/>
  <p:notesSz cx="9866313" cy="673576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7" d="100"/>
          <a:sy n="87" d="100"/>
        </p:scale>
        <p:origin x="69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138" cy="338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588000" y="0"/>
            <a:ext cx="4276725" cy="338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89D74-0E61-4CED-9676-99DC4CDDC1F4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913063" y="841375"/>
            <a:ext cx="4041775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87425" y="3241675"/>
            <a:ext cx="7893050" cy="26527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397625"/>
            <a:ext cx="4275138" cy="338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588000" y="6397625"/>
            <a:ext cx="4276725" cy="338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C146E8-C87D-4994-A448-11601391E7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3226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146E8-C87D-4994-A448-11601391E72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6653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146E8-C87D-4994-A448-11601391E72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5651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146E8-C87D-4994-A448-11601391E72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918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146E8-C87D-4994-A448-11601391E72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3902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146E8-C87D-4994-A448-11601391E72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737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146E8-C87D-4994-A448-11601391E72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1574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146E8-C87D-4994-A448-11601391E72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1896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5A349F-AB9F-4D0D-B2AF-6DF2A0501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8B7D6D9-855B-4B3D-B1E0-47CA5BAAC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511F5D-9EFF-40FD-BD07-97E7A5C7A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FBA1-4FB9-431F-AD45-C2ECB99AB954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E0002F-684A-4A0D-BAE4-A20B179D4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9E0700-05E1-433A-9DF1-9819DD10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1DC8-3B58-4391-A167-D09F03711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1004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C1BB98-C020-4C8D-8208-09CAECF8C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8E62752-5EB0-47D0-9D04-1626A8079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83167A-17B7-4E3F-A969-EB64D0800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FBA1-4FB9-431F-AD45-C2ECB99AB954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8EF06A-3C6A-4907-9DA3-29E744492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9F37FE-4DAF-4BE5-B498-AC0199C58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1DC8-3B58-4391-A167-D09F03711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132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09D000D-6E12-4874-B57D-4B5A938C15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8F99C2-6783-420E-BBDE-B8EE8C9B6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A17CAD-D440-44B4-9B9A-DF293B56E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FBA1-4FB9-431F-AD45-C2ECB99AB954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9511F2-8951-4AC7-930D-C36161865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45164D-F575-43CF-AC87-FBD63348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1DC8-3B58-4391-A167-D09F03711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748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03365C-6143-46E8-ACE1-C38A8918E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893677-BC28-4188-86C4-928CAF6E0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D36A3C-B890-41CA-86F2-C9F69CCDF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FBA1-4FB9-431F-AD45-C2ECB99AB954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302A77-17F1-4135-BE8F-A8DCCDBBD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B661AE-5CB2-4A5D-8537-0ED0DC884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1DC8-3B58-4391-A167-D09F03711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0270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FD95AA-4664-4AC0-941B-17D21173B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64DD00-43C4-4A4E-A0AD-1F9F88F00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34F1A0-663F-4284-BBDB-FE800CEDA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FBA1-4FB9-431F-AD45-C2ECB99AB954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B7556F-9682-4FCF-8D4D-709A3F55E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1CCD1F-4BE1-46E4-97C9-B4A1E694C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1DC8-3B58-4391-A167-D09F03711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76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DF577B-1B2E-48DA-BACA-8806F19B2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E4CED4-0BDE-431C-B13B-D115D6730E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B6938C3-462D-4B6D-96D1-908963763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6D10E8D-3A7E-4F74-91DB-AA105012C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FBA1-4FB9-431F-AD45-C2ECB99AB954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EDA04C-5843-45AA-9F5D-2CA212A49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69E7AF7-40B7-47A9-A316-D04C1EE78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1DC8-3B58-4391-A167-D09F03711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526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C5A06C-53AA-4E06-8199-579922CF3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079C7F-52C0-4CED-8FAD-355D8BE04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56384C6-EC3B-4D92-BA8F-CCC12782E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D377124-4904-4044-AD8F-CB566B31BB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CB72167-B2CE-4D8A-A1B7-40C951FA31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338574D-8A69-4C36-99D3-1C55F3DE5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FBA1-4FB9-431F-AD45-C2ECB99AB954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A7F41B6-CE3F-4EB3-B62F-F871E96F0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875E37-B1A6-47D5-93F1-AD63294E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1DC8-3B58-4391-A167-D09F03711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121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C89ED9-6D2A-4037-886F-175899621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976168B-C5FF-4C5A-9991-1E94623EF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FBA1-4FB9-431F-AD45-C2ECB99AB954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ADB56FB-494C-4122-BF99-4D2C0BE2B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1D7B3E4-4050-4AAF-AEB7-835386731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1DC8-3B58-4391-A167-D09F03711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872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F505140-85ED-49E7-8C74-A6755A9AF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FBA1-4FB9-431F-AD45-C2ECB99AB954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416B848-B253-4555-BD19-950BD8B12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2ED1539-09FA-4975-AF0C-9BB8E0C34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1DC8-3B58-4391-A167-D09F03711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68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49DF7-C42E-4082-A5D7-4D4AE808E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915218-FDAC-423A-A54F-4D0DEF73A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15D9F28-93E2-4F85-869A-5233A004C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248EBC-3B89-4784-9C25-0DF184861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FBA1-4FB9-431F-AD45-C2ECB99AB954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917553-7224-4268-A1B0-B9BEA9835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2B33EB-2668-4E46-BEB3-CAC0AADDA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1DC8-3B58-4391-A167-D09F03711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726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F4616D-A6F6-4A99-B1C5-C1695C44C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1623FE4-31EF-4300-8655-402B97CEDE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7FBE0CD-2BB0-459A-AD32-E17EB6DDE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2771E5D-7D31-42D7-BB03-72B9098ED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FBA1-4FB9-431F-AD45-C2ECB99AB954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EF04CB-DFF2-423E-86EA-797069B41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A5BA1B5-02ED-43AB-B0F6-CC8ED2FCE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1DC8-3B58-4391-A167-D09F03711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1043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170AAD4-8B39-45F8-A93E-F15271205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7A6F0E6-CBF1-46F6-998D-207F6E941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5E91C4-BB9C-40E0-8F6F-6F2FFA4AB4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BFBA1-4FB9-431F-AD45-C2ECB99AB954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88A032-DAAB-4C3F-A008-C477F5FD9B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E8BE57-BC3C-49A7-9210-A7DDFE1AD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C1DC8-3B58-4391-A167-D09F03711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14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06DFFE-65CA-4B1B-9E2B-86BD5A151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A7906F-5D87-4485-8BB8-19EB931DE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NaCl</a:t>
            </a:r>
            <a:r>
              <a:rPr kumimoji="1" lang="ja-JP" altLang="en-US" dirty="0"/>
              <a:t>単結晶中の</a:t>
            </a:r>
            <a:r>
              <a:rPr kumimoji="1" lang="en-US" altLang="ja-JP" dirty="0" err="1"/>
              <a:t>CuCl</a:t>
            </a:r>
            <a:r>
              <a:rPr kumimoji="1" lang="ja-JP" altLang="en-US" dirty="0"/>
              <a:t>量子ドットの結晶性</a:t>
            </a:r>
            <a:r>
              <a:rPr lang="ja-JP" altLang="en-US" dirty="0"/>
              <a:t>に対するアニール処理の最適条件の決定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4406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05B4C0D-C017-4B5D-8049-22058F079EB5}"/>
              </a:ext>
            </a:extLst>
          </p:cNvPr>
          <p:cNvSpPr txBox="1"/>
          <p:nvPr/>
        </p:nvSpPr>
        <p:spPr>
          <a:xfrm>
            <a:off x="5640705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54CBFDC-D35D-424A-B14B-B87748789C24}"/>
              </a:ext>
            </a:extLst>
          </p:cNvPr>
          <p:cNvSpPr/>
          <p:nvPr/>
        </p:nvSpPr>
        <p:spPr>
          <a:xfrm>
            <a:off x="-1742" y="0"/>
            <a:ext cx="12193741" cy="680484"/>
          </a:xfrm>
          <a:prstGeom prst="rect">
            <a:avLst/>
          </a:prstGeom>
          <a:gradFill flip="none" rotWithShape="1">
            <a:gsLst>
              <a:gs pos="0">
                <a:srgbClr val="007A37">
                  <a:shade val="30000"/>
                  <a:satMod val="115000"/>
                </a:srgbClr>
              </a:gs>
              <a:gs pos="50000">
                <a:srgbClr val="007A37">
                  <a:shade val="67500"/>
                  <a:satMod val="115000"/>
                </a:srgbClr>
              </a:gs>
              <a:gs pos="100000">
                <a:srgbClr val="007A37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AD096C7-D1AD-4E4C-88A9-2163CD34324C}"/>
              </a:ext>
            </a:extLst>
          </p:cNvPr>
          <p:cNvSpPr/>
          <p:nvPr/>
        </p:nvSpPr>
        <p:spPr>
          <a:xfrm>
            <a:off x="-1" y="6498000"/>
            <a:ext cx="12193741" cy="360000"/>
          </a:xfrm>
          <a:prstGeom prst="rect">
            <a:avLst/>
          </a:prstGeom>
          <a:gradFill flip="none" rotWithShape="1">
            <a:gsLst>
              <a:gs pos="0">
                <a:srgbClr val="007A37">
                  <a:shade val="30000"/>
                  <a:satMod val="115000"/>
                </a:srgbClr>
              </a:gs>
              <a:gs pos="50000">
                <a:srgbClr val="007A37">
                  <a:shade val="67500"/>
                  <a:satMod val="115000"/>
                </a:srgbClr>
              </a:gs>
              <a:gs pos="100000">
                <a:srgbClr val="007A3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74B116B-CA0F-41E2-8959-4123AF4C8E18}"/>
              </a:ext>
            </a:extLst>
          </p:cNvPr>
          <p:cNvSpPr txBox="1"/>
          <p:nvPr/>
        </p:nvSpPr>
        <p:spPr>
          <a:xfrm>
            <a:off x="39613" y="4802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研究内容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B53C1AE7-DC3E-48FF-8238-2D4598C57870}"/>
              </a:ext>
            </a:extLst>
          </p:cNvPr>
          <p:cNvSpPr txBox="1">
            <a:spLocks/>
          </p:cNvSpPr>
          <p:nvPr/>
        </p:nvSpPr>
        <p:spPr>
          <a:xfrm>
            <a:off x="450168" y="1132728"/>
            <a:ext cx="11289920" cy="5545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err="1"/>
              <a:t>CuCl</a:t>
            </a:r>
            <a:r>
              <a:rPr lang="ja-JP" altLang="en-US" dirty="0"/>
              <a:t>ドット班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</a:t>
            </a:r>
            <a:r>
              <a:rPr lang="en-US" altLang="ja-JP" dirty="0"/>
              <a:t>NaCl</a:t>
            </a:r>
            <a:r>
              <a:rPr lang="ja-JP" altLang="en-US" dirty="0"/>
              <a:t>結晶中の</a:t>
            </a:r>
            <a:r>
              <a:rPr lang="en-US" altLang="ja-JP" dirty="0" err="1"/>
              <a:t>CuCl</a:t>
            </a:r>
            <a:r>
              <a:rPr lang="ja-JP" altLang="en-US" dirty="0"/>
              <a:t>量子ドットによる超蛍光の観測および解析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超蛍光が発現する試料が少ない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→試料の安定供給が不可欠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→</a:t>
            </a:r>
            <a:r>
              <a:rPr lang="en-US" altLang="ja-JP" dirty="0"/>
              <a:t>	</a:t>
            </a:r>
            <a:r>
              <a:rPr lang="ja-JP" altLang="en-US" dirty="0">
                <a:solidFill>
                  <a:srgbClr val="FF0000"/>
                </a:solidFill>
              </a:rPr>
              <a:t>超蛍光が観測できる試料を作製する</a:t>
            </a:r>
          </a:p>
        </p:txBody>
      </p:sp>
    </p:spTree>
    <p:extLst>
      <p:ext uri="{BB962C8B-B14F-4D97-AF65-F5344CB8AC3E}">
        <p14:creationId xmlns:p14="http://schemas.microsoft.com/office/powerpoint/2010/main" val="390140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C5CBCB-B43F-4350-8626-31F1D3BAC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168" y="1132728"/>
            <a:ext cx="11289920" cy="5545272"/>
          </a:xfrm>
        </p:spPr>
        <p:txBody>
          <a:bodyPr>
            <a:normAutofit/>
          </a:bodyPr>
          <a:lstStyle/>
          <a:p>
            <a:r>
              <a:rPr lang="ja-JP" altLang="en-US" dirty="0"/>
              <a:t>超蛍光</a:t>
            </a:r>
            <a:endParaRPr lang="en-US" altLang="ja-JP" dirty="0"/>
          </a:p>
          <a:p>
            <a:pPr lvl="1"/>
            <a:r>
              <a:rPr lang="ja-JP" altLang="en-US" dirty="0"/>
              <a:t>ある二準位系において、励起状態の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   電子が再結合することをトリガーに、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   </a:t>
            </a:r>
            <a:r>
              <a:rPr lang="ja-JP" altLang="en-US" dirty="0"/>
              <a:t>ほかの電子がコヒーレントな状態と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   </a:t>
            </a:r>
            <a:r>
              <a:rPr lang="ja-JP" altLang="en-US" dirty="0"/>
              <a:t>なって同時に再結合する現象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lvl="1"/>
            <a:r>
              <a:rPr lang="ja-JP" altLang="en-US" dirty="0"/>
              <a:t>十分な粒子間距離かつ二準位系が孤立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   </a:t>
            </a:r>
            <a:r>
              <a:rPr lang="ja-JP" altLang="en-US" dirty="0"/>
              <a:t>していることが発現の条件の</a:t>
            </a:r>
            <a:r>
              <a:rPr lang="en-US" altLang="ja-JP" dirty="0"/>
              <a:t>1</a:t>
            </a:r>
            <a:r>
              <a:rPr lang="ja-JP" altLang="en-US" dirty="0"/>
              <a:t>つ</a:t>
            </a:r>
            <a:endParaRPr lang="en-US" altLang="ja-JP" dirty="0"/>
          </a:p>
          <a:p>
            <a:r>
              <a:rPr lang="ja-JP" altLang="en-US" dirty="0"/>
              <a:t>あ</a:t>
            </a: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</a:t>
            </a:r>
            <a:r>
              <a:rPr lang="en-US" altLang="ja-JP" dirty="0"/>
              <a:t>	</a:t>
            </a:r>
            <a:r>
              <a:rPr lang="ja-JP" altLang="en-US" dirty="0">
                <a:solidFill>
                  <a:srgbClr val="FF0000"/>
                </a:solidFill>
              </a:rPr>
              <a:t>高密度量子ドット集合系が発現に有利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05B4C0D-C017-4B5D-8049-22058F079EB5}"/>
              </a:ext>
            </a:extLst>
          </p:cNvPr>
          <p:cNvSpPr txBox="1"/>
          <p:nvPr/>
        </p:nvSpPr>
        <p:spPr>
          <a:xfrm>
            <a:off x="5640705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54CBFDC-D35D-424A-B14B-B87748789C24}"/>
              </a:ext>
            </a:extLst>
          </p:cNvPr>
          <p:cNvSpPr/>
          <p:nvPr/>
        </p:nvSpPr>
        <p:spPr>
          <a:xfrm>
            <a:off x="-1742" y="0"/>
            <a:ext cx="12193741" cy="680484"/>
          </a:xfrm>
          <a:prstGeom prst="rect">
            <a:avLst/>
          </a:prstGeom>
          <a:gradFill flip="none" rotWithShape="1">
            <a:gsLst>
              <a:gs pos="0">
                <a:srgbClr val="007A37">
                  <a:shade val="30000"/>
                  <a:satMod val="115000"/>
                </a:srgbClr>
              </a:gs>
              <a:gs pos="50000">
                <a:srgbClr val="007A37">
                  <a:shade val="67500"/>
                  <a:satMod val="115000"/>
                </a:srgbClr>
              </a:gs>
              <a:gs pos="100000">
                <a:srgbClr val="007A37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AD096C7-D1AD-4E4C-88A9-2163CD34324C}"/>
              </a:ext>
            </a:extLst>
          </p:cNvPr>
          <p:cNvSpPr/>
          <p:nvPr/>
        </p:nvSpPr>
        <p:spPr>
          <a:xfrm>
            <a:off x="-1" y="6498000"/>
            <a:ext cx="12193741" cy="360000"/>
          </a:xfrm>
          <a:prstGeom prst="rect">
            <a:avLst/>
          </a:prstGeom>
          <a:gradFill flip="none" rotWithShape="1">
            <a:gsLst>
              <a:gs pos="0">
                <a:srgbClr val="007A37">
                  <a:shade val="30000"/>
                  <a:satMod val="115000"/>
                </a:srgbClr>
              </a:gs>
              <a:gs pos="50000">
                <a:srgbClr val="007A37">
                  <a:shade val="67500"/>
                  <a:satMod val="115000"/>
                </a:srgbClr>
              </a:gs>
              <a:gs pos="100000">
                <a:srgbClr val="007A3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74B116B-CA0F-41E2-8959-4123AF4C8E18}"/>
              </a:ext>
            </a:extLst>
          </p:cNvPr>
          <p:cNvSpPr txBox="1"/>
          <p:nvPr/>
        </p:nvSpPr>
        <p:spPr>
          <a:xfrm>
            <a:off x="39613" y="4802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研究目的</a:t>
            </a:r>
          </a:p>
        </p:txBody>
      </p: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46705015-AB80-4F68-BBEC-8ADB1F8BCF38}"/>
              </a:ext>
            </a:extLst>
          </p:cNvPr>
          <p:cNvGrpSpPr/>
          <p:nvPr/>
        </p:nvGrpSpPr>
        <p:grpSpPr>
          <a:xfrm>
            <a:off x="6751227" y="1498229"/>
            <a:ext cx="5036864" cy="2947142"/>
            <a:chOff x="6400799" y="1352448"/>
            <a:chExt cx="5036864" cy="2947142"/>
          </a:xfrm>
        </p:grpSpPr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2D4E7373-1D95-4E0B-8FFC-EF4188F1306A}"/>
                </a:ext>
              </a:extLst>
            </p:cNvPr>
            <p:cNvCxnSpPr/>
            <p:nvPr/>
          </p:nvCxnSpPr>
          <p:spPr>
            <a:xfrm>
              <a:off x="8448616" y="4095636"/>
              <a:ext cx="77751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23ED5C0F-21B8-4E95-9BA2-8DA7FD2D5511}"/>
                </a:ext>
              </a:extLst>
            </p:cNvPr>
            <p:cNvCxnSpPr/>
            <p:nvPr/>
          </p:nvCxnSpPr>
          <p:spPr>
            <a:xfrm>
              <a:off x="7424707" y="4095636"/>
              <a:ext cx="77751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02620B5E-F124-4CF7-9D81-C28DC77B6EA5}"/>
                </a:ext>
              </a:extLst>
            </p:cNvPr>
            <p:cNvCxnSpPr/>
            <p:nvPr/>
          </p:nvCxnSpPr>
          <p:spPr>
            <a:xfrm>
              <a:off x="6400799" y="4095636"/>
              <a:ext cx="77751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3A75E857-EE49-4D30-8766-81A08EDA076A}"/>
                </a:ext>
              </a:extLst>
            </p:cNvPr>
            <p:cNvCxnSpPr/>
            <p:nvPr/>
          </p:nvCxnSpPr>
          <p:spPr>
            <a:xfrm>
              <a:off x="9472524" y="4095636"/>
              <a:ext cx="77751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8081DB26-871D-44C1-992A-D1A4C0A829E9}"/>
                </a:ext>
              </a:extLst>
            </p:cNvPr>
            <p:cNvCxnSpPr/>
            <p:nvPr/>
          </p:nvCxnSpPr>
          <p:spPr>
            <a:xfrm>
              <a:off x="10496432" y="4095636"/>
              <a:ext cx="77751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4AF84C76-2E33-41D1-9F66-645D8472BD68}"/>
                </a:ext>
              </a:extLst>
            </p:cNvPr>
            <p:cNvCxnSpPr/>
            <p:nvPr/>
          </p:nvCxnSpPr>
          <p:spPr>
            <a:xfrm>
              <a:off x="8448616" y="2036867"/>
              <a:ext cx="77751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3878FC0D-891A-45B9-A89C-E1888899C26D}"/>
                </a:ext>
              </a:extLst>
            </p:cNvPr>
            <p:cNvCxnSpPr/>
            <p:nvPr/>
          </p:nvCxnSpPr>
          <p:spPr>
            <a:xfrm>
              <a:off x="7424707" y="2036867"/>
              <a:ext cx="77751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91F47239-C8E2-4F71-A569-2CCBDCB3C1D1}"/>
                </a:ext>
              </a:extLst>
            </p:cNvPr>
            <p:cNvCxnSpPr/>
            <p:nvPr/>
          </p:nvCxnSpPr>
          <p:spPr>
            <a:xfrm>
              <a:off x="6400799" y="2036867"/>
              <a:ext cx="77751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643EE039-FA33-4F96-82BF-DBB52AC6F165}"/>
                </a:ext>
              </a:extLst>
            </p:cNvPr>
            <p:cNvCxnSpPr/>
            <p:nvPr/>
          </p:nvCxnSpPr>
          <p:spPr>
            <a:xfrm>
              <a:off x="9472524" y="2036867"/>
              <a:ext cx="77751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2A20066C-6CCF-4D9D-BFC3-DDE533F1AEF4}"/>
                </a:ext>
              </a:extLst>
            </p:cNvPr>
            <p:cNvCxnSpPr/>
            <p:nvPr/>
          </p:nvCxnSpPr>
          <p:spPr>
            <a:xfrm>
              <a:off x="10436202" y="2036867"/>
              <a:ext cx="77751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楕円 50">
              <a:extLst>
                <a:ext uri="{FF2B5EF4-FFF2-40B4-BE49-F238E27FC236}">
                  <a16:creationId xmlns:a16="http://schemas.microsoft.com/office/drawing/2014/main" id="{7862A49E-6492-4903-A6A0-9250C5DA3F12}"/>
                </a:ext>
              </a:extLst>
            </p:cNvPr>
            <p:cNvSpPr/>
            <p:nvPr/>
          </p:nvSpPr>
          <p:spPr>
            <a:xfrm>
              <a:off x="6587759" y="3891681"/>
              <a:ext cx="407909" cy="40790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D36C8A96-EA9E-41EA-A8FF-5DEB01675D5C}"/>
                </a:ext>
              </a:extLst>
            </p:cNvPr>
            <p:cNvSpPr/>
            <p:nvPr/>
          </p:nvSpPr>
          <p:spPr>
            <a:xfrm>
              <a:off x="7611668" y="1832912"/>
              <a:ext cx="407909" cy="40790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E4939733-157F-46B8-8D5D-E87E31282608}"/>
                </a:ext>
              </a:extLst>
            </p:cNvPr>
            <p:cNvSpPr/>
            <p:nvPr/>
          </p:nvSpPr>
          <p:spPr>
            <a:xfrm>
              <a:off x="8630659" y="1832912"/>
              <a:ext cx="407909" cy="40790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楕円 53">
              <a:extLst>
                <a:ext uri="{FF2B5EF4-FFF2-40B4-BE49-F238E27FC236}">
                  <a16:creationId xmlns:a16="http://schemas.microsoft.com/office/drawing/2014/main" id="{3DDCEE9C-A10F-4051-BA5B-046FA6E7132C}"/>
                </a:ext>
              </a:extLst>
            </p:cNvPr>
            <p:cNvSpPr/>
            <p:nvPr/>
          </p:nvSpPr>
          <p:spPr>
            <a:xfrm>
              <a:off x="9649650" y="1832912"/>
              <a:ext cx="407909" cy="40790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90E8E271-84B3-45AB-BC66-B09381E2F308}"/>
                </a:ext>
              </a:extLst>
            </p:cNvPr>
            <p:cNvSpPr/>
            <p:nvPr/>
          </p:nvSpPr>
          <p:spPr>
            <a:xfrm>
              <a:off x="10621004" y="1832912"/>
              <a:ext cx="407909" cy="40790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5D39A293-3631-43F6-8339-F880D09AF742}"/>
                </a:ext>
              </a:extLst>
            </p:cNvPr>
            <p:cNvSpPr/>
            <p:nvPr/>
          </p:nvSpPr>
          <p:spPr>
            <a:xfrm>
              <a:off x="6587759" y="1832912"/>
              <a:ext cx="407909" cy="40790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8" name="直線矢印コネクタ 67">
              <a:extLst>
                <a:ext uri="{FF2B5EF4-FFF2-40B4-BE49-F238E27FC236}">
                  <a16:creationId xmlns:a16="http://schemas.microsoft.com/office/drawing/2014/main" id="{39C39FFB-61EA-4C7E-8D3F-A9D7289DF2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49060" y="1732105"/>
              <a:ext cx="571106" cy="5711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矢印コネクタ 68">
              <a:extLst>
                <a:ext uri="{FF2B5EF4-FFF2-40B4-BE49-F238E27FC236}">
                  <a16:creationId xmlns:a16="http://schemas.microsoft.com/office/drawing/2014/main" id="{8D65B738-4268-457C-826B-BF822AB286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8051" y="1732105"/>
              <a:ext cx="571106" cy="5711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矢印コネクタ 69">
              <a:extLst>
                <a:ext uri="{FF2B5EF4-FFF2-40B4-BE49-F238E27FC236}">
                  <a16:creationId xmlns:a16="http://schemas.microsoft.com/office/drawing/2014/main" id="{A391E3A4-3C16-4684-9251-278EF9C49E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39405" y="1732105"/>
              <a:ext cx="571106" cy="5711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線矢印コネクタ 70">
              <a:extLst>
                <a:ext uri="{FF2B5EF4-FFF2-40B4-BE49-F238E27FC236}">
                  <a16:creationId xmlns:a16="http://schemas.microsoft.com/office/drawing/2014/main" id="{31EBCC6B-DC6A-4E4A-B6A3-D9E8C32924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9279" y="1732105"/>
              <a:ext cx="571106" cy="5711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DD5267E9-35D4-4568-B1D6-F14DA130EB07}"/>
                </a:ext>
              </a:extLst>
            </p:cNvPr>
            <p:cNvSpPr/>
            <p:nvPr/>
          </p:nvSpPr>
          <p:spPr>
            <a:xfrm>
              <a:off x="7304248" y="1352448"/>
              <a:ext cx="4133415" cy="1386787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4" name="直線矢印コネクタ 73">
              <a:extLst>
                <a:ext uri="{FF2B5EF4-FFF2-40B4-BE49-F238E27FC236}">
                  <a16:creationId xmlns:a16="http://schemas.microsoft.com/office/drawing/2014/main" id="{A63DC3C2-3CB1-4E93-BBB1-C9D7D87D979B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47" y="2524182"/>
              <a:ext cx="0" cy="1012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矢印コネクタ 74">
              <a:extLst>
                <a:ext uri="{FF2B5EF4-FFF2-40B4-BE49-F238E27FC236}">
                  <a16:creationId xmlns:a16="http://schemas.microsoft.com/office/drawing/2014/main" id="{28846F2B-18F5-424B-87BD-507DC86DD7EF}"/>
                </a:ext>
              </a:extLst>
            </p:cNvPr>
            <p:cNvCxnSpPr>
              <a:cxnSpLocks/>
            </p:cNvCxnSpPr>
            <p:nvPr/>
          </p:nvCxnSpPr>
          <p:spPr>
            <a:xfrm>
              <a:off x="6791714" y="2524182"/>
              <a:ext cx="0" cy="1012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5273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C5CBCB-B43F-4350-8626-31F1D3BAC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168" y="1132728"/>
            <a:ext cx="11289920" cy="5545272"/>
          </a:xfrm>
        </p:spPr>
        <p:txBody>
          <a:bodyPr>
            <a:normAutofit/>
          </a:bodyPr>
          <a:lstStyle/>
          <a:p>
            <a:r>
              <a:rPr lang="en-US" altLang="ja-JP" dirty="0" err="1"/>
              <a:t>CuCl</a:t>
            </a:r>
            <a:r>
              <a:rPr lang="ja-JP" altLang="en-US" dirty="0"/>
              <a:t>量子ドットの利点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→高密度量子ドット集合系が発現に有利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05B4C0D-C017-4B5D-8049-22058F079EB5}"/>
              </a:ext>
            </a:extLst>
          </p:cNvPr>
          <p:cNvSpPr txBox="1"/>
          <p:nvPr/>
        </p:nvSpPr>
        <p:spPr>
          <a:xfrm>
            <a:off x="5640705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54CBFDC-D35D-424A-B14B-B87748789C24}"/>
              </a:ext>
            </a:extLst>
          </p:cNvPr>
          <p:cNvSpPr/>
          <p:nvPr/>
        </p:nvSpPr>
        <p:spPr>
          <a:xfrm>
            <a:off x="-1742" y="0"/>
            <a:ext cx="12193741" cy="680484"/>
          </a:xfrm>
          <a:prstGeom prst="rect">
            <a:avLst/>
          </a:prstGeom>
          <a:gradFill flip="none" rotWithShape="1">
            <a:gsLst>
              <a:gs pos="0">
                <a:srgbClr val="007A37">
                  <a:shade val="30000"/>
                  <a:satMod val="115000"/>
                </a:srgbClr>
              </a:gs>
              <a:gs pos="50000">
                <a:srgbClr val="007A37">
                  <a:shade val="67500"/>
                  <a:satMod val="115000"/>
                </a:srgbClr>
              </a:gs>
              <a:gs pos="100000">
                <a:srgbClr val="007A37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AD096C7-D1AD-4E4C-88A9-2163CD34324C}"/>
              </a:ext>
            </a:extLst>
          </p:cNvPr>
          <p:cNvSpPr/>
          <p:nvPr/>
        </p:nvSpPr>
        <p:spPr>
          <a:xfrm>
            <a:off x="-1" y="6498000"/>
            <a:ext cx="12193741" cy="360000"/>
          </a:xfrm>
          <a:prstGeom prst="rect">
            <a:avLst/>
          </a:prstGeom>
          <a:gradFill flip="none" rotWithShape="1">
            <a:gsLst>
              <a:gs pos="0">
                <a:srgbClr val="007A37">
                  <a:shade val="30000"/>
                  <a:satMod val="115000"/>
                </a:srgbClr>
              </a:gs>
              <a:gs pos="50000">
                <a:srgbClr val="007A37">
                  <a:shade val="67500"/>
                  <a:satMod val="115000"/>
                </a:srgbClr>
              </a:gs>
              <a:gs pos="100000">
                <a:srgbClr val="007A3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74B116B-CA0F-41E2-8959-4123AF4C8E18}"/>
              </a:ext>
            </a:extLst>
          </p:cNvPr>
          <p:cNvSpPr txBox="1"/>
          <p:nvPr/>
        </p:nvSpPr>
        <p:spPr>
          <a:xfrm>
            <a:off x="39613" y="4802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材料選択</a:t>
            </a:r>
            <a:endParaRPr kumimoji="1" lang="ja-JP" altLang="en-US" sz="2800" dirty="0">
              <a:solidFill>
                <a:schemeClr val="bg1"/>
              </a:solidFill>
              <a:latin typeface="Times New Roman" panose="02020603050405020304" pitchFamily="18" charset="0"/>
              <a:ea typeface="ＭＳ ゴシック" panose="020B06090702050802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901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E3C2924-16C0-4327-97FE-FF9BEB6C10B5}"/>
              </a:ext>
            </a:extLst>
          </p:cNvPr>
          <p:cNvSpPr/>
          <p:nvPr/>
        </p:nvSpPr>
        <p:spPr>
          <a:xfrm>
            <a:off x="-1742" y="0"/>
            <a:ext cx="12193741" cy="680484"/>
          </a:xfrm>
          <a:prstGeom prst="rect">
            <a:avLst/>
          </a:prstGeom>
          <a:gradFill flip="none" rotWithShape="1">
            <a:gsLst>
              <a:gs pos="0">
                <a:srgbClr val="007A37">
                  <a:shade val="30000"/>
                  <a:satMod val="115000"/>
                </a:srgbClr>
              </a:gs>
              <a:gs pos="50000">
                <a:srgbClr val="007A37">
                  <a:shade val="67500"/>
                  <a:satMod val="115000"/>
                </a:srgbClr>
              </a:gs>
              <a:gs pos="100000">
                <a:srgbClr val="007A37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BB3BF97-792F-4534-86F9-EE874F1B65F3}"/>
              </a:ext>
            </a:extLst>
          </p:cNvPr>
          <p:cNvSpPr/>
          <p:nvPr/>
        </p:nvSpPr>
        <p:spPr>
          <a:xfrm>
            <a:off x="-1" y="6498000"/>
            <a:ext cx="12193741" cy="360000"/>
          </a:xfrm>
          <a:prstGeom prst="rect">
            <a:avLst/>
          </a:prstGeom>
          <a:gradFill flip="none" rotWithShape="1">
            <a:gsLst>
              <a:gs pos="0">
                <a:srgbClr val="007A37">
                  <a:shade val="30000"/>
                  <a:satMod val="115000"/>
                </a:srgbClr>
              </a:gs>
              <a:gs pos="50000">
                <a:srgbClr val="007A37">
                  <a:shade val="67500"/>
                  <a:satMod val="115000"/>
                </a:srgbClr>
              </a:gs>
              <a:gs pos="100000">
                <a:srgbClr val="007A3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D093C3F-231B-4655-89F3-7121E0B4BADE}"/>
              </a:ext>
            </a:extLst>
          </p:cNvPr>
          <p:cNvSpPr txBox="1"/>
          <p:nvPr/>
        </p:nvSpPr>
        <p:spPr>
          <a:xfrm>
            <a:off x="39613" y="4802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試料作製</a:t>
            </a:r>
            <a:endParaRPr kumimoji="1" lang="ja-JP" altLang="en-US" sz="2800" dirty="0">
              <a:solidFill>
                <a:schemeClr val="bg1"/>
              </a:solidFill>
              <a:latin typeface="Times New Roman" panose="02020603050405020304" pitchFamily="18" charset="0"/>
              <a:ea typeface="ＭＳ ゴシック" panose="020B06090702050802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0A3A377F-E9D2-409D-817A-692DE83FB8E4}"/>
              </a:ext>
            </a:extLst>
          </p:cNvPr>
          <p:cNvSpPr txBox="1">
            <a:spLocks/>
          </p:cNvSpPr>
          <p:nvPr/>
        </p:nvSpPr>
        <p:spPr>
          <a:xfrm>
            <a:off x="450168" y="1132728"/>
            <a:ext cx="11289920" cy="5545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横型ブリッジマン</a:t>
            </a:r>
            <a:endParaRPr lang="en-US" altLang="ja-JP" dirty="0"/>
          </a:p>
          <a:p>
            <a:pPr lvl="1"/>
            <a:r>
              <a:rPr lang="en-US" altLang="ja-JP" dirty="0"/>
              <a:t>NaCl</a:t>
            </a:r>
            <a:r>
              <a:rPr lang="ja-JP" altLang="en-US" dirty="0"/>
              <a:t>粉末と</a:t>
            </a:r>
            <a:r>
              <a:rPr lang="en-US" altLang="ja-JP" dirty="0" err="1"/>
              <a:t>CuCl</a:t>
            </a:r>
            <a:r>
              <a:rPr lang="ja-JP" altLang="en-US" dirty="0"/>
              <a:t>粉末を混合させ、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   1</a:t>
            </a:r>
            <a:r>
              <a:rPr lang="ja-JP" altLang="en-US" dirty="0"/>
              <a:t>つのインゴットを作成する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アニール</a:t>
            </a:r>
            <a:endParaRPr lang="en-US" altLang="ja-JP" dirty="0"/>
          </a:p>
          <a:p>
            <a:pPr lvl="1"/>
            <a:r>
              <a:rPr lang="ja-JP" altLang="en-US" dirty="0"/>
              <a:t>インゴットの母体の</a:t>
            </a:r>
            <a:r>
              <a:rPr lang="en-US" altLang="ja-JP" dirty="0"/>
              <a:t>NaCl</a:t>
            </a:r>
            <a:r>
              <a:rPr lang="ja-JP" altLang="en-US" dirty="0"/>
              <a:t>の結晶性を良くする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→</a:t>
            </a:r>
            <a:r>
              <a:rPr lang="en-US" altLang="ja-JP" dirty="0" err="1"/>
              <a:t>CuCl</a:t>
            </a:r>
            <a:r>
              <a:rPr lang="ja-JP" altLang="en-US" dirty="0"/>
              <a:t>がナノサイズ量子ドットになる</a:t>
            </a:r>
            <a:endParaRPr lang="en-US" altLang="ja-JP" dirty="0"/>
          </a:p>
          <a:p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→</a:t>
            </a:r>
            <a:r>
              <a:rPr lang="en-US" altLang="ja-JP" dirty="0"/>
              <a:t>	</a:t>
            </a:r>
            <a:r>
              <a:rPr lang="ja-JP" altLang="en-US" dirty="0"/>
              <a:t>同インゴットから取り出した試料の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/>
              <a:t>   	</a:t>
            </a:r>
            <a:r>
              <a:rPr lang="ja-JP" altLang="en-US" dirty="0"/>
              <a:t>アニール条件を変えてゆく</a:t>
            </a: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C4392074-7A9B-409B-9B32-2934E4A5F813}"/>
              </a:ext>
            </a:extLst>
          </p:cNvPr>
          <p:cNvGrpSpPr/>
          <p:nvPr/>
        </p:nvGrpSpPr>
        <p:grpSpPr>
          <a:xfrm>
            <a:off x="7703956" y="858602"/>
            <a:ext cx="4167999" cy="4098058"/>
            <a:chOff x="7512316" y="1581361"/>
            <a:chExt cx="4167999" cy="4098058"/>
          </a:xfrm>
        </p:grpSpPr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B27A5BFD-D12C-4853-BD78-D6DCA20EFC86}"/>
                </a:ext>
              </a:extLst>
            </p:cNvPr>
            <p:cNvGrpSpPr/>
            <p:nvPr/>
          </p:nvGrpSpPr>
          <p:grpSpPr>
            <a:xfrm>
              <a:off x="7933926" y="4283179"/>
              <a:ext cx="2918778" cy="1396240"/>
              <a:chOff x="7933926" y="4283179"/>
              <a:chExt cx="2918778" cy="1396240"/>
            </a:xfrm>
          </p:grpSpPr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B8FACF2F-4F33-445F-92FD-58386EA54DF6}"/>
                  </a:ext>
                </a:extLst>
              </p:cNvPr>
              <p:cNvSpPr/>
              <p:nvPr/>
            </p:nvSpPr>
            <p:spPr>
              <a:xfrm>
                <a:off x="8176028" y="4283179"/>
                <a:ext cx="2496804" cy="139624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D296C44C-5F02-4E48-B439-0F6B4405B824}"/>
                  </a:ext>
                </a:extLst>
              </p:cNvPr>
              <p:cNvSpPr/>
              <p:nvPr/>
            </p:nvSpPr>
            <p:spPr>
              <a:xfrm>
                <a:off x="7933926" y="4737642"/>
                <a:ext cx="2250409" cy="487315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C48BEA82-34CE-4A3E-A207-37F931BB7E1C}"/>
                  </a:ext>
                </a:extLst>
              </p:cNvPr>
              <p:cNvSpPr txBox="1"/>
              <p:nvPr/>
            </p:nvSpPr>
            <p:spPr>
              <a:xfrm>
                <a:off x="8735670" y="4905024"/>
                <a:ext cx="14400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インゴット</a:t>
                </a:r>
                <a:endParaRPr kumimoji="1" lang="ja-JP" altLang="en-US" dirty="0"/>
              </a:p>
            </p:txBody>
          </p:sp>
          <p:sp>
            <p:nvSpPr>
              <p:cNvPr id="27" name="四角形: 角を丸くする 26">
                <a:extLst>
                  <a:ext uri="{FF2B5EF4-FFF2-40B4-BE49-F238E27FC236}">
                    <a16:creationId xmlns:a16="http://schemas.microsoft.com/office/drawing/2014/main" id="{E16AC948-0690-4A88-9D96-94C523505B62}"/>
                  </a:ext>
                </a:extLst>
              </p:cNvPr>
              <p:cNvSpPr/>
              <p:nvPr/>
            </p:nvSpPr>
            <p:spPr>
              <a:xfrm>
                <a:off x="8705964" y="4884100"/>
                <a:ext cx="1379813" cy="340857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EADA799C-E5C4-4692-A809-5E1BEED380F5}"/>
                  </a:ext>
                </a:extLst>
              </p:cNvPr>
              <p:cNvSpPr txBox="1"/>
              <p:nvPr/>
            </p:nvSpPr>
            <p:spPr>
              <a:xfrm>
                <a:off x="8454094" y="4286829"/>
                <a:ext cx="239861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800" dirty="0">
                    <a:solidFill>
                      <a:schemeClr val="bg1"/>
                    </a:solidFill>
                  </a:rPr>
                  <a:t>加熱炉</a:t>
                </a:r>
                <a:r>
                  <a:rPr kumimoji="1" lang="en-US" altLang="ja-JP" sz="2800" dirty="0">
                    <a:solidFill>
                      <a:schemeClr val="bg1"/>
                    </a:solidFill>
                  </a:rPr>
                  <a:t>:600</a:t>
                </a:r>
                <a:r>
                  <a:rPr lang="ja-JP" altLang="en-US" sz="2800" dirty="0">
                    <a:solidFill>
                      <a:schemeClr val="bg1"/>
                    </a:solidFill>
                  </a:rPr>
                  <a:t>℃</a:t>
                </a:r>
                <a:endParaRPr kumimoji="1" lang="ja-JP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5" name="グループ化 34">
              <a:extLst>
                <a:ext uri="{FF2B5EF4-FFF2-40B4-BE49-F238E27FC236}">
                  <a16:creationId xmlns:a16="http://schemas.microsoft.com/office/drawing/2014/main" id="{3E57649A-638B-4216-916C-F4F88AF7873B}"/>
                </a:ext>
              </a:extLst>
            </p:cNvPr>
            <p:cNvGrpSpPr/>
            <p:nvPr/>
          </p:nvGrpSpPr>
          <p:grpSpPr>
            <a:xfrm>
              <a:off x="7512316" y="1581361"/>
              <a:ext cx="4167999" cy="1398663"/>
              <a:chOff x="7512316" y="1581361"/>
              <a:chExt cx="4167999" cy="1398663"/>
            </a:xfrm>
          </p:grpSpPr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ABC4CB9C-12CE-4102-865A-32F75091C766}"/>
                  </a:ext>
                </a:extLst>
              </p:cNvPr>
              <p:cNvSpPr/>
              <p:nvPr/>
            </p:nvSpPr>
            <p:spPr>
              <a:xfrm>
                <a:off x="8176028" y="1583784"/>
                <a:ext cx="2496804" cy="139624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22" name="直線矢印コネクタ 21">
                <a:extLst>
                  <a:ext uri="{FF2B5EF4-FFF2-40B4-BE49-F238E27FC236}">
                    <a16:creationId xmlns:a16="http://schemas.microsoft.com/office/drawing/2014/main" id="{AABE7009-CE12-490A-B175-38E2671F3F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12316" y="2281903"/>
                <a:ext cx="42161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矢印コネクタ 22">
                <a:extLst>
                  <a:ext uri="{FF2B5EF4-FFF2-40B4-BE49-F238E27FC236}">
                    <a16:creationId xmlns:a16="http://schemas.microsoft.com/office/drawing/2014/main" id="{AE35E34D-7A43-4CBB-BF61-CF0B793DD15E}"/>
                  </a:ext>
                </a:extLst>
              </p:cNvPr>
              <p:cNvCxnSpPr/>
              <p:nvPr/>
            </p:nvCxnSpPr>
            <p:spPr>
              <a:xfrm>
                <a:off x="10672832" y="2281903"/>
                <a:ext cx="100748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0BEC21D6-92A1-44DC-AFDA-968191A486A1}"/>
                  </a:ext>
                </a:extLst>
              </p:cNvPr>
              <p:cNvSpPr/>
              <p:nvPr/>
            </p:nvSpPr>
            <p:spPr>
              <a:xfrm>
                <a:off x="7933926" y="2038246"/>
                <a:ext cx="2250409" cy="487315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四角形: 角を丸くする 30">
                <a:extLst>
                  <a:ext uri="{FF2B5EF4-FFF2-40B4-BE49-F238E27FC236}">
                    <a16:creationId xmlns:a16="http://schemas.microsoft.com/office/drawing/2014/main" id="{06AC7BE2-BB8E-4F86-AE47-C1A1846127D0}"/>
                  </a:ext>
                </a:extLst>
              </p:cNvPr>
              <p:cNvSpPr/>
              <p:nvPr/>
            </p:nvSpPr>
            <p:spPr>
              <a:xfrm>
                <a:off x="9226132" y="2184704"/>
                <a:ext cx="859645" cy="340857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8179CD2A-39B5-4A5B-9D88-E536C5E99A9C}"/>
                  </a:ext>
                </a:extLst>
              </p:cNvPr>
              <p:cNvSpPr txBox="1"/>
              <p:nvPr/>
            </p:nvSpPr>
            <p:spPr>
              <a:xfrm>
                <a:off x="9327022" y="2183882"/>
                <a:ext cx="6570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粉末</a:t>
                </a:r>
              </a:p>
            </p:txBody>
          </p:sp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8BC756A1-BB9F-4F4B-8D1D-D11CB2503B6F}"/>
                  </a:ext>
                </a:extLst>
              </p:cNvPr>
              <p:cNvSpPr txBox="1"/>
              <p:nvPr/>
            </p:nvSpPr>
            <p:spPr>
              <a:xfrm>
                <a:off x="8454094" y="1581361"/>
                <a:ext cx="239861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800" dirty="0">
                    <a:solidFill>
                      <a:schemeClr val="bg1"/>
                    </a:solidFill>
                  </a:rPr>
                  <a:t>加熱炉</a:t>
                </a:r>
                <a:r>
                  <a:rPr kumimoji="1" lang="en-US" altLang="ja-JP" sz="2800" dirty="0">
                    <a:solidFill>
                      <a:schemeClr val="bg1"/>
                    </a:solidFill>
                  </a:rPr>
                  <a:t>:820</a:t>
                </a:r>
                <a:r>
                  <a:rPr lang="ja-JP" altLang="en-US" sz="2800" dirty="0">
                    <a:solidFill>
                      <a:schemeClr val="bg1"/>
                    </a:solidFill>
                  </a:rPr>
                  <a:t>℃</a:t>
                </a:r>
                <a:endParaRPr kumimoji="1" lang="ja-JP" altLang="en-US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656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F0D0ADD-74ED-4644-BF9C-667D2C08D5E8}"/>
              </a:ext>
            </a:extLst>
          </p:cNvPr>
          <p:cNvSpPr/>
          <p:nvPr/>
        </p:nvSpPr>
        <p:spPr>
          <a:xfrm>
            <a:off x="-1742" y="0"/>
            <a:ext cx="12193741" cy="680484"/>
          </a:xfrm>
          <a:prstGeom prst="rect">
            <a:avLst/>
          </a:prstGeom>
          <a:gradFill flip="none" rotWithShape="1">
            <a:gsLst>
              <a:gs pos="0">
                <a:srgbClr val="007A37">
                  <a:shade val="30000"/>
                  <a:satMod val="115000"/>
                </a:srgbClr>
              </a:gs>
              <a:gs pos="50000">
                <a:srgbClr val="007A37">
                  <a:shade val="67500"/>
                  <a:satMod val="115000"/>
                </a:srgbClr>
              </a:gs>
              <a:gs pos="100000">
                <a:srgbClr val="007A37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276BEE4-51BA-4C86-AA35-9742006F1D04}"/>
              </a:ext>
            </a:extLst>
          </p:cNvPr>
          <p:cNvSpPr/>
          <p:nvPr/>
        </p:nvSpPr>
        <p:spPr>
          <a:xfrm>
            <a:off x="-1" y="6498000"/>
            <a:ext cx="12193741" cy="360000"/>
          </a:xfrm>
          <a:prstGeom prst="rect">
            <a:avLst/>
          </a:prstGeom>
          <a:gradFill flip="none" rotWithShape="1">
            <a:gsLst>
              <a:gs pos="0">
                <a:srgbClr val="007A37">
                  <a:shade val="30000"/>
                  <a:satMod val="115000"/>
                </a:srgbClr>
              </a:gs>
              <a:gs pos="50000">
                <a:srgbClr val="007A37">
                  <a:shade val="67500"/>
                  <a:satMod val="115000"/>
                </a:srgbClr>
              </a:gs>
              <a:gs pos="100000">
                <a:srgbClr val="007A3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A6D1620-075B-457F-AE1A-71993C22DD5E}"/>
              </a:ext>
            </a:extLst>
          </p:cNvPr>
          <p:cNvSpPr txBox="1"/>
          <p:nvPr/>
        </p:nvSpPr>
        <p:spPr>
          <a:xfrm>
            <a:off x="39613" y="4802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試料評価</a:t>
            </a:r>
            <a:endParaRPr kumimoji="1" lang="ja-JP" altLang="en-US" sz="2800" dirty="0">
              <a:solidFill>
                <a:schemeClr val="bg1"/>
              </a:solidFill>
              <a:latin typeface="Times New Roman" panose="02020603050405020304" pitchFamily="18" charset="0"/>
              <a:ea typeface="ＭＳ ゴシック" panose="020B06090702050802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9C260045-3130-4F13-9EF3-F55861F185F0}"/>
              </a:ext>
            </a:extLst>
          </p:cNvPr>
          <p:cNvSpPr txBox="1">
            <a:spLocks/>
          </p:cNvSpPr>
          <p:nvPr/>
        </p:nvSpPr>
        <p:spPr>
          <a:xfrm>
            <a:off x="450168" y="1132728"/>
            <a:ext cx="11289920" cy="5545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ナノサイズの量子ドットでは量子閉じ込め効果が考慮される</a:t>
            </a:r>
            <a:endParaRPr lang="en-US" altLang="ja-JP" dirty="0"/>
          </a:p>
          <a:p>
            <a:pPr lvl="1"/>
            <a:r>
              <a:rPr lang="ja-JP" altLang="en-US" dirty="0"/>
              <a:t>量子閉じ込め効果</a:t>
            </a:r>
            <a:r>
              <a:rPr lang="en-US" altLang="ja-JP" dirty="0"/>
              <a:t>:</a:t>
            </a:r>
          </a:p>
          <a:p>
            <a:pPr marL="457200" lvl="1" indent="0">
              <a:buNone/>
            </a:pPr>
            <a:r>
              <a:rPr lang="ja-JP" altLang="en-US" dirty="0"/>
              <a:t>→ドットサイズによって発光のエネルギーが異なる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</a:t>
            </a:r>
            <a:r>
              <a:rPr lang="en-US" altLang="ja-JP" dirty="0"/>
              <a:t>	</a:t>
            </a:r>
            <a:r>
              <a:rPr lang="ja-JP" altLang="en-US" dirty="0"/>
              <a:t>発光</a:t>
            </a:r>
            <a:r>
              <a:rPr lang="en-US" altLang="ja-JP" dirty="0"/>
              <a:t>(PL)</a:t>
            </a:r>
            <a:r>
              <a:rPr lang="ja-JP" altLang="en-US" dirty="0"/>
              <a:t>スキャン測定を行い、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         </a:t>
            </a:r>
            <a:r>
              <a:rPr lang="en-US" altLang="ja-JP" dirty="0"/>
              <a:t>	</a:t>
            </a:r>
            <a:r>
              <a:rPr lang="ja-JP" altLang="en-US" dirty="0"/>
              <a:t>発光エネルギー</a:t>
            </a:r>
            <a:r>
              <a:rPr lang="en-US" altLang="ja-JP" dirty="0"/>
              <a:t>	:</a:t>
            </a:r>
            <a:r>
              <a:rPr lang="ja-JP" altLang="en-US" dirty="0"/>
              <a:t>ドットサイズ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       	</a:t>
            </a:r>
            <a:r>
              <a:rPr lang="ja-JP" altLang="en-US" dirty="0"/>
              <a:t>発光強度</a:t>
            </a:r>
            <a:r>
              <a:rPr lang="en-US" altLang="ja-JP" dirty="0"/>
              <a:t>		:</a:t>
            </a:r>
            <a:r>
              <a:rPr lang="ja-JP" altLang="en-US" dirty="0"/>
              <a:t>ドット密度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   </a:t>
            </a:r>
            <a:r>
              <a:rPr lang="en-US" altLang="ja-JP" dirty="0"/>
              <a:t>	</a:t>
            </a:r>
            <a:r>
              <a:rPr lang="ja-JP" altLang="en-US" dirty="0"/>
              <a:t>を見積もる</a:t>
            </a:r>
          </a:p>
        </p:txBody>
      </p:sp>
    </p:spTree>
    <p:extLst>
      <p:ext uri="{BB962C8B-B14F-4D97-AF65-F5344CB8AC3E}">
        <p14:creationId xmlns:p14="http://schemas.microsoft.com/office/powerpoint/2010/main" val="128956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2997CCE3-E778-4F68-8C63-25343DD8D13A}"/>
              </a:ext>
            </a:extLst>
          </p:cNvPr>
          <p:cNvSpPr txBox="1">
            <a:spLocks/>
          </p:cNvSpPr>
          <p:nvPr/>
        </p:nvSpPr>
        <p:spPr>
          <a:xfrm>
            <a:off x="450168" y="1132728"/>
            <a:ext cx="11289920" cy="5545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ブリッジマン処理条件</a:t>
            </a:r>
            <a:r>
              <a:rPr lang="en-US" altLang="ja-JP" dirty="0"/>
              <a:t>:820</a:t>
            </a:r>
            <a:r>
              <a:rPr lang="ja-JP" altLang="en-US" dirty="0"/>
              <a:t>℃</a:t>
            </a:r>
            <a:r>
              <a:rPr lang="en-US" altLang="ja-JP" dirty="0"/>
              <a:t>(</a:t>
            </a:r>
            <a:r>
              <a:rPr lang="ja-JP" altLang="en-US" dirty="0"/>
              <a:t>固定</a:t>
            </a:r>
            <a:r>
              <a:rPr lang="en-US" altLang="ja-JP" dirty="0"/>
              <a:t>)</a:t>
            </a:r>
            <a:r>
              <a:rPr lang="ja-JP" altLang="en-US" dirty="0"/>
              <a:t>、成長速度</a:t>
            </a:r>
            <a:r>
              <a:rPr lang="en-US" altLang="ja-JP" dirty="0"/>
              <a:t>9.61mm/day(</a:t>
            </a:r>
            <a:r>
              <a:rPr lang="ja-JP" altLang="en-US" dirty="0"/>
              <a:t>固定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ja-JP" altLang="en-US" dirty="0"/>
              <a:t>アニール処理条件</a:t>
            </a:r>
            <a:r>
              <a:rPr lang="en-US" altLang="ja-JP" dirty="0"/>
              <a:t>:600</a:t>
            </a:r>
            <a:r>
              <a:rPr lang="ja-JP" altLang="en-US" dirty="0"/>
              <a:t>℃</a:t>
            </a:r>
            <a:r>
              <a:rPr lang="en-US" altLang="ja-JP" dirty="0"/>
              <a:t>(</a:t>
            </a:r>
            <a:r>
              <a:rPr lang="ja-JP" altLang="en-US" dirty="0"/>
              <a:t>固定</a:t>
            </a:r>
            <a:r>
              <a:rPr lang="en-US" altLang="ja-JP" dirty="0"/>
              <a:t>),</a:t>
            </a:r>
            <a:r>
              <a:rPr lang="en-US" altLang="ja-JP" dirty="0">
                <a:solidFill>
                  <a:srgbClr val="FF0000"/>
                </a:solidFill>
              </a:rPr>
              <a:t>2day(48h)</a:t>
            </a:r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</a:t>
            </a:r>
            <a:r>
              <a:rPr lang="en-US" altLang="ja-JP" dirty="0"/>
              <a:t>	</a:t>
            </a:r>
            <a:r>
              <a:rPr lang="ja-JP" altLang="en-US" dirty="0"/>
              <a:t>ドットサイズに位置依存性はあまり見られない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  	</a:t>
            </a:r>
            <a:r>
              <a:rPr lang="ja-JP" altLang="en-US" dirty="0"/>
              <a:t>ドット密度には差が見受けられる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E81959B-29AB-4BF6-990F-4B6ED9141738}"/>
              </a:ext>
            </a:extLst>
          </p:cNvPr>
          <p:cNvSpPr/>
          <p:nvPr/>
        </p:nvSpPr>
        <p:spPr>
          <a:xfrm>
            <a:off x="-1742" y="0"/>
            <a:ext cx="12193741" cy="680484"/>
          </a:xfrm>
          <a:prstGeom prst="rect">
            <a:avLst/>
          </a:prstGeom>
          <a:gradFill flip="none" rotWithShape="1">
            <a:gsLst>
              <a:gs pos="0">
                <a:srgbClr val="007A37">
                  <a:shade val="30000"/>
                  <a:satMod val="115000"/>
                </a:srgbClr>
              </a:gs>
              <a:gs pos="50000">
                <a:srgbClr val="007A37">
                  <a:shade val="67500"/>
                  <a:satMod val="115000"/>
                </a:srgbClr>
              </a:gs>
              <a:gs pos="100000">
                <a:srgbClr val="007A37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7FACD26-D404-4C10-8462-E6ABAED0243D}"/>
              </a:ext>
            </a:extLst>
          </p:cNvPr>
          <p:cNvSpPr/>
          <p:nvPr/>
        </p:nvSpPr>
        <p:spPr>
          <a:xfrm>
            <a:off x="-1" y="6498000"/>
            <a:ext cx="12193741" cy="360000"/>
          </a:xfrm>
          <a:prstGeom prst="rect">
            <a:avLst/>
          </a:prstGeom>
          <a:gradFill flip="none" rotWithShape="1">
            <a:gsLst>
              <a:gs pos="0">
                <a:srgbClr val="007A37">
                  <a:shade val="30000"/>
                  <a:satMod val="115000"/>
                </a:srgbClr>
              </a:gs>
              <a:gs pos="50000">
                <a:srgbClr val="007A37">
                  <a:shade val="67500"/>
                  <a:satMod val="115000"/>
                </a:srgbClr>
              </a:gs>
              <a:gs pos="100000">
                <a:srgbClr val="007A3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507FD73-BE89-4176-81E8-E3694ECF8157}"/>
              </a:ext>
            </a:extLst>
          </p:cNvPr>
          <p:cNvSpPr txBox="1"/>
          <p:nvPr/>
        </p:nvSpPr>
        <p:spPr>
          <a:xfrm>
            <a:off x="39613" y="4802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実験結果</a:t>
            </a:r>
            <a:endParaRPr kumimoji="1" lang="ja-JP" altLang="en-US" sz="2800" dirty="0">
              <a:solidFill>
                <a:schemeClr val="bg1"/>
              </a:solidFill>
              <a:latin typeface="Times New Roman" panose="02020603050405020304" pitchFamily="18" charset="0"/>
              <a:ea typeface="ＭＳ ゴシック" panose="020B06090702050802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586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4480D1F0-F2E7-4EE6-8A7B-6A2D237CD573}"/>
              </a:ext>
            </a:extLst>
          </p:cNvPr>
          <p:cNvSpPr txBox="1">
            <a:spLocks/>
          </p:cNvSpPr>
          <p:nvPr/>
        </p:nvSpPr>
        <p:spPr>
          <a:xfrm>
            <a:off x="450168" y="1132728"/>
            <a:ext cx="11289920" cy="5545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同ブリッジマン処理条件下</a:t>
            </a:r>
            <a:r>
              <a:rPr lang="ja-JP" altLang="en-US" dirty="0"/>
              <a:t>での追加のインゴット作成が完了した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</a:t>
            </a:r>
            <a:r>
              <a:rPr lang="en-US" altLang="ja-JP" dirty="0"/>
              <a:t>	</a:t>
            </a:r>
            <a:r>
              <a:rPr lang="ja-JP" altLang="en-US" dirty="0"/>
              <a:t>次なるアニールの実施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光学系が完全でない</a:t>
            </a:r>
            <a:endParaRPr lang="en-US" altLang="ja-JP" dirty="0"/>
          </a:p>
          <a:p>
            <a:pPr lvl="1"/>
            <a:r>
              <a:rPr lang="ja-JP" altLang="en-US" dirty="0"/>
              <a:t>ビーム系が大きい</a:t>
            </a:r>
            <a:endParaRPr lang="en-US" altLang="ja-JP" dirty="0"/>
          </a:p>
          <a:p>
            <a:pPr lvl="1"/>
            <a:r>
              <a:rPr lang="ja-JP" altLang="en-US" dirty="0"/>
              <a:t>試料設置位置の条件が異なる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</a:t>
            </a:r>
            <a:r>
              <a:rPr lang="en-US" altLang="ja-JP" dirty="0"/>
              <a:t>	</a:t>
            </a:r>
            <a:r>
              <a:rPr lang="ja-JP" altLang="en-US" dirty="0"/>
              <a:t>光学系の改善</a:t>
            </a:r>
            <a:endParaRPr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F5EFE75-4516-4AAE-80FF-1544DC23A5B8}"/>
              </a:ext>
            </a:extLst>
          </p:cNvPr>
          <p:cNvSpPr/>
          <p:nvPr/>
        </p:nvSpPr>
        <p:spPr>
          <a:xfrm>
            <a:off x="-1742" y="0"/>
            <a:ext cx="12193741" cy="680484"/>
          </a:xfrm>
          <a:prstGeom prst="rect">
            <a:avLst/>
          </a:prstGeom>
          <a:gradFill flip="none" rotWithShape="1">
            <a:gsLst>
              <a:gs pos="0">
                <a:srgbClr val="007A37">
                  <a:shade val="30000"/>
                  <a:satMod val="115000"/>
                </a:srgbClr>
              </a:gs>
              <a:gs pos="50000">
                <a:srgbClr val="007A37">
                  <a:shade val="67500"/>
                  <a:satMod val="115000"/>
                </a:srgbClr>
              </a:gs>
              <a:gs pos="100000">
                <a:srgbClr val="007A37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B7AC851-608B-405E-B079-5DCCAB74ADCB}"/>
              </a:ext>
            </a:extLst>
          </p:cNvPr>
          <p:cNvSpPr/>
          <p:nvPr/>
        </p:nvSpPr>
        <p:spPr>
          <a:xfrm>
            <a:off x="-1" y="6498000"/>
            <a:ext cx="12193741" cy="360000"/>
          </a:xfrm>
          <a:prstGeom prst="rect">
            <a:avLst/>
          </a:prstGeom>
          <a:gradFill flip="none" rotWithShape="1">
            <a:gsLst>
              <a:gs pos="0">
                <a:srgbClr val="007A37">
                  <a:shade val="30000"/>
                  <a:satMod val="115000"/>
                </a:srgbClr>
              </a:gs>
              <a:gs pos="50000">
                <a:srgbClr val="007A37">
                  <a:shade val="67500"/>
                  <a:satMod val="115000"/>
                </a:srgbClr>
              </a:gs>
              <a:gs pos="100000">
                <a:srgbClr val="007A3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BD7A18D-FEF4-4D6C-B5AA-6B0F38854D1D}"/>
              </a:ext>
            </a:extLst>
          </p:cNvPr>
          <p:cNvSpPr txBox="1"/>
          <p:nvPr/>
        </p:nvSpPr>
        <p:spPr>
          <a:xfrm>
            <a:off x="39613" y="4802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今後の予定</a:t>
            </a:r>
            <a:endParaRPr kumimoji="1" lang="ja-JP" altLang="en-US" sz="2800" dirty="0">
              <a:solidFill>
                <a:schemeClr val="bg1"/>
              </a:solidFill>
              <a:latin typeface="Times New Roman" panose="02020603050405020304" pitchFamily="18" charset="0"/>
              <a:ea typeface="ＭＳ ゴシック" panose="020B06090702050802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89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14572</TotalTime>
  <Words>270</Words>
  <Application>Microsoft Office PowerPoint</Application>
  <PresentationFormat>ワイド画面</PresentationFormat>
  <Paragraphs>79</Paragraphs>
  <Slides>8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游ゴシック</vt:lpstr>
      <vt:lpstr>游ゴシック Light</vt:lpstr>
      <vt:lpstr>Arial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熱測定で見る相転移</dc:title>
  <dc:creator>慧 渡辺</dc:creator>
  <cp:lastModifiedBy>渡辺　慧</cp:lastModifiedBy>
  <cp:revision>279</cp:revision>
  <cp:lastPrinted>2019-07-30T01:17:19Z</cp:lastPrinted>
  <dcterms:created xsi:type="dcterms:W3CDTF">2018-05-23T16:38:29Z</dcterms:created>
  <dcterms:modified xsi:type="dcterms:W3CDTF">2019-09-20T02:30:05Z</dcterms:modified>
</cp:coreProperties>
</file>